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2"/>
  </p:notesMasterIdLst>
  <p:sldIdLst>
    <p:sldId id="257" r:id="rId2"/>
    <p:sldId id="934" r:id="rId3"/>
    <p:sldId id="930" r:id="rId4"/>
    <p:sldId id="810" r:id="rId5"/>
    <p:sldId id="506" r:id="rId6"/>
    <p:sldId id="780" r:id="rId7"/>
    <p:sldId id="729" r:id="rId8"/>
    <p:sldId id="932" r:id="rId9"/>
    <p:sldId id="926" r:id="rId10"/>
    <p:sldId id="929" r:id="rId11"/>
    <p:sldId id="792" r:id="rId12"/>
    <p:sldId id="919" r:id="rId13"/>
    <p:sldId id="807" r:id="rId14"/>
    <p:sldId id="748" r:id="rId15"/>
    <p:sldId id="693" r:id="rId16"/>
    <p:sldId id="826" r:id="rId17"/>
    <p:sldId id="809" r:id="rId18"/>
    <p:sldId id="510" r:id="rId19"/>
    <p:sldId id="828" r:id="rId20"/>
    <p:sldId id="829" r:id="rId21"/>
    <p:sldId id="812" r:id="rId22"/>
    <p:sldId id="830" r:id="rId23"/>
    <p:sldId id="831" r:id="rId24"/>
    <p:sldId id="813" r:id="rId25"/>
    <p:sldId id="776" r:id="rId26"/>
    <p:sldId id="832" r:id="rId27"/>
    <p:sldId id="833" r:id="rId28"/>
    <p:sldId id="933" r:id="rId29"/>
    <p:sldId id="834" r:id="rId30"/>
    <p:sldId id="814" r:id="rId31"/>
    <p:sldId id="835" r:id="rId32"/>
    <p:sldId id="815" r:id="rId33"/>
    <p:sldId id="836" r:id="rId34"/>
    <p:sldId id="816" r:id="rId35"/>
    <p:sldId id="837" r:id="rId36"/>
    <p:sldId id="817" r:id="rId37"/>
    <p:sldId id="838" r:id="rId38"/>
    <p:sldId id="818" r:id="rId39"/>
    <p:sldId id="839" r:id="rId40"/>
    <p:sldId id="819" r:id="rId41"/>
    <p:sldId id="820" r:id="rId42"/>
    <p:sldId id="840" r:id="rId43"/>
    <p:sldId id="821" r:id="rId44"/>
    <p:sldId id="841" r:id="rId45"/>
    <p:sldId id="822" r:id="rId46"/>
    <p:sldId id="842" r:id="rId47"/>
    <p:sldId id="823" r:id="rId48"/>
    <p:sldId id="843" r:id="rId49"/>
    <p:sldId id="824" r:id="rId50"/>
    <p:sldId id="357" r:id="rId51"/>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munds Kampenuss" initials="NK" lastIdx="1" clrIdx="0">
    <p:extLst>
      <p:ext uri="{19B8F6BF-5375-455C-9EA6-DF929625EA0E}">
        <p15:presenceInfo xmlns:p15="http://schemas.microsoft.com/office/powerpoint/2012/main" userId="S::Normunds.Kampenuss@zm.gov.lv::4868d50e-d0ef-415c-8cbb-34149eac7c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C36D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ila, režģa tabu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94796" autoAdjust="0"/>
  </p:normalViewPr>
  <p:slideViewPr>
    <p:cSldViewPr snapToGrid="0">
      <p:cViewPr varScale="1">
        <p:scale>
          <a:sx n="109" d="100"/>
          <a:sy n="109" d="100"/>
        </p:scale>
        <p:origin x="3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K\Documents\Mani%20Dokumenti\Darbs\Attalinati\2020_12%20PM%20scenariji%202021_2027\2021_02_23%20Atlase_tabulas%20ar%20V2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lina.Dimanta\BSA\bsa_DZ&#298;VNIEK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881607109503169E-2"/>
          <c:y val="2.9304026230564582E-2"/>
          <c:w val="0.9682367857809937"/>
          <c:h val="0.64750509438377257"/>
        </c:manualLayout>
      </c:layout>
      <c:barChart>
        <c:barDir val="col"/>
        <c:grouping val="stacked"/>
        <c:varyColors val="0"/>
        <c:ser>
          <c:idx val="0"/>
          <c:order val="0"/>
          <c:tx>
            <c:strRef>
              <c:f>'Dati KP 8_04_2021 (2)'!$B$22</c:f>
              <c:strCache>
                <c:ptCount val="1"/>
                <c:pt idx="0">
                  <c:v>ZAL/EKO</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'Dati KP 8_04_2021 (2)'!$C$20:$Z$21</c:f>
              <c:multiLvlStrCache>
                <c:ptCount val="24"/>
                <c:lvl>
                  <c:pt idx="0">
                    <c:v>Pamatzona</c:v>
                  </c:pt>
                  <c:pt idx="1">
                    <c:v>+20 zona</c:v>
                  </c:pt>
                  <c:pt idx="2">
                    <c:v>+30 zona</c:v>
                  </c:pt>
                  <c:pt idx="3">
                    <c:v>Pamatzona</c:v>
                  </c:pt>
                  <c:pt idx="4">
                    <c:v>+20 zona</c:v>
                  </c:pt>
                  <c:pt idx="5">
                    <c:v>+30 zona</c:v>
                  </c:pt>
                  <c:pt idx="6">
                    <c:v>Pamatzona</c:v>
                  </c:pt>
                  <c:pt idx="7">
                    <c:v>+20 zona</c:v>
                  </c:pt>
                  <c:pt idx="8">
                    <c:v>+30 zona</c:v>
                  </c:pt>
                  <c:pt idx="9">
                    <c:v>Pamatzona</c:v>
                  </c:pt>
                  <c:pt idx="10">
                    <c:v>+20 zona</c:v>
                  </c:pt>
                  <c:pt idx="11">
                    <c:v>+30 zona</c:v>
                  </c:pt>
                  <c:pt idx="12">
                    <c:v>Pamatzona</c:v>
                  </c:pt>
                  <c:pt idx="13">
                    <c:v>+20 zona</c:v>
                  </c:pt>
                  <c:pt idx="14">
                    <c:v>+30 zona</c:v>
                  </c:pt>
                  <c:pt idx="15">
                    <c:v>Pamatzona</c:v>
                  </c:pt>
                  <c:pt idx="16">
                    <c:v>+20 zona</c:v>
                  </c:pt>
                  <c:pt idx="17">
                    <c:v>+30 zona</c:v>
                  </c:pt>
                  <c:pt idx="18">
                    <c:v>Pamatzona</c:v>
                  </c:pt>
                  <c:pt idx="19">
                    <c:v>+20 zona</c:v>
                  </c:pt>
                  <c:pt idx="20">
                    <c:v>+30 zona</c:v>
                  </c:pt>
                  <c:pt idx="21">
                    <c:v>Pamatzona</c:v>
                  </c:pt>
                  <c:pt idx="22">
                    <c:v>+20 zona</c:v>
                  </c:pt>
                  <c:pt idx="23">
                    <c:v>+30 zona</c:v>
                  </c:pt>
                </c:lvl>
                <c:lvl>
                  <c:pt idx="0">
                    <c:v>2020</c:v>
                  </c:pt>
                  <c:pt idx="3">
                    <c:v>2021</c:v>
                  </c:pt>
                  <c:pt idx="6">
                    <c:v>2022</c:v>
                  </c:pt>
                  <c:pt idx="9">
                    <c:v>2023</c:v>
                  </c:pt>
                  <c:pt idx="12">
                    <c:v>2024</c:v>
                  </c:pt>
                  <c:pt idx="15">
                    <c:v>2025</c:v>
                  </c:pt>
                  <c:pt idx="18">
                    <c:v>2026</c:v>
                  </c:pt>
                  <c:pt idx="21">
                    <c:v>2027</c:v>
                  </c:pt>
                </c:lvl>
              </c:multiLvlStrCache>
            </c:multiLvlStrRef>
          </c:cat>
          <c:val>
            <c:numRef>
              <c:f>'Dati KP 8_04_2021 (2)'!$C$22:$Z$22</c:f>
              <c:numCache>
                <c:formatCode>0;\-0;</c:formatCode>
                <c:ptCount val="24"/>
                <c:pt idx="0">
                  <c:v>51.48</c:v>
                </c:pt>
                <c:pt idx="1">
                  <c:v>51.48</c:v>
                </c:pt>
                <c:pt idx="2">
                  <c:v>51.48</c:v>
                </c:pt>
                <c:pt idx="3">
                  <c:v>54.982026327742396</c:v>
                </c:pt>
                <c:pt idx="4">
                  <c:v>54.982026327742396</c:v>
                </c:pt>
                <c:pt idx="5">
                  <c:v>54.982026327742396</c:v>
                </c:pt>
                <c:pt idx="6">
                  <c:v>55.869021445744607</c:v>
                </c:pt>
                <c:pt idx="7">
                  <c:v>55.869021445744607</c:v>
                </c:pt>
                <c:pt idx="8">
                  <c:v>55.869021445744607</c:v>
                </c:pt>
                <c:pt idx="9">
                  <c:v>60.498039978015903</c:v>
                </c:pt>
                <c:pt idx="10">
                  <c:v>60.498039978015889</c:v>
                </c:pt>
                <c:pt idx="11">
                  <c:v>60.498039978015925</c:v>
                </c:pt>
                <c:pt idx="12">
                  <c:v>61.315111157754274</c:v>
                </c:pt>
                <c:pt idx="13">
                  <c:v>61.315111157754146</c:v>
                </c:pt>
                <c:pt idx="14">
                  <c:v>61.31511115775416</c:v>
                </c:pt>
                <c:pt idx="15">
                  <c:v>62.134735599527666</c:v>
                </c:pt>
                <c:pt idx="16">
                  <c:v>62.134735599527644</c:v>
                </c:pt>
                <c:pt idx="17">
                  <c:v>62.134735599527652</c:v>
                </c:pt>
                <c:pt idx="18">
                  <c:v>62.944552194249056</c:v>
                </c:pt>
                <c:pt idx="19">
                  <c:v>62.944552194249034</c:v>
                </c:pt>
                <c:pt idx="20">
                  <c:v>62.94455219424912</c:v>
                </c:pt>
                <c:pt idx="21">
                  <c:v>65.672624505225826</c:v>
                </c:pt>
                <c:pt idx="22">
                  <c:v>65.672624505225784</c:v>
                </c:pt>
                <c:pt idx="23">
                  <c:v>65.672624505225741</c:v>
                </c:pt>
              </c:numCache>
            </c:numRef>
          </c:val>
          <c:extLst>
            <c:ext xmlns:c16="http://schemas.microsoft.com/office/drawing/2014/chart" uri="{C3380CC4-5D6E-409C-BE32-E72D297353CC}">
              <c16:uniqueId val="{00000000-9D29-45A1-A882-A6F8E9B71292}"/>
            </c:ext>
          </c:extLst>
        </c:ser>
        <c:ser>
          <c:idx val="1"/>
          <c:order val="1"/>
          <c:tx>
            <c:strRef>
              <c:f>'Dati KP 8_04_2021 (2)'!$B$23</c:f>
              <c:strCache>
                <c:ptCount val="1"/>
                <c:pt idx="0">
                  <c:v>VPM/ISIP</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'Dati KP 8_04_2021 (2)'!$C$20:$Z$21</c:f>
              <c:multiLvlStrCache>
                <c:ptCount val="24"/>
                <c:lvl>
                  <c:pt idx="0">
                    <c:v>Pamatzona</c:v>
                  </c:pt>
                  <c:pt idx="1">
                    <c:v>+20 zona</c:v>
                  </c:pt>
                  <c:pt idx="2">
                    <c:v>+30 zona</c:v>
                  </c:pt>
                  <c:pt idx="3">
                    <c:v>Pamatzona</c:v>
                  </c:pt>
                  <c:pt idx="4">
                    <c:v>+20 zona</c:v>
                  </c:pt>
                  <c:pt idx="5">
                    <c:v>+30 zona</c:v>
                  </c:pt>
                  <c:pt idx="6">
                    <c:v>Pamatzona</c:v>
                  </c:pt>
                  <c:pt idx="7">
                    <c:v>+20 zona</c:v>
                  </c:pt>
                  <c:pt idx="8">
                    <c:v>+30 zona</c:v>
                  </c:pt>
                  <c:pt idx="9">
                    <c:v>Pamatzona</c:v>
                  </c:pt>
                  <c:pt idx="10">
                    <c:v>+20 zona</c:v>
                  </c:pt>
                  <c:pt idx="11">
                    <c:v>+30 zona</c:v>
                  </c:pt>
                  <c:pt idx="12">
                    <c:v>Pamatzona</c:v>
                  </c:pt>
                  <c:pt idx="13">
                    <c:v>+20 zona</c:v>
                  </c:pt>
                  <c:pt idx="14">
                    <c:v>+30 zona</c:v>
                  </c:pt>
                  <c:pt idx="15">
                    <c:v>Pamatzona</c:v>
                  </c:pt>
                  <c:pt idx="16">
                    <c:v>+20 zona</c:v>
                  </c:pt>
                  <c:pt idx="17">
                    <c:v>+30 zona</c:v>
                  </c:pt>
                  <c:pt idx="18">
                    <c:v>Pamatzona</c:v>
                  </c:pt>
                  <c:pt idx="19">
                    <c:v>+20 zona</c:v>
                  </c:pt>
                  <c:pt idx="20">
                    <c:v>+30 zona</c:v>
                  </c:pt>
                  <c:pt idx="21">
                    <c:v>Pamatzona</c:v>
                  </c:pt>
                  <c:pt idx="22">
                    <c:v>+20 zona</c:v>
                  </c:pt>
                  <c:pt idx="23">
                    <c:v>+30 zona</c:v>
                  </c:pt>
                </c:lvl>
                <c:lvl>
                  <c:pt idx="0">
                    <c:v>2020</c:v>
                  </c:pt>
                  <c:pt idx="3">
                    <c:v>2021</c:v>
                  </c:pt>
                  <c:pt idx="6">
                    <c:v>2022</c:v>
                  </c:pt>
                  <c:pt idx="9">
                    <c:v>2023</c:v>
                  </c:pt>
                  <c:pt idx="12">
                    <c:v>2024</c:v>
                  </c:pt>
                  <c:pt idx="15">
                    <c:v>2025</c:v>
                  </c:pt>
                  <c:pt idx="18">
                    <c:v>2026</c:v>
                  </c:pt>
                  <c:pt idx="21">
                    <c:v>2027</c:v>
                  </c:pt>
                </c:lvl>
              </c:multiLvlStrCache>
            </c:multiLvlStrRef>
          </c:cat>
          <c:val>
            <c:numRef>
              <c:f>'Dati KP 8_04_2021 (2)'!$C$23:$Z$23</c:f>
              <c:numCache>
                <c:formatCode>0;\-0;</c:formatCode>
                <c:ptCount val="24"/>
                <c:pt idx="0">
                  <c:v>89.95</c:v>
                </c:pt>
                <c:pt idx="1">
                  <c:v>89.95</c:v>
                </c:pt>
                <c:pt idx="2">
                  <c:v>89.95</c:v>
                </c:pt>
                <c:pt idx="3">
                  <c:v>95.351975185237819</c:v>
                </c:pt>
                <c:pt idx="4">
                  <c:v>95.351975185237819</c:v>
                </c:pt>
                <c:pt idx="5">
                  <c:v>95.351975185237819</c:v>
                </c:pt>
                <c:pt idx="6">
                  <c:v>97.767869782954364</c:v>
                </c:pt>
                <c:pt idx="7">
                  <c:v>97.767869782954364</c:v>
                </c:pt>
                <c:pt idx="8">
                  <c:v>97.767869782954364</c:v>
                </c:pt>
                <c:pt idx="9">
                  <c:v>81.731049120197028</c:v>
                </c:pt>
                <c:pt idx="10">
                  <c:v>81.731049120197014</c:v>
                </c:pt>
                <c:pt idx="11">
                  <c:v>81.731049120197014</c:v>
                </c:pt>
                <c:pt idx="12">
                  <c:v>83.395602339890175</c:v>
                </c:pt>
                <c:pt idx="13">
                  <c:v>83.395602339890047</c:v>
                </c:pt>
                <c:pt idx="14">
                  <c:v>83.395602339890118</c:v>
                </c:pt>
                <c:pt idx="15">
                  <c:v>85.053293428290345</c:v>
                </c:pt>
                <c:pt idx="16">
                  <c:v>85.053293428290232</c:v>
                </c:pt>
                <c:pt idx="17">
                  <c:v>85.053293428290218</c:v>
                </c:pt>
                <c:pt idx="18">
                  <c:v>86.717748023451364</c:v>
                </c:pt>
                <c:pt idx="19">
                  <c:v>86.717748023451321</c:v>
                </c:pt>
                <c:pt idx="20">
                  <c:v>86.717748023451307</c:v>
                </c:pt>
                <c:pt idx="21">
                  <c:v>92.234387611319605</c:v>
                </c:pt>
                <c:pt idx="22">
                  <c:v>92.234387611319647</c:v>
                </c:pt>
                <c:pt idx="23">
                  <c:v>92.234387611319676</c:v>
                </c:pt>
              </c:numCache>
            </c:numRef>
          </c:val>
          <c:extLst>
            <c:ext xmlns:c16="http://schemas.microsoft.com/office/drawing/2014/chart" uri="{C3380CC4-5D6E-409C-BE32-E72D297353CC}">
              <c16:uniqueId val="{00000001-9D29-45A1-A882-A6F8E9B71292}"/>
            </c:ext>
          </c:extLst>
        </c:ser>
        <c:ser>
          <c:idx val="2"/>
          <c:order val="2"/>
          <c:tx>
            <c:strRef>
              <c:f>'Dati KP 8_04_2021 (2)'!$B$24</c:f>
              <c:strCache>
                <c:ptCount val="1"/>
                <c:pt idx="0">
                  <c:v>Reģ.dif.1</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'Dati KP 8_04_2021 (2)'!$C$20:$Z$21</c:f>
              <c:multiLvlStrCache>
                <c:ptCount val="24"/>
                <c:lvl>
                  <c:pt idx="0">
                    <c:v>Pamatzona</c:v>
                  </c:pt>
                  <c:pt idx="1">
                    <c:v>+20 zona</c:v>
                  </c:pt>
                  <c:pt idx="2">
                    <c:v>+30 zona</c:v>
                  </c:pt>
                  <c:pt idx="3">
                    <c:v>Pamatzona</c:v>
                  </c:pt>
                  <c:pt idx="4">
                    <c:v>+20 zona</c:v>
                  </c:pt>
                  <c:pt idx="5">
                    <c:v>+30 zona</c:v>
                  </c:pt>
                  <c:pt idx="6">
                    <c:v>Pamatzona</c:v>
                  </c:pt>
                  <c:pt idx="7">
                    <c:v>+20 zona</c:v>
                  </c:pt>
                  <c:pt idx="8">
                    <c:v>+30 zona</c:v>
                  </c:pt>
                  <c:pt idx="9">
                    <c:v>Pamatzona</c:v>
                  </c:pt>
                  <c:pt idx="10">
                    <c:v>+20 zona</c:v>
                  </c:pt>
                  <c:pt idx="11">
                    <c:v>+30 zona</c:v>
                  </c:pt>
                  <c:pt idx="12">
                    <c:v>Pamatzona</c:v>
                  </c:pt>
                  <c:pt idx="13">
                    <c:v>+20 zona</c:v>
                  </c:pt>
                  <c:pt idx="14">
                    <c:v>+30 zona</c:v>
                  </c:pt>
                  <c:pt idx="15">
                    <c:v>Pamatzona</c:v>
                  </c:pt>
                  <c:pt idx="16">
                    <c:v>+20 zona</c:v>
                  </c:pt>
                  <c:pt idx="17">
                    <c:v>+30 zona</c:v>
                  </c:pt>
                  <c:pt idx="18">
                    <c:v>Pamatzona</c:v>
                  </c:pt>
                  <c:pt idx="19">
                    <c:v>+20 zona</c:v>
                  </c:pt>
                  <c:pt idx="20">
                    <c:v>+30 zona</c:v>
                  </c:pt>
                  <c:pt idx="21">
                    <c:v>Pamatzona</c:v>
                  </c:pt>
                  <c:pt idx="22">
                    <c:v>+20 zona</c:v>
                  </c:pt>
                  <c:pt idx="23">
                    <c:v>+30 zona</c:v>
                  </c:pt>
                </c:lvl>
                <c:lvl>
                  <c:pt idx="0">
                    <c:v>2020</c:v>
                  </c:pt>
                  <c:pt idx="3">
                    <c:v>2021</c:v>
                  </c:pt>
                  <c:pt idx="6">
                    <c:v>2022</c:v>
                  </c:pt>
                  <c:pt idx="9">
                    <c:v>2023</c:v>
                  </c:pt>
                  <c:pt idx="12">
                    <c:v>2024</c:v>
                  </c:pt>
                  <c:pt idx="15">
                    <c:v>2025</c:v>
                  </c:pt>
                  <c:pt idx="18">
                    <c:v>2026</c:v>
                  </c:pt>
                  <c:pt idx="21">
                    <c:v>2027</c:v>
                  </c:pt>
                </c:lvl>
              </c:multiLvlStrCache>
            </c:multiLvlStrRef>
          </c:cat>
          <c:val>
            <c:numRef>
              <c:f>'Dati KP 8_04_2021 (2)'!$C$24:$Z$24</c:f>
              <c:numCache>
                <c:formatCode>0;\-0;</c:formatCode>
                <c:ptCount val="24"/>
                <c:pt idx="0">
                  <c:v>0</c:v>
                </c:pt>
                <c:pt idx="1">
                  <c:v>0</c:v>
                </c:pt>
                <c:pt idx="2">
                  <c:v>0</c:v>
                </c:pt>
                <c:pt idx="3">
                  <c:v>0</c:v>
                </c:pt>
                <c:pt idx="4">
                  <c:v>0</c:v>
                </c:pt>
                <c:pt idx="5">
                  <c:v>0</c:v>
                </c:pt>
                <c:pt idx="6">
                  <c:v>0</c:v>
                </c:pt>
                <c:pt idx="7">
                  <c:v>0</c:v>
                </c:pt>
                <c:pt idx="8">
                  <c:v>0</c:v>
                </c:pt>
                <c:pt idx="9">
                  <c:v>0</c:v>
                </c:pt>
                <c:pt idx="10">
                  <c:v>20</c:v>
                </c:pt>
                <c:pt idx="11">
                  <c:v>0</c:v>
                </c:pt>
                <c:pt idx="12">
                  <c:v>0</c:v>
                </c:pt>
                <c:pt idx="13">
                  <c:v>19.999999999999993</c:v>
                </c:pt>
                <c:pt idx="14">
                  <c:v>0</c:v>
                </c:pt>
                <c:pt idx="15">
                  <c:v>0</c:v>
                </c:pt>
                <c:pt idx="16">
                  <c:v>20.000000000000004</c:v>
                </c:pt>
                <c:pt idx="17">
                  <c:v>0</c:v>
                </c:pt>
                <c:pt idx="18">
                  <c:v>0</c:v>
                </c:pt>
                <c:pt idx="19">
                  <c:v>20</c:v>
                </c:pt>
                <c:pt idx="20">
                  <c:v>0</c:v>
                </c:pt>
                <c:pt idx="21">
                  <c:v>0</c:v>
                </c:pt>
                <c:pt idx="22">
                  <c:v>20</c:v>
                </c:pt>
                <c:pt idx="23">
                  <c:v>0</c:v>
                </c:pt>
              </c:numCache>
            </c:numRef>
          </c:val>
          <c:extLst>
            <c:ext xmlns:c16="http://schemas.microsoft.com/office/drawing/2014/chart" uri="{C3380CC4-5D6E-409C-BE32-E72D297353CC}">
              <c16:uniqueId val="{00000002-9D29-45A1-A882-A6F8E9B71292}"/>
            </c:ext>
          </c:extLst>
        </c:ser>
        <c:ser>
          <c:idx val="3"/>
          <c:order val="3"/>
          <c:tx>
            <c:strRef>
              <c:f>'Dati KP 8_04_2021 (2)'!$B$25</c:f>
              <c:strCache>
                <c:ptCount val="1"/>
                <c:pt idx="0">
                  <c:v>Reģ.dif.2</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'Dati KP 8_04_2021 (2)'!$C$20:$Z$21</c:f>
              <c:multiLvlStrCache>
                <c:ptCount val="24"/>
                <c:lvl>
                  <c:pt idx="0">
                    <c:v>Pamatzona</c:v>
                  </c:pt>
                  <c:pt idx="1">
                    <c:v>+20 zona</c:v>
                  </c:pt>
                  <c:pt idx="2">
                    <c:v>+30 zona</c:v>
                  </c:pt>
                  <c:pt idx="3">
                    <c:v>Pamatzona</c:v>
                  </c:pt>
                  <c:pt idx="4">
                    <c:v>+20 zona</c:v>
                  </c:pt>
                  <c:pt idx="5">
                    <c:v>+30 zona</c:v>
                  </c:pt>
                  <c:pt idx="6">
                    <c:v>Pamatzona</c:v>
                  </c:pt>
                  <c:pt idx="7">
                    <c:v>+20 zona</c:v>
                  </c:pt>
                  <c:pt idx="8">
                    <c:v>+30 zona</c:v>
                  </c:pt>
                  <c:pt idx="9">
                    <c:v>Pamatzona</c:v>
                  </c:pt>
                  <c:pt idx="10">
                    <c:v>+20 zona</c:v>
                  </c:pt>
                  <c:pt idx="11">
                    <c:v>+30 zona</c:v>
                  </c:pt>
                  <c:pt idx="12">
                    <c:v>Pamatzona</c:v>
                  </c:pt>
                  <c:pt idx="13">
                    <c:v>+20 zona</c:v>
                  </c:pt>
                  <c:pt idx="14">
                    <c:v>+30 zona</c:v>
                  </c:pt>
                  <c:pt idx="15">
                    <c:v>Pamatzona</c:v>
                  </c:pt>
                  <c:pt idx="16">
                    <c:v>+20 zona</c:v>
                  </c:pt>
                  <c:pt idx="17">
                    <c:v>+30 zona</c:v>
                  </c:pt>
                  <c:pt idx="18">
                    <c:v>Pamatzona</c:v>
                  </c:pt>
                  <c:pt idx="19">
                    <c:v>+20 zona</c:v>
                  </c:pt>
                  <c:pt idx="20">
                    <c:v>+30 zona</c:v>
                  </c:pt>
                  <c:pt idx="21">
                    <c:v>Pamatzona</c:v>
                  </c:pt>
                  <c:pt idx="22">
                    <c:v>+20 zona</c:v>
                  </c:pt>
                  <c:pt idx="23">
                    <c:v>+30 zona</c:v>
                  </c:pt>
                </c:lvl>
                <c:lvl>
                  <c:pt idx="0">
                    <c:v>2020</c:v>
                  </c:pt>
                  <c:pt idx="3">
                    <c:v>2021</c:v>
                  </c:pt>
                  <c:pt idx="6">
                    <c:v>2022</c:v>
                  </c:pt>
                  <c:pt idx="9">
                    <c:v>2023</c:v>
                  </c:pt>
                  <c:pt idx="12">
                    <c:v>2024</c:v>
                  </c:pt>
                  <c:pt idx="15">
                    <c:v>2025</c:v>
                  </c:pt>
                  <c:pt idx="18">
                    <c:v>2026</c:v>
                  </c:pt>
                  <c:pt idx="21">
                    <c:v>2027</c:v>
                  </c:pt>
                </c:lvl>
              </c:multiLvlStrCache>
            </c:multiLvlStrRef>
          </c:cat>
          <c:val>
            <c:numRef>
              <c:f>'Dati KP 8_04_2021 (2)'!$C$25:$Z$25</c:f>
              <c:numCache>
                <c:formatCode>0;\-0;</c:formatCode>
                <c:ptCount val="24"/>
                <c:pt idx="0">
                  <c:v>0</c:v>
                </c:pt>
                <c:pt idx="1">
                  <c:v>0</c:v>
                </c:pt>
                <c:pt idx="2">
                  <c:v>0</c:v>
                </c:pt>
                <c:pt idx="3">
                  <c:v>0</c:v>
                </c:pt>
                <c:pt idx="4">
                  <c:v>0</c:v>
                </c:pt>
                <c:pt idx="5">
                  <c:v>0</c:v>
                </c:pt>
                <c:pt idx="6">
                  <c:v>0</c:v>
                </c:pt>
                <c:pt idx="7">
                  <c:v>0</c:v>
                </c:pt>
                <c:pt idx="8">
                  <c:v>0</c:v>
                </c:pt>
                <c:pt idx="9">
                  <c:v>0</c:v>
                </c:pt>
                <c:pt idx="10">
                  <c:v>0</c:v>
                </c:pt>
                <c:pt idx="11">
                  <c:v>29.999999999999989</c:v>
                </c:pt>
                <c:pt idx="12">
                  <c:v>0</c:v>
                </c:pt>
                <c:pt idx="13">
                  <c:v>0</c:v>
                </c:pt>
                <c:pt idx="14">
                  <c:v>29.999999999999986</c:v>
                </c:pt>
                <c:pt idx="15">
                  <c:v>0</c:v>
                </c:pt>
                <c:pt idx="16">
                  <c:v>0</c:v>
                </c:pt>
                <c:pt idx="17">
                  <c:v>29.999999999999979</c:v>
                </c:pt>
                <c:pt idx="18">
                  <c:v>0</c:v>
                </c:pt>
                <c:pt idx="19">
                  <c:v>0</c:v>
                </c:pt>
                <c:pt idx="20">
                  <c:v>29.999999999999982</c:v>
                </c:pt>
                <c:pt idx="21">
                  <c:v>0</c:v>
                </c:pt>
                <c:pt idx="22">
                  <c:v>0</c:v>
                </c:pt>
                <c:pt idx="23">
                  <c:v>29.999999999999996</c:v>
                </c:pt>
              </c:numCache>
            </c:numRef>
          </c:val>
          <c:extLst>
            <c:ext xmlns:c16="http://schemas.microsoft.com/office/drawing/2014/chart" uri="{C3380CC4-5D6E-409C-BE32-E72D297353CC}">
              <c16:uniqueId val="{00000003-9D29-45A1-A882-A6F8E9B71292}"/>
            </c:ext>
          </c:extLst>
        </c:ser>
        <c:ser>
          <c:idx val="4"/>
          <c:order val="4"/>
          <c:tx>
            <c:strRef>
              <c:f>'Dati KP 8_04_2021 (2)'!$B$26</c:f>
              <c:strCache>
                <c:ptCount val="1"/>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'Dati KP 8_04_2021 (2)'!$C$20:$Z$21</c:f>
              <c:multiLvlStrCache>
                <c:ptCount val="24"/>
                <c:lvl>
                  <c:pt idx="0">
                    <c:v>Pamatzona</c:v>
                  </c:pt>
                  <c:pt idx="1">
                    <c:v>+20 zona</c:v>
                  </c:pt>
                  <c:pt idx="2">
                    <c:v>+30 zona</c:v>
                  </c:pt>
                  <c:pt idx="3">
                    <c:v>Pamatzona</c:v>
                  </c:pt>
                  <c:pt idx="4">
                    <c:v>+20 zona</c:v>
                  </c:pt>
                  <c:pt idx="5">
                    <c:v>+30 zona</c:v>
                  </c:pt>
                  <c:pt idx="6">
                    <c:v>Pamatzona</c:v>
                  </c:pt>
                  <c:pt idx="7">
                    <c:v>+20 zona</c:v>
                  </c:pt>
                  <c:pt idx="8">
                    <c:v>+30 zona</c:v>
                  </c:pt>
                  <c:pt idx="9">
                    <c:v>Pamatzona</c:v>
                  </c:pt>
                  <c:pt idx="10">
                    <c:v>+20 zona</c:v>
                  </c:pt>
                  <c:pt idx="11">
                    <c:v>+30 zona</c:v>
                  </c:pt>
                  <c:pt idx="12">
                    <c:v>Pamatzona</c:v>
                  </c:pt>
                  <c:pt idx="13">
                    <c:v>+20 zona</c:v>
                  </c:pt>
                  <c:pt idx="14">
                    <c:v>+30 zona</c:v>
                  </c:pt>
                  <c:pt idx="15">
                    <c:v>Pamatzona</c:v>
                  </c:pt>
                  <c:pt idx="16">
                    <c:v>+20 zona</c:v>
                  </c:pt>
                  <c:pt idx="17">
                    <c:v>+30 zona</c:v>
                  </c:pt>
                  <c:pt idx="18">
                    <c:v>Pamatzona</c:v>
                  </c:pt>
                  <c:pt idx="19">
                    <c:v>+20 zona</c:v>
                  </c:pt>
                  <c:pt idx="20">
                    <c:v>+30 zona</c:v>
                  </c:pt>
                  <c:pt idx="21">
                    <c:v>Pamatzona</c:v>
                  </c:pt>
                  <c:pt idx="22">
                    <c:v>+20 zona</c:v>
                  </c:pt>
                  <c:pt idx="23">
                    <c:v>+30 zona</c:v>
                  </c:pt>
                </c:lvl>
                <c:lvl>
                  <c:pt idx="0">
                    <c:v>2020</c:v>
                  </c:pt>
                  <c:pt idx="3">
                    <c:v>2021</c:v>
                  </c:pt>
                  <c:pt idx="6">
                    <c:v>2022</c:v>
                  </c:pt>
                  <c:pt idx="9">
                    <c:v>2023</c:v>
                  </c:pt>
                  <c:pt idx="12">
                    <c:v>2024</c:v>
                  </c:pt>
                  <c:pt idx="15">
                    <c:v>2025</c:v>
                  </c:pt>
                  <c:pt idx="18">
                    <c:v>2026</c:v>
                  </c:pt>
                  <c:pt idx="21">
                    <c:v>2027</c:v>
                  </c:pt>
                </c:lvl>
              </c:multiLvlStrCache>
            </c:multiLvlStrRef>
          </c:cat>
          <c:val>
            <c:numRef>
              <c:f>'Dati KP 8_04_2021 (2)'!$C$26:$Z$26</c:f>
              <c:numCache>
                <c:formatCode>0;\-0;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4-9D29-45A1-A882-A6F8E9B71292}"/>
            </c:ext>
          </c:extLst>
        </c:ser>
        <c:ser>
          <c:idx val="5"/>
          <c:order val="5"/>
          <c:tx>
            <c:strRef>
              <c:f>'Dati KP 8_04_2021 (2)'!$B$27</c:f>
              <c:strCache>
                <c:ptCount val="1"/>
              </c:strCache>
            </c:strRef>
          </c:tx>
          <c:spPr>
            <a:solidFill>
              <a:schemeClr val="accent6"/>
            </a:solidFill>
            <a:ln>
              <a:noFill/>
            </a:ln>
            <a:effectLst/>
          </c:spPr>
          <c:invertIfNegative val="0"/>
          <c:dLbls>
            <c:spPr>
              <a:noFill/>
              <a:ln>
                <a:solidFill>
                  <a:schemeClr val="accent1"/>
                </a:solid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'Dati KP 8_04_2021 (2)'!$C$20:$Z$21</c:f>
              <c:multiLvlStrCache>
                <c:ptCount val="24"/>
                <c:lvl>
                  <c:pt idx="0">
                    <c:v>Pamatzona</c:v>
                  </c:pt>
                  <c:pt idx="1">
                    <c:v>+20 zona</c:v>
                  </c:pt>
                  <c:pt idx="2">
                    <c:v>+30 zona</c:v>
                  </c:pt>
                  <c:pt idx="3">
                    <c:v>Pamatzona</c:v>
                  </c:pt>
                  <c:pt idx="4">
                    <c:v>+20 zona</c:v>
                  </c:pt>
                  <c:pt idx="5">
                    <c:v>+30 zona</c:v>
                  </c:pt>
                  <c:pt idx="6">
                    <c:v>Pamatzona</c:v>
                  </c:pt>
                  <c:pt idx="7">
                    <c:v>+20 zona</c:v>
                  </c:pt>
                  <c:pt idx="8">
                    <c:v>+30 zona</c:v>
                  </c:pt>
                  <c:pt idx="9">
                    <c:v>Pamatzona</c:v>
                  </c:pt>
                  <c:pt idx="10">
                    <c:v>+20 zona</c:v>
                  </c:pt>
                  <c:pt idx="11">
                    <c:v>+30 zona</c:v>
                  </c:pt>
                  <c:pt idx="12">
                    <c:v>Pamatzona</c:v>
                  </c:pt>
                  <c:pt idx="13">
                    <c:v>+20 zona</c:v>
                  </c:pt>
                  <c:pt idx="14">
                    <c:v>+30 zona</c:v>
                  </c:pt>
                  <c:pt idx="15">
                    <c:v>Pamatzona</c:v>
                  </c:pt>
                  <c:pt idx="16">
                    <c:v>+20 zona</c:v>
                  </c:pt>
                  <c:pt idx="17">
                    <c:v>+30 zona</c:v>
                  </c:pt>
                  <c:pt idx="18">
                    <c:v>Pamatzona</c:v>
                  </c:pt>
                  <c:pt idx="19">
                    <c:v>+20 zona</c:v>
                  </c:pt>
                  <c:pt idx="20">
                    <c:v>+30 zona</c:v>
                  </c:pt>
                  <c:pt idx="21">
                    <c:v>Pamatzona</c:v>
                  </c:pt>
                  <c:pt idx="22">
                    <c:v>+20 zona</c:v>
                  </c:pt>
                  <c:pt idx="23">
                    <c:v>+30 zona</c:v>
                  </c:pt>
                </c:lvl>
                <c:lvl>
                  <c:pt idx="0">
                    <c:v>2020</c:v>
                  </c:pt>
                  <c:pt idx="3">
                    <c:v>2021</c:v>
                  </c:pt>
                  <c:pt idx="6">
                    <c:v>2022</c:v>
                  </c:pt>
                  <c:pt idx="9">
                    <c:v>2023</c:v>
                  </c:pt>
                  <c:pt idx="12">
                    <c:v>2024</c:v>
                  </c:pt>
                  <c:pt idx="15">
                    <c:v>2025</c:v>
                  </c:pt>
                  <c:pt idx="18">
                    <c:v>2026</c:v>
                  </c:pt>
                  <c:pt idx="21">
                    <c:v>2027</c:v>
                  </c:pt>
                </c:lvl>
              </c:multiLvlStrCache>
            </c:multiLvlStrRef>
          </c:cat>
          <c:val>
            <c:numRef>
              <c:f>'Dati KP 8_04_2021 (2)'!$C$27:$Z$27</c:f>
              <c:numCache>
                <c:formatCode>0;\-0;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5-9D29-45A1-A882-A6F8E9B71292}"/>
            </c:ext>
          </c:extLst>
        </c:ser>
        <c:dLbls>
          <c:dLblPos val="ctr"/>
          <c:showLegendKey val="0"/>
          <c:showVal val="1"/>
          <c:showCatName val="0"/>
          <c:showSerName val="0"/>
          <c:showPercent val="0"/>
          <c:showBubbleSize val="0"/>
        </c:dLbls>
        <c:gapWidth val="40"/>
        <c:overlap val="100"/>
        <c:axId val="2068886463"/>
        <c:axId val="2068888959"/>
      </c:barChart>
      <c:lineChart>
        <c:grouping val="standard"/>
        <c:varyColors val="0"/>
        <c:ser>
          <c:idx val="7"/>
          <c:order val="7"/>
          <c:tx>
            <c:strRef>
              <c:f>'Dati KP 8_04_2021 (2)'!$B$29</c:f>
              <c:strCache>
                <c:ptCount val="1"/>
                <c:pt idx="0">
                  <c:v>Kopā</c:v>
                </c:pt>
              </c:strCache>
            </c:strRef>
          </c:tx>
          <c:spPr>
            <a:ln w="25400"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'Dati KP 8_04_2021 (2)'!$C$20:$Z$21</c:f>
              <c:multiLvlStrCache>
                <c:ptCount val="24"/>
                <c:lvl>
                  <c:pt idx="0">
                    <c:v>Pamatzona</c:v>
                  </c:pt>
                  <c:pt idx="1">
                    <c:v>+20 zona</c:v>
                  </c:pt>
                  <c:pt idx="2">
                    <c:v>+30 zona</c:v>
                  </c:pt>
                  <c:pt idx="3">
                    <c:v>Pamatzona</c:v>
                  </c:pt>
                  <c:pt idx="4">
                    <c:v>+20 zona</c:v>
                  </c:pt>
                  <c:pt idx="5">
                    <c:v>+30 zona</c:v>
                  </c:pt>
                  <c:pt idx="6">
                    <c:v>Pamatzona</c:v>
                  </c:pt>
                  <c:pt idx="7">
                    <c:v>+20 zona</c:v>
                  </c:pt>
                  <c:pt idx="8">
                    <c:v>+30 zona</c:v>
                  </c:pt>
                  <c:pt idx="9">
                    <c:v>Pamatzona</c:v>
                  </c:pt>
                  <c:pt idx="10">
                    <c:v>+20 zona</c:v>
                  </c:pt>
                  <c:pt idx="11">
                    <c:v>+30 zona</c:v>
                  </c:pt>
                  <c:pt idx="12">
                    <c:v>Pamatzona</c:v>
                  </c:pt>
                  <c:pt idx="13">
                    <c:v>+20 zona</c:v>
                  </c:pt>
                  <c:pt idx="14">
                    <c:v>+30 zona</c:v>
                  </c:pt>
                  <c:pt idx="15">
                    <c:v>Pamatzona</c:v>
                  </c:pt>
                  <c:pt idx="16">
                    <c:v>+20 zona</c:v>
                  </c:pt>
                  <c:pt idx="17">
                    <c:v>+30 zona</c:v>
                  </c:pt>
                  <c:pt idx="18">
                    <c:v>Pamatzona</c:v>
                  </c:pt>
                  <c:pt idx="19">
                    <c:v>+20 zona</c:v>
                  </c:pt>
                  <c:pt idx="20">
                    <c:v>+30 zona</c:v>
                  </c:pt>
                  <c:pt idx="21">
                    <c:v>Pamatzona</c:v>
                  </c:pt>
                  <c:pt idx="22">
                    <c:v>+20 zona</c:v>
                  </c:pt>
                  <c:pt idx="23">
                    <c:v>+30 zona</c:v>
                  </c:pt>
                </c:lvl>
                <c:lvl>
                  <c:pt idx="0">
                    <c:v>2020</c:v>
                  </c:pt>
                  <c:pt idx="3">
                    <c:v>2021</c:v>
                  </c:pt>
                  <c:pt idx="6">
                    <c:v>2022</c:v>
                  </c:pt>
                  <c:pt idx="9">
                    <c:v>2023</c:v>
                  </c:pt>
                  <c:pt idx="12">
                    <c:v>2024</c:v>
                  </c:pt>
                  <c:pt idx="15">
                    <c:v>2025</c:v>
                  </c:pt>
                  <c:pt idx="18">
                    <c:v>2026</c:v>
                  </c:pt>
                  <c:pt idx="21">
                    <c:v>2027</c:v>
                  </c:pt>
                </c:lvl>
              </c:multiLvlStrCache>
            </c:multiLvlStrRef>
          </c:cat>
          <c:val>
            <c:numRef>
              <c:f>'Dati KP 8_04_2021 (2)'!$C$29:$Z$29</c:f>
              <c:numCache>
                <c:formatCode>0;\-0;</c:formatCode>
                <c:ptCount val="24"/>
                <c:pt idx="0">
                  <c:v>141.43</c:v>
                </c:pt>
                <c:pt idx="1">
                  <c:v>141.43</c:v>
                </c:pt>
                <c:pt idx="2">
                  <c:v>141.43</c:v>
                </c:pt>
                <c:pt idx="3">
                  <c:v>150.33400151298022</c:v>
                </c:pt>
                <c:pt idx="4">
                  <c:v>150.33400151298022</c:v>
                </c:pt>
                <c:pt idx="5">
                  <c:v>150.33400151298022</c:v>
                </c:pt>
                <c:pt idx="6">
                  <c:v>153.63689122869897</c:v>
                </c:pt>
                <c:pt idx="7">
                  <c:v>153.63689122869897</c:v>
                </c:pt>
                <c:pt idx="8">
                  <c:v>153.63689122869897</c:v>
                </c:pt>
                <c:pt idx="9">
                  <c:v>142.22908909821294</c:v>
                </c:pt>
                <c:pt idx="10">
                  <c:v>162.22908909821291</c:v>
                </c:pt>
                <c:pt idx="11">
                  <c:v>172.22908909821294</c:v>
                </c:pt>
                <c:pt idx="12">
                  <c:v>144.71071349764446</c:v>
                </c:pt>
                <c:pt idx="13">
                  <c:v>164.71071349764418</c:v>
                </c:pt>
                <c:pt idx="14">
                  <c:v>174.71071349764429</c:v>
                </c:pt>
                <c:pt idx="15">
                  <c:v>147.188029027818</c:v>
                </c:pt>
                <c:pt idx="16">
                  <c:v>167.18802902781789</c:v>
                </c:pt>
                <c:pt idx="17">
                  <c:v>177.18802902781783</c:v>
                </c:pt>
                <c:pt idx="18">
                  <c:v>149.66230021770042</c:v>
                </c:pt>
                <c:pt idx="19">
                  <c:v>169.66230021770036</c:v>
                </c:pt>
                <c:pt idx="20">
                  <c:v>179.66230021770039</c:v>
                </c:pt>
                <c:pt idx="21">
                  <c:v>157.90701211654545</c:v>
                </c:pt>
                <c:pt idx="22">
                  <c:v>177.90701211654545</c:v>
                </c:pt>
                <c:pt idx="23">
                  <c:v>187.90701211654542</c:v>
                </c:pt>
              </c:numCache>
            </c:numRef>
          </c:val>
          <c:smooth val="0"/>
          <c:extLst>
            <c:ext xmlns:c16="http://schemas.microsoft.com/office/drawing/2014/chart" uri="{C3380CC4-5D6E-409C-BE32-E72D297353CC}">
              <c16:uniqueId val="{00000006-9D29-45A1-A882-A6F8E9B71292}"/>
            </c:ext>
          </c:extLst>
        </c:ser>
        <c:dLbls>
          <c:showLegendKey val="0"/>
          <c:showVal val="0"/>
          <c:showCatName val="0"/>
          <c:showSerName val="0"/>
          <c:showPercent val="0"/>
          <c:showBubbleSize val="0"/>
        </c:dLbls>
        <c:marker val="1"/>
        <c:smooth val="0"/>
        <c:axId val="2068886463"/>
        <c:axId val="2068888959"/>
      </c:lineChart>
      <c:lineChart>
        <c:grouping val="standard"/>
        <c:varyColors val="0"/>
        <c:ser>
          <c:idx val="6"/>
          <c:order val="6"/>
          <c:tx>
            <c:strRef>
              <c:f>'Dati KP 8_04_2021 (2)'!$B$28</c:f>
              <c:strCache>
                <c:ptCount val="1"/>
                <c:pt idx="0">
                  <c:v>R6</c:v>
                </c:pt>
              </c:strCache>
            </c:strRef>
          </c:tx>
          <c:spPr>
            <a:ln w="28575" cap="rnd">
              <a:noFill/>
              <a:round/>
            </a:ln>
            <a:effectLst/>
          </c:spPr>
          <c:marker>
            <c:symbol val="none"/>
          </c:marker>
          <c:dLbls>
            <c:spPr>
              <a:noFill/>
              <a:ln>
                <a:solidFill>
                  <a:schemeClr val="accent1"/>
                </a:solid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'Dati KP 8_04_2021 (2)'!$C$20:$Z$21</c:f>
              <c:multiLvlStrCache>
                <c:ptCount val="24"/>
                <c:lvl>
                  <c:pt idx="0">
                    <c:v>Pamatzona</c:v>
                  </c:pt>
                  <c:pt idx="1">
                    <c:v>+20 zona</c:v>
                  </c:pt>
                  <c:pt idx="2">
                    <c:v>+30 zona</c:v>
                  </c:pt>
                  <c:pt idx="3">
                    <c:v>Pamatzona</c:v>
                  </c:pt>
                  <c:pt idx="4">
                    <c:v>+20 zona</c:v>
                  </c:pt>
                  <c:pt idx="5">
                    <c:v>+30 zona</c:v>
                  </c:pt>
                  <c:pt idx="6">
                    <c:v>Pamatzona</c:v>
                  </c:pt>
                  <c:pt idx="7">
                    <c:v>+20 zona</c:v>
                  </c:pt>
                  <c:pt idx="8">
                    <c:v>+30 zona</c:v>
                  </c:pt>
                  <c:pt idx="9">
                    <c:v>Pamatzona</c:v>
                  </c:pt>
                  <c:pt idx="10">
                    <c:v>+20 zona</c:v>
                  </c:pt>
                  <c:pt idx="11">
                    <c:v>+30 zona</c:v>
                  </c:pt>
                  <c:pt idx="12">
                    <c:v>Pamatzona</c:v>
                  </c:pt>
                  <c:pt idx="13">
                    <c:v>+20 zona</c:v>
                  </c:pt>
                  <c:pt idx="14">
                    <c:v>+30 zona</c:v>
                  </c:pt>
                  <c:pt idx="15">
                    <c:v>Pamatzona</c:v>
                  </c:pt>
                  <c:pt idx="16">
                    <c:v>+20 zona</c:v>
                  </c:pt>
                  <c:pt idx="17">
                    <c:v>+30 zona</c:v>
                  </c:pt>
                  <c:pt idx="18">
                    <c:v>Pamatzona</c:v>
                  </c:pt>
                  <c:pt idx="19">
                    <c:v>+20 zona</c:v>
                  </c:pt>
                  <c:pt idx="20">
                    <c:v>+30 zona</c:v>
                  </c:pt>
                  <c:pt idx="21">
                    <c:v>Pamatzona</c:v>
                  </c:pt>
                  <c:pt idx="22">
                    <c:v>+20 zona</c:v>
                  </c:pt>
                  <c:pt idx="23">
                    <c:v>+30 zona</c:v>
                  </c:pt>
                </c:lvl>
                <c:lvl>
                  <c:pt idx="0">
                    <c:v>2020</c:v>
                  </c:pt>
                  <c:pt idx="3">
                    <c:v>2021</c:v>
                  </c:pt>
                  <c:pt idx="6">
                    <c:v>2022</c:v>
                  </c:pt>
                  <c:pt idx="9">
                    <c:v>2023</c:v>
                  </c:pt>
                  <c:pt idx="12">
                    <c:v>2024</c:v>
                  </c:pt>
                  <c:pt idx="15">
                    <c:v>2025</c:v>
                  </c:pt>
                  <c:pt idx="18">
                    <c:v>2026</c:v>
                  </c:pt>
                  <c:pt idx="21">
                    <c:v>2027</c:v>
                  </c:pt>
                </c:lvl>
              </c:multiLvlStrCache>
            </c:multiLvlStrRef>
          </c:cat>
          <c:val>
            <c:numRef>
              <c:f>'Dati KP 8_04_2021 (2)'!$C$28:$Z$28</c:f>
              <c:numCache>
                <c:formatCode>0%</c:formatCode>
                <c:ptCount val="24"/>
                <c:pt idx="0">
                  <c:v>0.98722985401534236</c:v>
                </c:pt>
                <c:pt idx="1">
                  <c:v>0.94036117718580492</c:v>
                </c:pt>
                <c:pt idx="2">
                  <c:v>0.94427592419409989</c:v>
                </c:pt>
                <c:pt idx="3">
                  <c:v>0.99039024845050982</c:v>
                </c:pt>
                <c:pt idx="4">
                  <c:v>0.94127626621587823</c:v>
                </c:pt>
                <c:pt idx="5">
                  <c:v>0.94271415853710816</c:v>
                </c:pt>
                <c:pt idx="6">
                  <c:v>0.98920032993379026</c:v>
                </c:pt>
                <c:pt idx="7">
                  <c:v>0.94036171655654488</c:v>
                </c:pt>
                <c:pt idx="8">
                  <c:v>0.94161866335375144</c:v>
                </c:pt>
                <c:pt idx="9">
                  <c:v>1.1104799129662541</c:v>
                </c:pt>
                <c:pt idx="10">
                  <c:v>1.0243400911690594</c:v>
                </c:pt>
                <c:pt idx="11">
                  <c:v>1.0118132681517942</c:v>
                </c:pt>
                <c:pt idx="12">
                  <c:v>1.1049516255567093</c:v>
                </c:pt>
                <c:pt idx="13">
                  <c:v>1.02084197048416</c:v>
                </c:pt>
                <c:pt idx="14">
                  <c:v>1.0087691256927811</c:v>
                </c:pt>
                <c:pt idx="15">
                  <c:v>1.0996558750949739</c:v>
                </c:pt>
                <c:pt idx="16">
                  <c:v>1.0174830305248515</c:v>
                </c:pt>
                <c:pt idx="17">
                  <c:v>1.0058335559572664</c:v>
                </c:pt>
                <c:pt idx="18">
                  <c:v>1.0946240121160367</c:v>
                </c:pt>
                <c:pt idx="19">
                  <c:v>1.0142656096140741</c:v>
                </c:pt>
                <c:pt idx="20">
                  <c:v>1.0030135808205247</c:v>
                </c:pt>
                <c:pt idx="21">
                  <c:v>1.0791869834402665</c:v>
                </c:pt>
                <c:pt idx="22">
                  <c:v>1.0044565748901064</c:v>
                </c:pt>
                <c:pt idx="23">
                  <c:v>0.99445556248440103</c:v>
                </c:pt>
              </c:numCache>
            </c:numRef>
          </c:val>
          <c:smooth val="0"/>
          <c:extLst>
            <c:ext xmlns:c16="http://schemas.microsoft.com/office/drawing/2014/chart" uri="{C3380CC4-5D6E-409C-BE32-E72D297353CC}">
              <c16:uniqueId val="{00000007-9D29-45A1-A882-A6F8E9B71292}"/>
            </c:ext>
          </c:extLst>
        </c:ser>
        <c:dLbls>
          <c:showLegendKey val="0"/>
          <c:showVal val="0"/>
          <c:showCatName val="0"/>
          <c:showSerName val="0"/>
          <c:showPercent val="0"/>
          <c:showBubbleSize val="0"/>
        </c:dLbls>
        <c:marker val="1"/>
        <c:smooth val="0"/>
        <c:axId val="1032716623"/>
        <c:axId val="1032724527"/>
      </c:lineChart>
      <c:catAx>
        <c:axId val="2068886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2068888959"/>
        <c:crosses val="autoZero"/>
        <c:auto val="1"/>
        <c:lblAlgn val="ctr"/>
        <c:lblOffset val="100"/>
        <c:noMultiLvlLbl val="0"/>
      </c:catAx>
      <c:valAx>
        <c:axId val="2068888959"/>
        <c:scaling>
          <c:orientation val="minMax"/>
          <c:max val="400"/>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lv-LV"/>
          </a:p>
        </c:txPr>
        <c:crossAx val="2068886463"/>
        <c:crosses val="autoZero"/>
        <c:crossBetween val="between"/>
      </c:valAx>
      <c:valAx>
        <c:axId val="1032724527"/>
        <c:scaling>
          <c:orientation val="minMax"/>
          <c:max val="1.35"/>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lv-LV"/>
          </a:p>
        </c:txPr>
        <c:crossAx val="1032716623"/>
        <c:crosses val="max"/>
        <c:crossBetween val="between"/>
      </c:valAx>
      <c:catAx>
        <c:axId val="1032716623"/>
        <c:scaling>
          <c:orientation val="minMax"/>
        </c:scaling>
        <c:delete val="1"/>
        <c:axPos val="b"/>
        <c:numFmt formatCode="General" sourceLinked="1"/>
        <c:majorTickMark val="out"/>
        <c:minorTickMark val="none"/>
        <c:tickLblPos val="nextTo"/>
        <c:crossAx val="1032724527"/>
        <c:crosses val="autoZero"/>
        <c:auto val="1"/>
        <c:lblAlgn val="ctr"/>
        <c:lblOffset val="100"/>
        <c:noMultiLvlLbl val="0"/>
      </c:catAx>
      <c:spPr>
        <a:noFill/>
        <a:ln>
          <a:noFill/>
        </a:ln>
        <a:effectLst/>
      </c:spPr>
    </c:plotArea>
    <c:legend>
      <c:legendPos val="b"/>
      <c:legendEntry>
        <c:idx val="4"/>
        <c:delete val="1"/>
      </c:legendEntry>
      <c:legendEntry>
        <c:idx val="5"/>
        <c:delete val="1"/>
      </c:legendEntry>
      <c:legendEntry>
        <c:idx val="6"/>
        <c:delete val="1"/>
      </c:legendEntry>
      <c:legendEntry>
        <c:idx val="7"/>
        <c:txPr>
          <a:bodyPr rot="0" spcFirstLastPara="1" vertOverflow="ellipsis" vert="horz" wrap="square" anchor="ctr" anchorCtr="1"/>
          <a:lstStyle/>
          <a:p>
            <a:pPr>
              <a:defRPr sz="1400" b="0" i="0" u="none" strike="noStrike" kern="1200" baseline="0">
                <a:ln>
                  <a:noFill/>
                </a:ln>
                <a:solidFill>
                  <a:schemeClr val="tx1">
                    <a:lumMod val="65000"/>
                    <a:lumOff val="35000"/>
                  </a:schemeClr>
                </a:solidFill>
                <a:latin typeface="+mn-lt"/>
                <a:ea typeface="+mn-ea"/>
                <a:cs typeface="+mn-cs"/>
              </a:defRPr>
            </a:pPr>
            <a:endParaRPr lang="lv-LV"/>
          </a:p>
        </c:txPr>
      </c:legendEntry>
      <c:layout>
        <c:manualLayout>
          <c:xMode val="edge"/>
          <c:yMode val="edge"/>
          <c:x val="0.43086268508271386"/>
          <c:y val="0.93518858381961889"/>
          <c:w val="0.45495544351025308"/>
          <c:h val="5.13645883258946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legend>
    <c:plotVisOnly val="1"/>
    <c:dispBlanksAs val="gap"/>
    <c:showDLblsOverMax val="0"/>
  </c:chart>
  <c:spPr>
    <a:noFill/>
    <a:ln>
      <a:noFill/>
    </a:ln>
    <a:effectLst/>
  </c:spPr>
  <c:txPr>
    <a:bodyPr/>
    <a:lstStyle/>
    <a:p>
      <a:pPr>
        <a:defRPr sz="1400"/>
      </a:pPr>
      <a:endParaRPr lang="lv-LV"/>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lv-LV" sz="1600" b="0" i="0" u="none" strike="noStrike" kern="1200" spc="0" baseline="0">
                <a:solidFill>
                  <a:sysClr val="windowText" lastClr="000000"/>
                </a:solidFill>
                <a:effectLst/>
                <a:latin typeface="Segoe UI Light" panose="020B0502040204020203" pitchFamily="34" charset="0"/>
                <a:ea typeface="+mn-ea"/>
                <a:cs typeface="Segoe UI Light" panose="020B0502040204020203" pitchFamily="34" charset="0"/>
              </a:defRPr>
            </a:pPr>
            <a:r>
              <a:rPr lang="lv-LV" sz="1600" b="0" i="0" u="none" strike="noStrike" kern="1200" spc="0" baseline="0" dirty="0">
                <a:solidFill>
                  <a:sysClr val="windowText" lastClr="000000"/>
                </a:solidFill>
                <a:effectLst/>
                <a:latin typeface="Segoe UI Light" panose="020B0502040204020203" pitchFamily="34" charset="0"/>
                <a:ea typeface="+mn-ea"/>
                <a:cs typeface="Segoe UI Light" panose="020B0502040204020203" pitchFamily="34" charset="0"/>
              </a:rPr>
              <a:t>Gaļas liellopu ganāmpulki pārraudzībā</a:t>
            </a:r>
          </a:p>
        </c:rich>
      </c:tx>
      <c:layout>
        <c:manualLayout>
          <c:xMode val="edge"/>
          <c:yMode val="edge"/>
          <c:x val="0.19483805815852825"/>
          <c:y val="1.8315814766305682E-2"/>
        </c:manualLayout>
      </c:layout>
      <c:overlay val="0"/>
      <c:spPr>
        <a:noFill/>
        <a:ln>
          <a:noFill/>
        </a:ln>
        <a:effectLst/>
      </c:spPr>
      <c:txPr>
        <a:bodyPr rot="0" spcFirstLastPara="1" vertOverflow="ellipsis" vert="horz" wrap="square" anchor="ctr" anchorCtr="1"/>
        <a:lstStyle/>
        <a:p>
          <a:pPr>
            <a:defRPr lang="lv-LV" sz="1600" b="0" i="0" u="none" strike="noStrike" kern="1200" spc="0" baseline="0">
              <a:solidFill>
                <a:sysClr val="windowText" lastClr="000000"/>
              </a:solidFill>
              <a:effectLst/>
              <a:latin typeface="Segoe UI Light" panose="020B0502040204020203" pitchFamily="34" charset="0"/>
              <a:ea typeface="+mn-ea"/>
              <a:cs typeface="Segoe UI Light" panose="020B0502040204020203" pitchFamily="34" charset="0"/>
            </a:defRPr>
          </a:pPr>
          <a:endParaRPr lang="lv-LV"/>
        </a:p>
      </c:txPr>
    </c:title>
    <c:autoTitleDeleted val="0"/>
    <c:plotArea>
      <c:layout>
        <c:manualLayout>
          <c:layoutTarget val="inner"/>
          <c:xMode val="edge"/>
          <c:yMode val="edge"/>
          <c:x val="0.12503577971855995"/>
          <c:y val="0.17668886693169375"/>
          <c:w val="0.84729126978828906"/>
          <c:h val="0.59941380409672296"/>
        </c:manualLayout>
      </c:layout>
      <c:barChart>
        <c:barDir val="col"/>
        <c:grouping val="stacked"/>
        <c:varyColors val="0"/>
        <c:ser>
          <c:idx val="0"/>
          <c:order val="0"/>
          <c:tx>
            <c:strRef>
              <c:f>liellopi_2021!$B$33</c:f>
              <c:strCache>
                <c:ptCount val="1"/>
                <c:pt idx="0">
                  <c:v>Pārraudzība</c:v>
                </c:pt>
              </c:strCache>
            </c:strRef>
          </c:tx>
          <c:spPr>
            <a:solidFill>
              <a:schemeClr val="accent1"/>
            </a:solidFill>
            <a:ln>
              <a:noFill/>
            </a:ln>
            <a:effectLst/>
          </c:spPr>
          <c:invertIfNegative val="0"/>
          <c:dLbls>
            <c:dLbl>
              <c:idx val="0"/>
              <c:tx>
                <c:rich>
                  <a:bodyPr/>
                  <a:lstStyle/>
                  <a:p>
                    <a:fld id="{F2460AA0-E3B8-44D1-8BFE-CF90A7EF6218}" type="VALUE">
                      <a:rPr lang="en-US"/>
                      <a:pPr/>
                      <a:t>[VALUE]</a:t>
                    </a:fld>
                    <a:r>
                      <a:rPr lang="en-US"/>
                      <a:t> </a:t>
                    </a:r>
                    <a:r>
                      <a:rPr lang="en-US" b="1">
                        <a:solidFill>
                          <a:srgbClr val="FF0000"/>
                        </a:solidFill>
                      </a:rPr>
                      <a:t>22%</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722-4163-9626-24A0F80FCE9E}"/>
                </c:ext>
              </c:extLst>
            </c:dLbl>
            <c:dLbl>
              <c:idx val="1"/>
              <c:tx>
                <c:rich>
                  <a:bodyPr/>
                  <a:lstStyle/>
                  <a:p>
                    <a:fld id="{DB9635A6-8415-43DE-8B59-2026704C36A0}" type="VALUE">
                      <a:rPr lang="en-US"/>
                      <a:pPr/>
                      <a:t>[VALUE]</a:t>
                    </a:fld>
                    <a:r>
                      <a:rPr lang="en-US"/>
                      <a:t> </a:t>
                    </a:r>
                    <a:r>
                      <a:rPr lang="en-US" b="1">
                        <a:solidFill>
                          <a:srgbClr val="FF0000"/>
                        </a:solidFill>
                      </a:rPr>
                      <a:t>21%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722-4163-9626-24A0F80FCE9E}"/>
                </c:ext>
              </c:extLst>
            </c:dLbl>
            <c:spPr>
              <a:noFill/>
              <a:ln>
                <a:noFill/>
              </a:ln>
              <a:effectLst/>
            </c:spPr>
            <c:txPr>
              <a:bodyPr rot="0" spcFirstLastPara="1" vertOverflow="ellipsis" vert="horz" wrap="square" lIns="38100" tIns="19050" rIns="38100" bIns="19050" anchor="ctr" anchorCtr="0">
                <a:spAutoFit/>
              </a:bodyPr>
              <a:lstStyle/>
              <a:p>
                <a:pPr algn="ctr">
                  <a:defRPr lang="lv-LV" sz="16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liellopi_2021!$C$31:$D$32</c:f>
              <c:multiLvlStrCache>
                <c:ptCount val="2"/>
                <c:lvl>
                  <c:pt idx="0">
                    <c:v>2019</c:v>
                  </c:pt>
                  <c:pt idx="1">
                    <c:v>2020</c:v>
                  </c:pt>
                </c:lvl>
                <c:lvl>
                  <c:pt idx="0">
                    <c:v>Ganāmpulki</c:v>
                  </c:pt>
                </c:lvl>
              </c:multiLvlStrCache>
            </c:multiLvlStrRef>
          </c:cat>
          <c:val>
            <c:numRef>
              <c:f>liellopi_2021!$C$33:$D$33</c:f>
              <c:numCache>
                <c:formatCode>#,##0</c:formatCode>
                <c:ptCount val="2"/>
                <c:pt idx="0">
                  <c:v>1194</c:v>
                </c:pt>
                <c:pt idx="1">
                  <c:v>1142</c:v>
                </c:pt>
              </c:numCache>
            </c:numRef>
          </c:val>
          <c:extLst>
            <c:ext xmlns:c16="http://schemas.microsoft.com/office/drawing/2014/chart" uri="{C3380CC4-5D6E-409C-BE32-E72D297353CC}">
              <c16:uniqueId val="{00000002-9722-4163-9626-24A0F80FCE9E}"/>
            </c:ext>
          </c:extLst>
        </c:ser>
        <c:ser>
          <c:idx val="1"/>
          <c:order val="1"/>
          <c:tx>
            <c:strRef>
              <c:f>liellopi_2021!$B$34</c:f>
              <c:strCache>
                <c:ptCount val="1"/>
                <c:pt idx="0">
                  <c:v>Pārējie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lv-LV" sz="16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liellopi_2021!$C$31:$D$32</c:f>
              <c:multiLvlStrCache>
                <c:ptCount val="2"/>
                <c:lvl>
                  <c:pt idx="0">
                    <c:v>2019</c:v>
                  </c:pt>
                  <c:pt idx="1">
                    <c:v>2020</c:v>
                  </c:pt>
                </c:lvl>
                <c:lvl>
                  <c:pt idx="0">
                    <c:v>Ganāmpulki</c:v>
                  </c:pt>
                </c:lvl>
              </c:multiLvlStrCache>
            </c:multiLvlStrRef>
          </c:cat>
          <c:val>
            <c:numRef>
              <c:f>liellopi_2021!$C$34:$D$34</c:f>
              <c:numCache>
                <c:formatCode>#,##0</c:formatCode>
                <c:ptCount val="2"/>
                <c:pt idx="0">
                  <c:v>4321</c:v>
                </c:pt>
                <c:pt idx="1">
                  <c:v>4198</c:v>
                </c:pt>
              </c:numCache>
            </c:numRef>
          </c:val>
          <c:extLst>
            <c:ext xmlns:c16="http://schemas.microsoft.com/office/drawing/2014/chart" uri="{C3380CC4-5D6E-409C-BE32-E72D297353CC}">
              <c16:uniqueId val="{00000003-9722-4163-9626-24A0F80FCE9E}"/>
            </c:ext>
          </c:extLst>
        </c:ser>
        <c:dLbls>
          <c:showLegendKey val="0"/>
          <c:showVal val="0"/>
          <c:showCatName val="0"/>
          <c:showSerName val="0"/>
          <c:showPercent val="0"/>
          <c:showBubbleSize val="0"/>
        </c:dLbls>
        <c:gapWidth val="90"/>
        <c:overlap val="100"/>
        <c:axId val="619832928"/>
        <c:axId val="524906208"/>
      </c:barChart>
      <c:catAx>
        <c:axId val="619832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lv-LV" sz="1200" b="0" i="0" u="none" strike="noStrike" kern="1200" baseline="0">
                <a:solidFill>
                  <a:sysClr val="windowText" lastClr="000000"/>
                </a:solidFill>
                <a:latin typeface="Segoe UI Light" panose="020B0502040204020203" pitchFamily="34" charset="0"/>
                <a:ea typeface="+mn-ea"/>
                <a:cs typeface="Segoe UI Light" panose="020B0502040204020203" pitchFamily="34" charset="0"/>
              </a:defRPr>
            </a:pPr>
            <a:endParaRPr lang="lv-LV"/>
          </a:p>
        </c:txPr>
        <c:crossAx val="524906208"/>
        <c:crosses val="autoZero"/>
        <c:auto val="1"/>
        <c:lblAlgn val="ctr"/>
        <c:lblOffset val="100"/>
        <c:noMultiLvlLbl val="0"/>
      </c:catAx>
      <c:valAx>
        <c:axId val="5249062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bg1"/>
                </a:solidFill>
                <a:latin typeface="+mn-lt"/>
                <a:ea typeface="+mn-ea"/>
                <a:cs typeface="+mn-cs"/>
              </a:defRPr>
            </a:pPr>
            <a:endParaRPr lang="lv-LV"/>
          </a:p>
        </c:txPr>
        <c:crossAx val="619832928"/>
        <c:crosses val="autoZero"/>
        <c:crossBetween val="between"/>
      </c:valAx>
      <c:spPr>
        <a:noFill/>
        <a:ln>
          <a:noFill/>
        </a:ln>
        <a:effectLst/>
      </c:spPr>
    </c:plotArea>
    <c:legend>
      <c:legendPos val="l"/>
      <c:layout>
        <c:manualLayout>
          <c:xMode val="edge"/>
          <c:yMode val="edge"/>
          <c:x val="1.5094336632627815E-2"/>
          <c:y val="0.28538521422459001"/>
          <c:w val="0.20090126263531666"/>
          <c:h val="0.2078709685180887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Segoe UI Light" panose="020B0502040204020203" pitchFamily="34" charset="0"/>
              <a:ea typeface="+mn-ea"/>
              <a:cs typeface="Segoe UI Light" panose="020B0502040204020203" pitchFamily="34"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0.04414</cdr:x>
      <cdr:y>0.08734</cdr:y>
    </cdr:from>
    <cdr:to>
      <cdr:x>0.1572</cdr:x>
      <cdr:y>0.92359</cdr:y>
    </cdr:to>
    <cdr:sp macro="" textlink="">
      <cdr:nvSpPr>
        <cdr:cNvPr id="2" name="Rectangle 1">
          <a:extLst xmlns:a="http://schemas.openxmlformats.org/drawingml/2006/main">
            <a:ext uri="{FF2B5EF4-FFF2-40B4-BE49-F238E27FC236}">
              <a16:creationId xmlns:a16="http://schemas.microsoft.com/office/drawing/2014/main" id="{38D3BC18-EE3D-4DFE-9A7A-164FFB547EE8}"/>
            </a:ext>
          </a:extLst>
        </cdr:cNvPr>
        <cdr:cNvSpPr/>
      </cdr:nvSpPr>
      <cdr:spPr>
        <a:xfrm xmlns:a="http://schemas.openxmlformats.org/drawingml/2006/main">
          <a:off x="435429" y="494935"/>
          <a:ext cx="1115420" cy="4738832"/>
        </a:xfrm>
        <a:prstGeom xmlns:a="http://schemas.openxmlformats.org/drawingml/2006/main" prst="rect">
          <a:avLst/>
        </a:prstGeom>
        <a:noFill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GB" sz="1100"/>
        </a:p>
      </cdr:txBody>
    </cdr:sp>
  </cdr:relSizeAnchor>
  <cdr:relSizeAnchor xmlns:cdr="http://schemas.openxmlformats.org/drawingml/2006/chartDrawing">
    <cdr:from>
      <cdr:x>0.15731</cdr:x>
      <cdr:y>0.08746</cdr:y>
    </cdr:from>
    <cdr:to>
      <cdr:x>0.26788</cdr:x>
      <cdr:y>0.92371</cdr:y>
    </cdr:to>
    <cdr:sp macro="" textlink="">
      <cdr:nvSpPr>
        <cdr:cNvPr id="3" name="Rectangle 2">
          <a:extLst xmlns:a="http://schemas.openxmlformats.org/drawingml/2006/main">
            <a:ext uri="{FF2B5EF4-FFF2-40B4-BE49-F238E27FC236}">
              <a16:creationId xmlns:a16="http://schemas.microsoft.com/office/drawing/2014/main" id="{0F9CB825-F50F-41AE-8989-37C023E010F2}"/>
            </a:ext>
          </a:extLst>
        </cdr:cNvPr>
        <cdr:cNvSpPr/>
      </cdr:nvSpPr>
      <cdr:spPr>
        <a:xfrm xmlns:a="http://schemas.openxmlformats.org/drawingml/2006/main">
          <a:off x="1551964" y="495615"/>
          <a:ext cx="1090794" cy="4738832"/>
        </a:xfrm>
        <a:prstGeom xmlns:a="http://schemas.openxmlformats.org/drawingml/2006/main" prst="rect">
          <a:avLst/>
        </a:prstGeom>
        <a:noFill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GB" sz="1100"/>
        </a:p>
      </cdr:txBody>
    </cdr:sp>
  </cdr:relSizeAnchor>
  <cdr:relSizeAnchor xmlns:cdr="http://schemas.openxmlformats.org/drawingml/2006/chartDrawing">
    <cdr:from>
      <cdr:x>0.26788</cdr:x>
      <cdr:y>0.08746</cdr:y>
    </cdr:from>
    <cdr:to>
      <cdr:x>0.38108</cdr:x>
      <cdr:y>0.92371</cdr:y>
    </cdr:to>
    <cdr:sp macro="" textlink="">
      <cdr:nvSpPr>
        <cdr:cNvPr id="4" name="Rectangle 3">
          <a:extLst xmlns:a="http://schemas.openxmlformats.org/drawingml/2006/main">
            <a:ext uri="{FF2B5EF4-FFF2-40B4-BE49-F238E27FC236}">
              <a16:creationId xmlns:a16="http://schemas.microsoft.com/office/drawing/2014/main" id="{0F9CB825-F50F-41AE-8989-37C023E010F2}"/>
            </a:ext>
          </a:extLst>
        </cdr:cNvPr>
        <cdr:cNvSpPr/>
      </cdr:nvSpPr>
      <cdr:spPr>
        <a:xfrm xmlns:a="http://schemas.openxmlformats.org/drawingml/2006/main">
          <a:off x="3211284" y="499836"/>
          <a:ext cx="1357088" cy="4779171"/>
        </a:xfrm>
        <a:prstGeom xmlns:a="http://schemas.openxmlformats.org/drawingml/2006/main" prst="rect">
          <a:avLst/>
        </a:prstGeom>
        <a:noFill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GB" sz="1100"/>
        </a:p>
      </cdr:txBody>
    </cdr:sp>
  </cdr:relSizeAnchor>
  <cdr:relSizeAnchor xmlns:cdr="http://schemas.openxmlformats.org/drawingml/2006/chartDrawing">
    <cdr:from>
      <cdr:x>0.38108</cdr:x>
      <cdr:y>0.08746</cdr:y>
    </cdr:from>
    <cdr:to>
      <cdr:x>0.4932</cdr:x>
      <cdr:y>0.92371</cdr:y>
    </cdr:to>
    <cdr:sp macro="" textlink="">
      <cdr:nvSpPr>
        <cdr:cNvPr id="5" name="Rectangle 4">
          <a:extLst xmlns:a="http://schemas.openxmlformats.org/drawingml/2006/main">
            <a:ext uri="{FF2B5EF4-FFF2-40B4-BE49-F238E27FC236}">
              <a16:creationId xmlns:a16="http://schemas.microsoft.com/office/drawing/2014/main" id="{0F9CB825-F50F-41AE-8989-37C023E010F2}"/>
            </a:ext>
          </a:extLst>
        </cdr:cNvPr>
        <cdr:cNvSpPr/>
      </cdr:nvSpPr>
      <cdr:spPr>
        <a:xfrm xmlns:a="http://schemas.openxmlformats.org/drawingml/2006/main">
          <a:off x="3759527" y="495615"/>
          <a:ext cx="1106088" cy="4738832"/>
        </a:xfrm>
        <a:prstGeom xmlns:a="http://schemas.openxmlformats.org/drawingml/2006/main" prst="rect">
          <a:avLst/>
        </a:prstGeom>
        <a:noFill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GB" sz="1100"/>
        </a:p>
      </cdr:txBody>
    </cdr:sp>
  </cdr:relSizeAnchor>
  <cdr:relSizeAnchor xmlns:cdr="http://schemas.openxmlformats.org/drawingml/2006/chartDrawing">
    <cdr:from>
      <cdr:x>0.4932</cdr:x>
      <cdr:y>0.08746</cdr:y>
    </cdr:from>
    <cdr:to>
      <cdr:x>0.60412</cdr:x>
      <cdr:y>0.92371</cdr:y>
    </cdr:to>
    <cdr:sp macro="" textlink="">
      <cdr:nvSpPr>
        <cdr:cNvPr id="6" name="Rectangle 5">
          <a:extLst xmlns:a="http://schemas.openxmlformats.org/drawingml/2006/main">
            <a:ext uri="{FF2B5EF4-FFF2-40B4-BE49-F238E27FC236}">
              <a16:creationId xmlns:a16="http://schemas.microsoft.com/office/drawing/2014/main" id="{0F9CB825-F50F-41AE-8989-37C023E010F2}"/>
            </a:ext>
          </a:extLst>
        </cdr:cNvPr>
        <cdr:cNvSpPr/>
      </cdr:nvSpPr>
      <cdr:spPr>
        <a:xfrm xmlns:a="http://schemas.openxmlformats.org/drawingml/2006/main">
          <a:off x="4865615" y="495615"/>
          <a:ext cx="1094303" cy="4738832"/>
        </a:xfrm>
        <a:prstGeom xmlns:a="http://schemas.openxmlformats.org/drawingml/2006/main" prst="rect">
          <a:avLst/>
        </a:prstGeom>
        <a:noFill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GB" sz="1100"/>
        </a:p>
      </cdr:txBody>
    </cdr:sp>
  </cdr:relSizeAnchor>
  <cdr:relSizeAnchor xmlns:cdr="http://schemas.openxmlformats.org/drawingml/2006/chartDrawing">
    <cdr:from>
      <cdr:x>0.60396</cdr:x>
      <cdr:y>0.08746</cdr:y>
    </cdr:from>
    <cdr:to>
      <cdr:x>0.7186</cdr:x>
      <cdr:y>0.92371</cdr:y>
    </cdr:to>
    <cdr:sp macro="" textlink="">
      <cdr:nvSpPr>
        <cdr:cNvPr id="7" name="Rectangle 6">
          <a:extLst xmlns:a="http://schemas.openxmlformats.org/drawingml/2006/main">
            <a:ext uri="{FF2B5EF4-FFF2-40B4-BE49-F238E27FC236}">
              <a16:creationId xmlns:a16="http://schemas.microsoft.com/office/drawing/2014/main" id="{0F9CB825-F50F-41AE-8989-37C023E010F2}"/>
            </a:ext>
          </a:extLst>
        </cdr:cNvPr>
        <cdr:cNvSpPr/>
      </cdr:nvSpPr>
      <cdr:spPr>
        <a:xfrm xmlns:a="http://schemas.openxmlformats.org/drawingml/2006/main">
          <a:off x="5958362" y="495615"/>
          <a:ext cx="1130975" cy="4738832"/>
        </a:xfrm>
        <a:prstGeom xmlns:a="http://schemas.openxmlformats.org/drawingml/2006/main" prst="rect">
          <a:avLst/>
        </a:prstGeom>
        <a:noFill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GB" sz="1100"/>
        </a:p>
      </cdr:txBody>
    </cdr:sp>
  </cdr:relSizeAnchor>
  <cdr:relSizeAnchor xmlns:cdr="http://schemas.openxmlformats.org/drawingml/2006/chartDrawing">
    <cdr:from>
      <cdr:x>0.7186</cdr:x>
      <cdr:y>0.08746</cdr:y>
    </cdr:from>
    <cdr:to>
      <cdr:x>0.82894</cdr:x>
      <cdr:y>0.92371</cdr:y>
    </cdr:to>
    <cdr:sp macro="" textlink="">
      <cdr:nvSpPr>
        <cdr:cNvPr id="8" name="Rectangle 7">
          <a:extLst xmlns:a="http://schemas.openxmlformats.org/drawingml/2006/main">
            <a:ext uri="{FF2B5EF4-FFF2-40B4-BE49-F238E27FC236}">
              <a16:creationId xmlns:a16="http://schemas.microsoft.com/office/drawing/2014/main" id="{0F9CB825-F50F-41AE-8989-37C023E010F2}"/>
            </a:ext>
          </a:extLst>
        </cdr:cNvPr>
        <cdr:cNvSpPr/>
      </cdr:nvSpPr>
      <cdr:spPr>
        <a:xfrm xmlns:a="http://schemas.openxmlformats.org/drawingml/2006/main">
          <a:off x="7089337" y="495615"/>
          <a:ext cx="1088556" cy="4738832"/>
        </a:xfrm>
        <a:prstGeom xmlns:a="http://schemas.openxmlformats.org/drawingml/2006/main" prst="rect">
          <a:avLst/>
        </a:prstGeom>
        <a:noFill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GB" sz="1100"/>
        </a:p>
      </cdr:txBody>
    </cdr:sp>
  </cdr:relSizeAnchor>
  <cdr:relSizeAnchor xmlns:cdr="http://schemas.openxmlformats.org/drawingml/2006/chartDrawing">
    <cdr:from>
      <cdr:x>0.8291</cdr:x>
      <cdr:y>0.08746</cdr:y>
    </cdr:from>
    <cdr:to>
      <cdr:x>0.94066</cdr:x>
      <cdr:y>0.92371</cdr:y>
    </cdr:to>
    <cdr:sp macro="" textlink="">
      <cdr:nvSpPr>
        <cdr:cNvPr id="9" name="Rectangle 8">
          <a:extLst xmlns:a="http://schemas.openxmlformats.org/drawingml/2006/main">
            <a:ext uri="{FF2B5EF4-FFF2-40B4-BE49-F238E27FC236}">
              <a16:creationId xmlns:a16="http://schemas.microsoft.com/office/drawing/2014/main" id="{0F9CB825-F50F-41AE-8989-37C023E010F2}"/>
            </a:ext>
          </a:extLst>
        </cdr:cNvPr>
        <cdr:cNvSpPr/>
      </cdr:nvSpPr>
      <cdr:spPr>
        <a:xfrm xmlns:a="http://schemas.openxmlformats.org/drawingml/2006/main">
          <a:off x="8179491" y="495615"/>
          <a:ext cx="1100581" cy="4738832"/>
        </a:xfrm>
        <a:prstGeom xmlns:a="http://schemas.openxmlformats.org/drawingml/2006/main" prst="rect">
          <a:avLst/>
        </a:prstGeom>
        <a:noFill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endParaRPr lang="en-GB" sz="1100"/>
        </a:p>
      </cdr:txBody>
    </cdr:sp>
  </cdr:relSizeAnchor>
  <cdr:relSizeAnchor xmlns:cdr="http://schemas.openxmlformats.org/drawingml/2006/chartDrawing">
    <cdr:from>
      <cdr:x>0.05867</cdr:x>
      <cdr:y>0.27979</cdr:y>
    </cdr:from>
    <cdr:to>
      <cdr:x>0.14541</cdr:x>
      <cdr:y>0.33753</cdr:y>
    </cdr:to>
    <cdr:sp macro="" textlink="">
      <cdr:nvSpPr>
        <cdr:cNvPr id="10" name="TextBox 9">
          <a:extLst xmlns:a="http://schemas.openxmlformats.org/drawingml/2006/main">
            <a:ext uri="{FF2B5EF4-FFF2-40B4-BE49-F238E27FC236}">
              <a16:creationId xmlns:a16="http://schemas.microsoft.com/office/drawing/2014/main" id="{154BFFC8-84B5-4F10-A494-801BE728A338}"/>
            </a:ext>
          </a:extLst>
        </cdr:cNvPr>
        <cdr:cNvSpPr txBox="1"/>
      </cdr:nvSpPr>
      <cdr:spPr>
        <a:xfrm xmlns:a="http://schemas.openxmlformats.org/drawingml/2006/main">
          <a:off x="578841" y="1585520"/>
          <a:ext cx="855677" cy="3271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1600" dirty="0"/>
            <a:t>EUR/ha</a:t>
          </a:r>
          <a:endParaRPr lang="en-GB"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2DF7EB87-35A0-4D87-B0A8-A01E46486798}" type="datetimeFigureOut">
              <a:rPr lang="lv-LV" smtClean="0"/>
              <a:t>06.05.2021</a:t>
            </a:fld>
            <a:endParaRPr lang="lv-LV"/>
          </a:p>
        </p:txBody>
      </p:sp>
      <p:sp>
        <p:nvSpPr>
          <p:cNvPr id="4" name="Slaida attēla vietturis 3"/>
          <p:cNvSpPr>
            <a:spLocks noGrp="1" noRot="1" noChangeAspect="1"/>
          </p:cNvSpPr>
          <p:nvPr>
            <p:ph type="sldImg" idx="2"/>
          </p:nvPr>
        </p:nvSpPr>
        <p:spPr>
          <a:xfrm>
            <a:off x="1165225" y="1241425"/>
            <a:ext cx="4468813" cy="3351213"/>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E27C14EC-AA7B-42C2-A4A1-83074E772396}" type="slidenum">
              <a:rPr lang="lv-LV" smtClean="0"/>
              <a:t>‹#›</a:t>
            </a:fld>
            <a:endParaRPr lang="lv-LV"/>
          </a:p>
        </p:txBody>
      </p:sp>
    </p:spTree>
    <p:extLst>
      <p:ext uri="{BB962C8B-B14F-4D97-AF65-F5344CB8AC3E}">
        <p14:creationId xmlns:p14="http://schemas.microsoft.com/office/powerpoint/2010/main" val="268009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a:xfrm>
            <a:off x="1165225" y="1241425"/>
            <a:ext cx="4468813" cy="3351213"/>
          </a:xfrm>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B7D106F8-55BE-4375-99CB-999F6EDDA859}" type="slidenum">
              <a:rPr lang="lv-LV" smtClean="0"/>
              <a:t>1</a:t>
            </a:fld>
            <a:endParaRPr lang="lv-LV" dirty="0"/>
          </a:p>
        </p:txBody>
      </p:sp>
    </p:spTree>
    <p:extLst>
      <p:ext uri="{BB962C8B-B14F-4D97-AF65-F5344CB8AC3E}">
        <p14:creationId xmlns:p14="http://schemas.microsoft.com/office/powerpoint/2010/main" val="2713307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i="1" kern="1200" dirty="0">
                <a:solidFill>
                  <a:schemeClr val="tx1"/>
                </a:solidFill>
                <a:effectLst/>
                <a:latin typeface="+mn-lt"/>
                <a:ea typeface="+mn-ea"/>
                <a:cs typeface="+mn-cs"/>
              </a:rPr>
              <a:t>ja skatītu pārraudzību, tad BSA 2019.gadā saņemtu 1194 īpašnieki jeb 22% no 2019.g. BSA pretendentiem par 39 022 dzīvniekiem jeb 61% no 2019.g. BSA </a:t>
            </a:r>
            <a:r>
              <a:rPr lang="lv-LV" sz="1200" i="1" kern="1200" dirty="0" err="1">
                <a:solidFill>
                  <a:schemeClr val="tx1"/>
                </a:solidFill>
                <a:effectLst/>
                <a:latin typeface="+mn-lt"/>
                <a:ea typeface="+mn-ea"/>
                <a:cs typeface="+mn-cs"/>
              </a:rPr>
              <a:t>atbalstiesīgiem</a:t>
            </a:r>
            <a:r>
              <a:rPr lang="lv-LV" sz="1200" i="1" kern="1200" dirty="0">
                <a:solidFill>
                  <a:schemeClr val="tx1"/>
                </a:solidFill>
                <a:effectLst/>
                <a:latin typeface="+mn-lt"/>
                <a:ea typeface="+mn-ea"/>
                <a:cs typeface="+mn-cs"/>
              </a:rPr>
              <a:t> liellopiem;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200" i="1" kern="1200" dirty="0">
                <a:solidFill>
                  <a:schemeClr val="tx1"/>
                </a:solidFill>
                <a:effectLst/>
                <a:latin typeface="+mn-lt"/>
                <a:ea typeface="+mn-ea"/>
                <a:cs typeface="+mn-cs"/>
              </a:rPr>
              <a:t>ja skatītu pārraudzību, tad BSA 2020.gadā saņemtu 1142 īpašnieki jeb 21% no 2020.g. BSA pretendentiem par 40 317 dzīvniekiem jeb 61% no 2020.g. BSA </a:t>
            </a:r>
            <a:r>
              <a:rPr lang="lv-LV" sz="1200" i="1" kern="1200" dirty="0" err="1">
                <a:solidFill>
                  <a:schemeClr val="tx1"/>
                </a:solidFill>
                <a:effectLst/>
                <a:latin typeface="+mn-lt"/>
                <a:ea typeface="+mn-ea"/>
                <a:cs typeface="+mn-cs"/>
              </a:rPr>
              <a:t>atbalstiesīgiem</a:t>
            </a:r>
            <a:r>
              <a:rPr lang="lv-LV" sz="1200" i="1" kern="1200" dirty="0">
                <a:solidFill>
                  <a:schemeClr val="tx1"/>
                </a:solidFill>
                <a:effectLst/>
                <a:latin typeface="+mn-lt"/>
                <a:ea typeface="+mn-ea"/>
                <a:cs typeface="+mn-cs"/>
              </a:rPr>
              <a:t> liellopiem;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lv-LV" sz="1200" kern="1200" dirty="0">
              <a:solidFill>
                <a:schemeClr val="tx1"/>
              </a:solidFill>
              <a:effectLst/>
              <a:latin typeface="+mn-lt"/>
              <a:ea typeface="+mn-ea"/>
              <a:cs typeface="+mn-cs"/>
            </a:endParaRPr>
          </a:p>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25</a:t>
            </a:fld>
            <a:endParaRPr lang="lv-LV"/>
          </a:p>
        </p:txBody>
      </p:sp>
    </p:spTree>
    <p:extLst>
      <p:ext uri="{BB962C8B-B14F-4D97-AF65-F5344CB8AC3E}">
        <p14:creationId xmlns:p14="http://schemas.microsoft.com/office/powerpoint/2010/main" val="719717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26</a:t>
            </a:fld>
            <a:endParaRPr lang="lv-LV"/>
          </a:p>
        </p:txBody>
      </p:sp>
    </p:spTree>
    <p:extLst>
      <p:ext uri="{BB962C8B-B14F-4D97-AF65-F5344CB8AC3E}">
        <p14:creationId xmlns:p14="http://schemas.microsoft.com/office/powerpoint/2010/main" val="231734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27</a:t>
            </a:fld>
            <a:endParaRPr lang="lv-LV"/>
          </a:p>
        </p:txBody>
      </p:sp>
    </p:spTree>
    <p:extLst>
      <p:ext uri="{BB962C8B-B14F-4D97-AF65-F5344CB8AC3E}">
        <p14:creationId xmlns:p14="http://schemas.microsoft.com/office/powerpoint/2010/main" val="3725081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28</a:t>
            </a:fld>
            <a:endParaRPr lang="lv-LV"/>
          </a:p>
        </p:txBody>
      </p:sp>
    </p:spTree>
    <p:extLst>
      <p:ext uri="{BB962C8B-B14F-4D97-AF65-F5344CB8AC3E}">
        <p14:creationId xmlns:p14="http://schemas.microsoft.com/office/powerpoint/2010/main" val="3155377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29</a:t>
            </a:fld>
            <a:endParaRPr lang="lv-LV"/>
          </a:p>
        </p:txBody>
      </p:sp>
    </p:spTree>
    <p:extLst>
      <p:ext uri="{BB962C8B-B14F-4D97-AF65-F5344CB8AC3E}">
        <p14:creationId xmlns:p14="http://schemas.microsoft.com/office/powerpoint/2010/main" val="1833521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30</a:t>
            </a:fld>
            <a:endParaRPr lang="lv-LV"/>
          </a:p>
        </p:txBody>
      </p:sp>
    </p:spTree>
    <p:extLst>
      <p:ext uri="{BB962C8B-B14F-4D97-AF65-F5344CB8AC3E}">
        <p14:creationId xmlns:p14="http://schemas.microsoft.com/office/powerpoint/2010/main" val="2221355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31</a:t>
            </a:fld>
            <a:endParaRPr lang="lv-LV"/>
          </a:p>
        </p:txBody>
      </p:sp>
    </p:spTree>
    <p:extLst>
      <p:ext uri="{BB962C8B-B14F-4D97-AF65-F5344CB8AC3E}">
        <p14:creationId xmlns:p14="http://schemas.microsoft.com/office/powerpoint/2010/main" val="3501429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32</a:t>
            </a:fld>
            <a:endParaRPr lang="lv-LV"/>
          </a:p>
        </p:txBody>
      </p:sp>
    </p:spTree>
    <p:extLst>
      <p:ext uri="{BB962C8B-B14F-4D97-AF65-F5344CB8AC3E}">
        <p14:creationId xmlns:p14="http://schemas.microsoft.com/office/powerpoint/2010/main" val="14090689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33</a:t>
            </a:fld>
            <a:endParaRPr lang="lv-LV"/>
          </a:p>
        </p:txBody>
      </p:sp>
    </p:spTree>
    <p:extLst>
      <p:ext uri="{BB962C8B-B14F-4D97-AF65-F5344CB8AC3E}">
        <p14:creationId xmlns:p14="http://schemas.microsoft.com/office/powerpoint/2010/main" val="2529123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34</a:t>
            </a:fld>
            <a:endParaRPr lang="lv-LV"/>
          </a:p>
        </p:txBody>
      </p:sp>
    </p:spTree>
    <p:extLst>
      <p:ext uri="{BB962C8B-B14F-4D97-AF65-F5344CB8AC3E}">
        <p14:creationId xmlns:p14="http://schemas.microsoft.com/office/powerpoint/2010/main" val="1467848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6</a:t>
            </a:fld>
            <a:endParaRPr lang="lv-LV"/>
          </a:p>
        </p:txBody>
      </p:sp>
    </p:spTree>
    <p:extLst>
      <p:ext uri="{BB962C8B-B14F-4D97-AF65-F5344CB8AC3E}">
        <p14:creationId xmlns:p14="http://schemas.microsoft.com/office/powerpoint/2010/main" val="3194512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35</a:t>
            </a:fld>
            <a:endParaRPr lang="lv-LV"/>
          </a:p>
        </p:txBody>
      </p:sp>
    </p:spTree>
    <p:extLst>
      <p:ext uri="{BB962C8B-B14F-4D97-AF65-F5344CB8AC3E}">
        <p14:creationId xmlns:p14="http://schemas.microsoft.com/office/powerpoint/2010/main" val="3412713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36</a:t>
            </a:fld>
            <a:endParaRPr lang="lv-LV"/>
          </a:p>
        </p:txBody>
      </p:sp>
    </p:spTree>
    <p:extLst>
      <p:ext uri="{BB962C8B-B14F-4D97-AF65-F5344CB8AC3E}">
        <p14:creationId xmlns:p14="http://schemas.microsoft.com/office/powerpoint/2010/main" val="3079264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37</a:t>
            </a:fld>
            <a:endParaRPr lang="lv-LV"/>
          </a:p>
        </p:txBody>
      </p:sp>
    </p:spTree>
    <p:extLst>
      <p:ext uri="{BB962C8B-B14F-4D97-AF65-F5344CB8AC3E}">
        <p14:creationId xmlns:p14="http://schemas.microsoft.com/office/powerpoint/2010/main" val="3030877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38</a:t>
            </a:fld>
            <a:endParaRPr lang="lv-LV"/>
          </a:p>
        </p:txBody>
      </p:sp>
    </p:spTree>
    <p:extLst>
      <p:ext uri="{BB962C8B-B14F-4D97-AF65-F5344CB8AC3E}">
        <p14:creationId xmlns:p14="http://schemas.microsoft.com/office/powerpoint/2010/main" val="776718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39</a:t>
            </a:fld>
            <a:endParaRPr lang="lv-LV"/>
          </a:p>
        </p:txBody>
      </p:sp>
    </p:spTree>
    <p:extLst>
      <p:ext uri="{BB962C8B-B14F-4D97-AF65-F5344CB8AC3E}">
        <p14:creationId xmlns:p14="http://schemas.microsoft.com/office/powerpoint/2010/main" val="769830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40</a:t>
            </a:fld>
            <a:endParaRPr lang="lv-LV"/>
          </a:p>
        </p:txBody>
      </p:sp>
    </p:spTree>
    <p:extLst>
      <p:ext uri="{BB962C8B-B14F-4D97-AF65-F5344CB8AC3E}">
        <p14:creationId xmlns:p14="http://schemas.microsoft.com/office/powerpoint/2010/main" val="384748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42</a:t>
            </a:fld>
            <a:endParaRPr lang="lv-LV"/>
          </a:p>
        </p:txBody>
      </p:sp>
    </p:spTree>
    <p:extLst>
      <p:ext uri="{BB962C8B-B14F-4D97-AF65-F5344CB8AC3E}">
        <p14:creationId xmlns:p14="http://schemas.microsoft.com/office/powerpoint/2010/main" val="3343884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43</a:t>
            </a:fld>
            <a:endParaRPr lang="lv-LV"/>
          </a:p>
        </p:txBody>
      </p:sp>
    </p:spTree>
    <p:extLst>
      <p:ext uri="{BB962C8B-B14F-4D97-AF65-F5344CB8AC3E}">
        <p14:creationId xmlns:p14="http://schemas.microsoft.com/office/powerpoint/2010/main" val="3719518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44</a:t>
            </a:fld>
            <a:endParaRPr lang="lv-LV"/>
          </a:p>
        </p:txBody>
      </p:sp>
    </p:spTree>
    <p:extLst>
      <p:ext uri="{BB962C8B-B14F-4D97-AF65-F5344CB8AC3E}">
        <p14:creationId xmlns:p14="http://schemas.microsoft.com/office/powerpoint/2010/main" val="1328672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45</a:t>
            </a:fld>
            <a:endParaRPr lang="lv-LV"/>
          </a:p>
        </p:txBody>
      </p:sp>
    </p:spTree>
    <p:extLst>
      <p:ext uri="{BB962C8B-B14F-4D97-AF65-F5344CB8AC3E}">
        <p14:creationId xmlns:p14="http://schemas.microsoft.com/office/powerpoint/2010/main" val="429424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11</a:t>
            </a:fld>
            <a:endParaRPr lang="lv-LV"/>
          </a:p>
        </p:txBody>
      </p:sp>
    </p:spTree>
    <p:extLst>
      <p:ext uri="{BB962C8B-B14F-4D97-AF65-F5344CB8AC3E}">
        <p14:creationId xmlns:p14="http://schemas.microsoft.com/office/powerpoint/2010/main" val="1594029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46</a:t>
            </a:fld>
            <a:endParaRPr lang="lv-LV"/>
          </a:p>
        </p:txBody>
      </p:sp>
    </p:spTree>
    <p:extLst>
      <p:ext uri="{BB962C8B-B14F-4D97-AF65-F5344CB8AC3E}">
        <p14:creationId xmlns:p14="http://schemas.microsoft.com/office/powerpoint/2010/main" val="3374700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47</a:t>
            </a:fld>
            <a:endParaRPr lang="lv-LV"/>
          </a:p>
        </p:txBody>
      </p:sp>
    </p:spTree>
    <p:extLst>
      <p:ext uri="{BB962C8B-B14F-4D97-AF65-F5344CB8AC3E}">
        <p14:creationId xmlns:p14="http://schemas.microsoft.com/office/powerpoint/2010/main" val="2076118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48</a:t>
            </a:fld>
            <a:endParaRPr lang="lv-LV"/>
          </a:p>
        </p:txBody>
      </p:sp>
    </p:spTree>
    <p:extLst>
      <p:ext uri="{BB962C8B-B14F-4D97-AF65-F5344CB8AC3E}">
        <p14:creationId xmlns:p14="http://schemas.microsoft.com/office/powerpoint/2010/main" val="1879760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49</a:t>
            </a:fld>
            <a:endParaRPr lang="lv-LV"/>
          </a:p>
        </p:txBody>
      </p:sp>
    </p:spTree>
    <p:extLst>
      <p:ext uri="{BB962C8B-B14F-4D97-AF65-F5344CB8AC3E}">
        <p14:creationId xmlns:p14="http://schemas.microsoft.com/office/powerpoint/2010/main" val="4144099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13</a:t>
            </a:fld>
            <a:endParaRPr lang="lv-LV"/>
          </a:p>
        </p:txBody>
      </p:sp>
    </p:spTree>
    <p:extLst>
      <p:ext uri="{BB962C8B-B14F-4D97-AF65-F5344CB8AC3E}">
        <p14:creationId xmlns:p14="http://schemas.microsoft.com/office/powerpoint/2010/main" val="1855807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20</a:t>
            </a:fld>
            <a:endParaRPr lang="lv-LV"/>
          </a:p>
        </p:txBody>
      </p:sp>
    </p:spTree>
    <p:extLst>
      <p:ext uri="{BB962C8B-B14F-4D97-AF65-F5344CB8AC3E}">
        <p14:creationId xmlns:p14="http://schemas.microsoft.com/office/powerpoint/2010/main" val="272637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21</a:t>
            </a:fld>
            <a:endParaRPr lang="lv-LV"/>
          </a:p>
        </p:txBody>
      </p:sp>
    </p:spTree>
    <p:extLst>
      <p:ext uri="{BB962C8B-B14F-4D97-AF65-F5344CB8AC3E}">
        <p14:creationId xmlns:p14="http://schemas.microsoft.com/office/powerpoint/2010/main" val="220207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22</a:t>
            </a:fld>
            <a:endParaRPr lang="lv-LV"/>
          </a:p>
        </p:txBody>
      </p:sp>
    </p:spTree>
    <p:extLst>
      <p:ext uri="{BB962C8B-B14F-4D97-AF65-F5344CB8AC3E}">
        <p14:creationId xmlns:p14="http://schemas.microsoft.com/office/powerpoint/2010/main" val="83321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23</a:t>
            </a:fld>
            <a:endParaRPr lang="lv-LV"/>
          </a:p>
        </p:txBody>
      </p:sp>
    </p:spTree>
    <p:extLst>
      <p:ext uri="{BB962C8B-B14F-4D97-AF65-F5344CB8AC3E}">
        <p14:creationId xmlns:p14="http://schemas.microsoft.com/office/powerpoint/2010/main" val="2630837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8813" cy="3351213"/>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lv-LV" dirty="0"/>
          </a:p>
        </p:txBody>
      </p:sp>
      <p:sp>
        <p:nvSpPr>
          <p:cNvPr id="4" name="Slide Number Placeholder 3"/>
          <p:cNvSpPr>
            <a:spLocks noGrp="1"/>
          </p:cNvSpPr>
          <p:nvPr>
            <p:ph type="sldNum" sz="quarter" idx="5"/>
          </p:nvPr>
        </p:nvSpPr>
        <p:spPr/>
        <p:txBody>
          <a:bodyPr/>
          <a:lstStyle/>
          <a:p>
            <a:fld id="{E27C14EC-AA7B-42C2-A4A1-83074E772396}" type="slidenum">
              <a:rPr lang="lv-LV" smtClean="0"/>
              <a:t>24</a:t>
            </a:fld>
            <a:endParaRPr lang="lv-LV"/>
          </a:p>
        </p:txBody>
      </p:sp>
    </p:spTree>
    <p:extLst>
      <p:ext uri="{BB962C8B-B14F-4D97-AF65-F5344CB8AC3E}">
        <p14:creationId xmlns:p14="http://schemas.microsoft.com/office/powerpoint/2010/main" val="22084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D0C5A65-C540-4338-BEFF-B800061199E6}" type="slidenum">
              <a:rPr lang="lv-LV" smtClean="0"/>
              <a:t>‹#›</a:t>
            </a:fld>
            <a:endParaRPr lang="lv-LV"/>
          </a:p>
        </p:txBody>
      </p:sp>
    </p:spTree>
    <p:extLst>
      <p:ext uri="{BB962C8B-B14F-4D97-AF65-F5344CB8AC3E}">
        <p14:creationId xmlns:p14="http://schemas.microsoft.com/office/powerpoint/2010/main" val="271375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D0C5A65-C540-4338-BEFF-B800061199E6}" type="slidenum">
              <a:rPr lang="lv-LV" smtClean="0"/>
              <a:t>‹#›</a:t>
            </a:fld>
            <a:endParaRPr lang="lv-LV"/>
          </a:p>
        </p:txBody>
      </p:sp>
    </p:spTree>
    <p:extLst>
      <p:ext uri="{BB962C8B-B14F-4D97-AF65-F5344CB8AC3E}">
        <p14:creationId xmlns:p14="http://schemas.microsoft.com/office/powerpoint/2010/main" val="417723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D0C5A65-C540-4338-BEFF-B800061199E6}" type="slidenum">
              <a:rPr lang="lv-LV" smtClean="0"/>
              <a:t>‹#›</a:t>
            </a:fld>
            <a:endParaRPr lang="lv-LV"/>
          </a:p>
        </p:txBody>
      </p:sp>
    </p:spTree>
    <p:extLst>
      <p:ext uri="{BB962C8B-B14F-4D97-AF65-F5344CB8AC3E}">
        <p14:creationId xmlns:p14="http://schemas.microsoft.com/office/powerpoint/2010/main" val="364545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8"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6"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773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750">
                <a:latin typeface="Verdana" pitchFamily="34" charset="0"/>
              </a:defRPr>
            </a:lvl1pPr>
          </a:lstStyle>
          <a:p>
            <a:pPr>
              <a:defRPr/>
            </a:pPr>
            <a:fld id="{17172D2A-A335-45D1-B5BB-8EEF06FA6A4E}" type="slidenum">
              <a:rPr lang="en-US" altLang="en-US"/>
              <a:pPr>
                <a:defRPr/>
              </a:pPr>
              <a:t>‹#›</a:t>
            </a:fld>
            <a:endParaRPr lang="en-US" altLang="en-US" dirty="0"/>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5"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17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3F145C17-0790-4DE9-9FFF-FF94760C83AB}" type="slidenum">
              <a:rPr lang="en-US" altLang="en-US"/>
              <a:pPr>
                <a:defRPr/>
              </a:pPr>
              <a:t>‹#›</a:t>
            </a:fld>
            <a:endParaRPr lang="en-US" altLang="en-US" dirty="0"/>
          </a:p>
        </p:txBody>
      </p:sp>
    </p:spTree>
    <p:extLst>
      <p:ext uri="{BB962C8B-B14F-4D97-AF65-F5344CB8AC3E}">
        <p14:creationId xmlns:p14="http://schemas.microsoft.com/office/powerpoint/2010/main" val="232487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6"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82861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D0C5A65-C540-4338-BEFF-B800061199E6}" type="slidenum">
              <a:rPr lang="lv-LV" smtClean="0"/>
              <a:t>‹#›</a:t>
            </a:fld>
            <a:endParaRPr lang="lv-LV"/>
          </a:p>
        </p:txBody>
      </p:sp>
    </p:spTree>
    <p:extLst>
      <p:ext uri="{BB962C8B-B14F-4D97-AF65-F5344CB8AC3E}">
        <p14:creationId xmlns:p14="http://schemas.microsoft.com/office/powerpoint/2010/main" val="258528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D0C5A65-C540-4338-BEFF-B800061199E6}" type="slidenum">
              <a:rPr lang="lv-LV" smtClean="0"/>
              <a:t>‹#›</a:t>
            </a:fld>
            <a:endParaRPr lang="lv-LV"/>
          </a:p>
        </p:txBody>
      </p:sp>
    </p:spTree>
    <p:extLst>
      <p:ext uri="{BB962C8B-B14F-4D97-AF65-F5344CB8AC3E}">
        <p14:creationId xmlns:p14="http://schemas.microsoft.com/office/powerpoint/2010/main" val="336593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D0C5A65-C540-4338-BEFF-B800061199E6}" type="slidenum">
              <a:rPr lang="lv-LV" smtClean="0"/>
              <a:t>‹#›</a:t>
            </a:fld>
            <a:endParaRPr lang="lv-LV"/>
          </a:p>
        </p:txBody>
      </p:sp>
    </p:spTree>
    <p:extLst>
      <p:ext uri="{BB962C8B-B14F-4D97-AF65-F5344CB8AC3E}">
        <p14:creationId xmlns:p14="http://schemas.microsoft.com/office/powerpoint/2010/main" val="96082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DD0C5A65-C540-4338-BEFF-B800061199E6}" type="slidenum">
              <a:rPr lang="lv-LV" smtClean="0"/>
              <a:t>‹#›</a:t>
            </a:fld>
            <a:endParaRPr lang="lv-LV"/>
          </a:p>
        </p:txBody>
      </p:sp>
    </p:spTree>
    <p:extLst>
      <p:ext uri="{BB962C8B-B14F-4D97-AF65-F5344CB8AC3E}">
        <p14:creationId xmlns:p14="http://schemas.microsoft.com/office/powerpoint/2010/main" val="281437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DD0C5A65-C540-4338-BEFF-B800061199E6}" type="slidenum">
              <a:rPr lang="lv-LV" smtClean="0"/>
              <a:t>‹#›</a:t>
            </a:fld>
            <a:endParaRPr lang="lv-LV"/>
          </a:p>
        </p:txBody>
      </p:sp>
    </p:spTree>
    <p:extLst>
      <p:ext uri="{BB962C8B-B14F-4D97-AF65-F5344CB8AC3E}">
        <p14:creationId xmlns:p14="http://schemas.microsoft.com/office/powerpoint/2010/main" val="164242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DD0C5A65-C540-4338-BEFF-B800061199E6}" type="slidenum">
              <a:rPr lang="lv-LV" smtClean="0"/>
              <a:t>‹#›</a:t>
            </a:fld>
            <a:endParaRPr lang="lv-LV"/>
          </a:p>
        </p:txBody>
      </p:sp>
    </p:spTree>
    <p:extLst>
      <p:ext uri="{BB962C8B-B14F-4D97-AF65-F5344CB8AC3E}">
        <p14:creationId xmlns:p14="http://schemas.microsoft.com/office/powerpoint/2010/main" val="411028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D0C5A65-C540-4338-BEFF-B800061199E6}" type="slidenum">
              <a:rPr lang="lv-LV" smtClean="0"/>
              <a:t>‹#›</a:t>
            </a:fld>
            <a:endParaRPr lang="lv-LV"/>
          </a:p>
        </p:txBody>
      </p:sp>
    </p:spTree>
    <p:extLst>
      <p:ext uri="{BB962C8B-B14F-4D97-AF65-F5344CB8AC3E}">
        <p14:creationId xmlns:p14="http://schemas.microsoft.com/office/powerpoint/2010/main" val="169978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DD0C5A65-C540-4338-BEFF-B800061199E6}" type="slidenum">
              <a:rPr lang="lv-LV" smtClean="0"/>
              <a:t>‹#›</a:t>
            </a:fld>
            <a:endParaRPr lang="lv-LV"/>
          </a:p>
        </p:txBody>
      </p:sp>
    </p:spTree>
    <p:extLst>
      <p:ext uri="{BB962C8B-B14F-4D97-AF65-F5344CB8AC3E}">
        <p14:creationId xmlns:p14="http://schemas.microsoft.com/office/powerpoint/2010/main" val="3317072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v-LV"/>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C5A65-C540-4338-BEFF-B800061199E6}" type="slidenum">
              <a:rPr lang="lv-LV" smtClean="0"/>
              <a:t>‹#›</a:t>
            </a:fld>
            <a:endParaRPr lang="lv-LV"/>
          </a:p>
        </p:txBody>
      </p:sp>
    </p:spTree>
    <p:extLst>
      <p:ext uri="{BB962C8B-B14F-4D97-AF65-F5344CB8AC3E}">
        <p14:creationId xmlns:p14="http://schemas.microsoft.com/office/powerpoint/2010/main" val="39259726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6.emf"/></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1.emf"/></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5.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7.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9.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4.emf"/></Relationships>
</file>

<file path=ppt/slides/_rels/slide4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47.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9.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02278" y="2996952"/>
            <a:ext cx="7772400" cy="3024336"/>
          </a:xfrm>
        </p:spPr>
        <p:txBody>
          <a:bodyPr>
            <a:noAutofit/>
          </a:bodyPr>
          <a:lstStyle/>
          <a:p>
            <a:r>
              <a:rPr lang="lv-LV" altLang="en-US" sz="2900" dirty="0">
                <a:solidFill>
                  <a:schemeClr val="bg2">
                    <a:lumMod val="10000"/>
                  </a:schemeClr>
                </a:solidFill>
                <a:latin typeface="+mn-lt"/>
                <a:cs typeface="Segoe UI Light" panose="020B0502040204020203" pitchFamily="34" charset="0"/>
              </a:rPr>
              <a:t>Kopējās lauksaimniecības politikas nākotne:</a:t>
            </a:r>
            <a:br>
              <a:rPr lang="lv-LV" altLang="en-US" sz="2900" dirty="0">
                <a:solidFill>
                  <a:schemeClr val="bg2">
                    <a:lumMod val="10000"/>
                  </a:schemeClr>
                </a:solidFill>
                <a:latin typeface="+mn-lt"/>
                <a:cs typeface="Segoe UI Light" panose="020B0502040204020203" pitchFamily="34" charset="0"/>
              </a:rPr>
            </a:br>
            <a:br>
              <a:rPr lang="lv-LV" altLang="en-US" sz="2900" dirty="0">
                <a:solidFill>
                  <a:schemeClr val="bg2">
                    <a:lumMod val="10000"/>
                  </a:schemeClr>
                </a:solidFill>
                <a:latin typeface="+mn-lt"/>
                <a:cs typeface="Segoe UI Light" panose="020B0502040204020203" pitchFamily="34" charset="0"/>
              </a:rPr>
            </a:br>
            <a:r>
              <a:rPr lang="lv-LV" altLang="en-US" dirty="0">
                <a:solidFill>
                  <a:schemeClr val="accent1"/>
                </a:solidFill>
                <a:cs typeface="Segoe UI Light" panose="020B0502040204020203" pitchFamily="34" charset="0"/>
              </a:rPr>
              <a:t>Tematiskā darba grupa: </a:t>
            </a:r>
            <a:br>
              <a:rPr lang="lv-LV" altLang="en-US" dirty="0">
                <a:solidFill>
                  <a:schemeClr val="accent1"/>
                </a:solidFill>
                <a:cs typeface="Segoe UI Light" panose="020B0502040204020203" pitchFamily="34" charset="0"/>
              </a:rPr>
            </a:br>
            <a:r>
              <a:rPr lang="en-US" altLang="en-US" noProof="1">
                <a:solidFill>
                  <a:schemeClr val="accent1"/>
                </a:solidFill>
                <a:cs typeface="Segoe UI Light" panose="020B0502040204020203" pitchFamily="34" charset="0"/>
              </a:rPr>
              <a:t>Tiešie maksājumi</a:t>
            </a:r>
            <a:br>
              <a:rPr lang="en-US" altLang="en-US" noProof="1">
                <a:solidFill>
                  <a:schemeClr val="accent1"/>
                </a:solidFill>
                <a:cs typeface="Segoe UI Light" panose="020B0502040204020203" pitchFamily="34" charset="0"/>
              </a:rPr>
            </a:br>
            <a:r>
              <a:rPr lang="lv-LV" altLang="en-US" noProof="1">
                <a:solidFill>
                  <a:schemeClr val="accent1"/>
                </a:solidFill>
                <a:cs typeface="Segoe UI Light" panose="020B0502040204020203" pitchFamily="34" charset="0"/>
              </a:rPr>
              <a:t>4. diskusiju cikla 1.sanāksme</a:t>
            </a:r>
            <a:endParaRPr lang="en-GB" altLang="en-US" sz="2900" dirty="0">
              <a:solidFill>
                <a:schemeClr val="accent6"/>
              </a:solidFill>
              <a:latin typeface="+mn-lt"/>
              <a:cs typeface="Segoe UI Light" panose="020B0502040204020203" pitchFamily="34" charset="0"/>
            </a:endParaRPr>
          </a:p>
        </p:txBody>
      </p:sp>
      <p:sp>
        <p:nvSpPr>
          <p:cNvPr id="3" name="Teksta vietturis 2"/>
          <p:cNvSpPr>
            <a:spLocks noGrp="1"/>
          </p:cNvSpPr>
          <p:nvPr>
            <p:ph type="body" sz="quarter" idx="10"/>
          </p:nvPr>
        </p:nvSpPr>
        <p:spPr>
          <a:xfrm>
            <a:off x="685800" y="6165304"/>
            <a:ext cx="7772400" cy="360040"/>
          </a:xfrm>
        </p:spPr>
        <p:txBody>
          <a:bodyPr>
            <a:normAutofit/>
          </a:bodyPr>
          <a:lstStyle/>
          <a:p>
            <a:r>
              <a:rPr lang="lv-LV" dirty="0">
                <a:solidFill>
                  <a:schemeClr val="bg1">
                    <a:lumMod val="50000"/>
                  </a:schemeClr>
                </a:solidFill>
                <a:latin typeface="+mn-lt"/>
                <a:cs typeface="Segoe UI Light" panose="020B0502040204020203" pitchFamily="34" charset="0"/>
              </a:rPr>
              <a:t>12.05.2021.</a:t>
            </a:r>
          </a:p>
        </p:txBody>
      </p:sp>
    </p:spTree>
    <p:extLst>
      <p:ext uri="{BB962C8B-B14F-4D97-AF65-F5344CB8AC3E}">
        <p14:creationId xmlns:p14="http://schemas.microsoft.com/office/powerpoint/2010/main" val="3778272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17F58D-D758-42BA-9BE7-A70FCD7F188F}"/>
              </a:ext>
            </a:extLst>
          </p:cNvPr>
          <p:cNvSpPr>
            <a:spLocks noGrp="1"/>
          </p:cNvSpPr>
          <p:nvPr>
            <p:ph type="sldNum" sz="quarter" idx="13"/>
          </p:nvPr>
        </p:nvSpPr>
        <p:spPr/>
        <p:txBody>
          <a:bodyPr/>
          <a:lstStyle/>
          <a:p>
            <a:fld id="{DD0C5A65-C540-4338-BEFF-B800061199E6}" type="slidenum">
              <a:rPr lang="lv-LV" smtClean="0"/>
              <a:t>10</a:t>
            </a:fld>
            <a:endParaRPr lang="lv-LV"/>
          </a:p>
        </p:txBody>
      </p:sp>
      <p:sp>
        <p:nvSpPr>
          <p:cNvPr id="2" name="Title 1">
            <a:extLst>
              <a:ext uri="{FF2B5EF4-FFF2-40B4-BE49-F238E27FC236}">
                <a16:creationId xmlns:a16="http://schemas.microsoft.com/office/drawing/2014/main" id="{D0835768-1223-4410-8A7E-6C0178010F36}"/>
              </a:ext>
            </a:extLst>
          </p:cNvPr>
          <p:cNvSpPr>
            <a:spLocks noGrp="1"/>
          </p:cNvSpPr>
          <p:nvPr>
            <p:ph type="title" idx="4294967295"/>
          </p:nvPr>
        </p:nvSpPr>
        <p:spPr>
          <a:xfrm>
            <a:off x="1890713" y="155575"/>
            <a:ext cx="7253287" cy="841375"/>
          </a:xfrm>
        </p:spPr>
        <p:txBody>
          <a:bodyPr>
            <a:normAutofit/>
          </a:bodyPr>
          <a:lstStyle/>
          <a:p>
            <a:r>
              <a:rPr lang="lv-LV" sz="3900" b="1" dirty="0">
                <a:effectLst>
                  <a:outerShdw blurRad="38100" dist="38100" dir="2700000" algn="tl">
                    <a:srgbClr val="000000">
                      <a:alpha val="43137"/>
                    </a:srgbClr>
                  </a:outerShdw>
                </a:effectLst>
              </a:rPr>
              <a:t>Statistika par TM saņēmējiem </a:t>
            </a:r>
          </a:p>
        </p:txBody>
      </p:sp>
      <p:pic>
        <p:nvPicPr>
          <p:cNvPr id="3" name="Picture 2">
            <a:extLst>
              <a:ext uri="{FF2B5EF4-FFF2-40B4-BE49-F238E27FC236}">
                <a16:creationId xmlns:a16="http://schemas.microsoft.com/office/drawing/2014/main" id="{3D94EAFE-FFB7-4061-969C-E349E98B75E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1856" y="1316545"/>
            <a:ext cx="8467344" cy="5312855"/>
          </a:xfrm>
          <a:prstGeom prst="rect">
            <a:avLst/>
          </a:prstGeom>
          <a:noFill/>
          <a:ln>
            <a:noFill/>
          </a:ln>
        </p:spPr>
      </p:pic>
    </p:spTree>
    <p:extLst>
      <p:ext uri="{BB962C8B-B14F-4D97-AF65-F5344CB8AC3E}">
        <p14:creationId xmlns:p14="http://schemas.microsoft.com/office/powerpoint/2010/main" val="1881377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2286000" y="0"/>
            <a:ext cx="6812280" cy="14975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ISIP likmes un platība, </a:t>
            </a:r>
          </a:p>
          <a:p>
            <a:r>
              <a:rPr lang="lv-LV" sz="4000" b="1" dirty="0">
                <a:solidFill>
                  <a:srgbClr val="C00000"/>
                </a:solidFill>
                <a:effectLst>
                  <a:outerShdw blurRad="38100" dist="38100" dir="2700000" algn="tl">
                    <a:srgbClr val="000000">
                      <a:alpha val="43137"/>
                    </a:srgbClr>
                  </a:outerShdw>
                </a:effectLst>
              </a:rPr>
              <a:t>teorētiska simulācija</a:t>
            </a:r>
          </a:p>
        </p:txBody>
      </p:sp>
      <p:sp>
        <p:nvSpPr>
          <p:cNvPr id="6" name="Taisnstūris 5">
            <a:extLst>
              <a:ext uri="{FF2B5EF4-FFF2-40B4-BE49-F238E27FC236}">
                <a16:creationId xmlns:a16="http://schemas.microsoft.com/office/drawing/2014/main" id="{C6EE5C08-9259-4AB6-8A7C-54E7552E0979}"/>
              </a:ext>
            </a:extLst>
          </p:cNvPr>
          <p:cNvSpPr/>
          <p:nvPr/>
        </p:nvSpPr>
        <p:spPr>
          <a:xfrm>
            <a:off x="91440" y="6550223"/>
            <a:ext cx="4162871" cy="307777"/>
          </a:xfrm>
          <a:prstGeom prst="rect">
            <a:avLst/>
          </a:prstGeom>
        </p:spPr>
        <p:txBody>
          <a:bodyPr wrap="none">
            <a:spAutoFit/>
          </a:bodyPr>
          <a:lstStyle/>
          <a:p>
            <a:r>
              <a:rPr lang="lv-LV" sz="1400" dirty="0">
                <a:ea typeface="Calibri" panose="020F0502020204030204" pitchFamily="34" charset="0"/>
                <a:cs typeface="Times New Roman" panose="02020603050405020304" pitchFamily="18" charset="0"/>
              </a:rPr>
              <a:t>Avots: ZM aprēķini pēc LAD, LVĢMC un VARAM datiem</a:t>
            </a:r>
            <a:endParaRPr lang="lv-LV" sz="1400" dirty="0"/>
          </a:p>
        </p:txBody>
      </p:sp>
      <p:graphicFrame>
        <p:nvGraphicFramePr>
          <p:cNvPr id="7" name="Tabula 3">
            <a:extLst>
              <a:ext uri="{FF2B5EF4-FFF2-40B4-BE49-F238E27FC236}">
                <a16:creationId xmlns:a16="http://schemas.microsoft.com/office/drawing/2014/main" id="{9AC5C471-CCDC-4F0D-873A-8F794DCEBD40}"/>
              </a:ext>
            </a:extLst>
          </p:cNvPr>
          <p:cNvGraphicFramePr>
            <a:graphicFrameLocks noGrp="1"/>
          </p:cNvGraphicFramePr>
          <p:nvPr>
            <p:extLst>
              <p:ext uri="{D42A27DB-BD31-4B8C-83A1-F6EECF244321}">
                <p14:modId xmlns:p14="http://schemas.microsoft.com/office/powerpoint/2010/main" val="2929886773"/>
              </p:ext>
            </p:extLst>
          </p:nvPr>
        </p:nvGraphicFramePr>
        <p:xfrm>
          <a:off x="558686" y="1497560"/>
          <a:ext cx="8026628" cy="5612811"/>
        </p:xfrm>
        <a:graphic>
          <a:graphicData uri="http://schemas.openxmlformats.org/drawingml/2006/table">
            <a:tbl>
              <a:tblPr/>
              <a:tblGrid>
                <a:gridCol w="2431201">
                  <a:extLst>
                    <a:ext uri="{9D8B030D-6E8A-4147-A177-3AD203B41FA5}">
                      <a16:colId xmlns:a16="http://schemas.microsoft.com/office/drawing/2014/main" val="1176901573"/>
                    </a:ext>
                  </a:extLst>
                </a:gridCol>
                <a:gridCol w="521157">
                  <a:extLst>
                    <a:ext uri="{9D8B030D-6E8A-4147-A177-3AD203B41FA5}">
                      <a16:colId xmlns:a16="http://schemas.microsoft.com/office/drawing/2014/main" val="805384428"/>
                    </a:ext>
                  </a:extLst>
                </a:gridCol>
                <a:gridCol w="340756">
                  <a:extLst>
                    <a:ext uri="{9D8B030D-6E8A-4147-A177-3AD203B41FA5}">
                      <a16:colId xmlns:a16="http://schemas.microsoft.com/office/drawing/2014/main" val="2806725798"/>
                    </a:ext>
                  </a:extLst>
                </a:gridCol>
                <a:gridCol w="595084">
                  <a:extLst>
                    <a:ext uri="{9D8B030D-6E8A-4147-A177-3AD203B41FA5}">
                      <a16:colId xmlns:a16="http://schemas.microsoft.com/office/drawing/2014/main" val="1430853541"/>
                    </a:ext>
                  </a:extLst>
                </a:gridCol>
                <a:gridCol w="738703">
                  <a:extLst>
                    <a:ext uri="{9D8B030D-6E8A-4147-A177-3AD203B41FA5}">
                      <a16:colId xmlns:a16="http://schemas.microsoft.com/office/drawing/2014/main" val="2258296220"/>
                    </a:ext>
                  </a:extLst>
                </a:gridCol>
                <a:gridCol w="149191">
                  <a:extLst>
                    <a:ext uri="{9D8B030D-6E8A-4147-A177-3AD203B41FA5}">
                      <a16:colId xmlns:a16="http://schemas.microsoft.com/office/drawing/2014/main" val="2969796357"/>
                    </a:ext>
                  </a:extLst>
                </a:gridCol>
                <a:gridCol w="762004">
                  <a:extLst>
                    <a:ext uri="{9D8B030D-6E8A-4147-A177-3AD203B41FA5}">
                      <a16:colId xmlns:a16="http://schemas.microsoft.com/office/drawing/2014/main" val="3630576238"/>
                    </a:ext>
                  </a:extLst>
                </a:gridCol>
                <a:gridCol w="888332">
                  <a:extLst>
                    <a:ext uri="{9D8B030D-6E8A-4147-A177-3AD203B41FA5}">
                      <a16:colId xmlns:a16="http://schemas.microsoft.com/office/drawing/2014/main" val="3815693708"/>
                    </a:ext>
                  </a:extLst>
                </a:gridCol>
                <a:gridCol w="742950">
                  <a:extLst>
                    <a:ext uri="{9D8B030D-6E8A-4147-A177-3AD203B41FA5}">
                      <a16:colId xmlns:a16="http://schemas.microsoft.com/office/drawing/2014/main" val="3224679256"/>
                    </a:ext>
                  </a:extLst>
                </a:gridCol>
                <a:gridCol w="332824">
                  <a:extLst>
                    <a:ext uri="{9D8B030D-6E8A-4147-A177-3AD203B41FA5}">
                      <a16:colId xmlns:a16="http://schemas.microsoft.com/office/drawing/2014/main" val="1561081355"/>
                    </a:ext>
                  </a:extLst>
                </a:gridCol>
                <a:gridCol w="524426">
                  <a:extLst>
                    <a:ext uri="{9D8B030D-6E8A-4147-A177-3AD203B41FA5}">
                      <a16:colId xmlns:a16="http://schemas.microsoft.com/office/drawing/2014/main" val="3888533895"/>
                    </a:ext>
                  </a:extLst>
                </a:gridCol>
              </a:tblGrid>
              <a:tr h="398970">
                <a:tc rowSpan="4">
                  <a:txBody>
                    <a:bodyPr/>
                    <a:lstStyle/>
                    <a:p>
                      <a:pPr algn="ctr" rtl="0" fontAlgn="ctr"/>
                      <a:r>
                        <a:rPr lang="lv-LV" sz="2000" b="1" i="0" u="none" strike="noStrike" dirty="0">
                          <a:solidFill>
                            <a:schemeClr val="tx1"/>
                          </a:solidFill>
                          <a:effectLst/>
                          <a:latin typeface="+mn-lt"/>
                        </a:rPr>
                        <a:t>Zona atbilstoši </a:t>
                      </a:r>
                    </a:p>
                    <a:p>
                      <a:pPr algn="ctr" rtl="0" fontAlgn="ctr"/>
                      <a:r>
                        <a:rPr lang="lv-LV" sz="2000" b="1" i="0" u="none" strike="noStrike" dirty="0">
                          <a:solidFill>
                            <a:schemeClr val="tx1"/>
                          </a:solidFill>
                          <a:effectLst/>
                          <a:latin typeface="+mn-lt"/>
                        </a:rPr>
                        <a:t>likmes kategorijai</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gridSpan="10">
                  <a:txBody>
                    <a:bodyPr/>
                    <a:lstStyle/>
                    <a:p>
                      <a:pPr algn="ctr" rtl="0" fontAlgn="ctr"/>
                      <a:r>
                        <a:rPr lang="lv-LV" sz="2400" b="1" i="0" u="none" strike="noStrike" dirty="0">
                          <a:solidFill>
                            <a:schemeClr val="tx1"/>
                          </a:solidFill>
                          <a:effectLst/>
                          <a:latin typeface="+mn-lt"/>
                        </a:rPr>
                        <a:t>ISIP maksājums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pPr algn="l" rtl="0" fontAlgn="ctr"/>
                      <a:endParaRPr lang="lv-LV" sz="1800" b="1" i="0" u="none" strike="noStrike" dirty="0">
                        <a:solidFill>
                          <a:schemeClr val="tx1"/>
                        </a:solidFill>
                        <a:effectLst/>
                        <a:latin typeface="+mn-lt"/>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rtl="0" fontAlgn="ctr"/>
                      <a:endParaRPr lang="lv-LV" sz="1800" b="1" i="0" u="none" strike="noStrike" dirty="0">
                        <a:solidFill>
                          <a:schemeClr val="tx1"/>
                        </a:solidFill>
                        <a:effectLst/>
                        <a:latin typeface="+mn-lt"/>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rtl="0" fontAlgn="ctr"/>
                      <a:endParaRPr lang="lv-LV" sz="2000" b="1" i="0" u="none" strike="noStrike" dirty="0">
                        <a:solidFill>
                          <a:schemeClr val="tx1"/>
                        </a:solidFill>
                        <a:effectLst/>
                        <a:latin typeface="+mn-lt"/>
                      </a:endParaRPr>
                    </a:p>
                  </a:txBody>
                  <a:tcPr marL="9525" marR="9525" marT="9525"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hMerge="1">
                  <a:txBody>
                    <a:bodyPr/>
                    <a:lstStyle/>
                    <a:p>
                      <a:pPr algn="ctr" rtl="0" fontAlgn="ctr"/>
                      <a:endParaRPr lang="lv-LV" sz="1800" b="1" i="0" u="none" strike="noStrike" dirty="0">
                        <a:solidFill>
                          <a:schemeClr val="tx1"/>
                        </a:solidFill>
                        <a:effectLst/>
                        <a:latin typeface="+mn-lt"/>
                      </a:endParaRPr>
                    </a:p>
                  </a:txBody>
                  <a:tcPr marL="9525" marR="9525" marT="9525" marB="0" anchor="ctr">
                    <a:lnL w="6350" cap="flat" cmpd="sng" algn="ctr">
                      <a:solidFill>
                        <a:schemeClr val="bg1"/>
                      </a:solidFill>
                      <a:prstDash val="solid"/>
                      <a:round/>
                      <a:headEnd type="none" w="med" len="med"/>
                      <a:tailEnd type="none" w="med" len="med"/>
                    </a:lnL>
                    <a:lnR>
                      <a:noFill/>
                    </a:lnR>
                    <a:lnT w="6350" cap="flat" cmpd="sng" algn="ctr">
                      <a:solidFill>
                        <a:srgbClr val="70AD47"/>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8754828"/>
                  </a:ext>
                </a:extLst>
              </a:tr>
              <a:tr h="304298">
                <a:tc vMerge="1">
                  <a:txBody>
                    <a:bodyPr/>
                    <a:lstStyle/>
                    <a:p>
                      <a:endParaRPr lang="lv-LV"/>
                    </a:p>
                  </a:txBody>
                  <a:tcPr>
                    <a:lnT w="12700" cmpd="sng">
                      <a:noFill/>
                      <a:prstDash val="solid"/>
                    </a:lnT>
                  </a:tcPr>
                </a:tc>
                <a:tc gridSpan="3">
                  <a:txBody>
                    <a:bodyPr/>
                    <a:lstStyle/>
                    <a:p>
                      <a:pPr algn="ctr" rtl="0" fontAlgn="ctr"/>
                      <a:r>
                        <a:rPr lang="lv-LV" sz="2000" b="1" i="1" u="none" strike="noStrike" dirty="0">
                          <a:solidFill>
                            <a:schemeClr val="tx1"/>
                          </a:solidFill>
                          <a:effectLst/>
                          <a:latin typeface="+mn-lt"/>
                        </a:rPr>
                        <a:t>Likme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v-LV"/>
                    </a:p>
                  </a:txBody>
                  <a:tcPr/>
                </a:tc>
                <a:tc hMerge="1">
                  <a:txBody>
                    <a:bodyPr/>
                    <a:lstStyle/>
                    <a:p>
                      <a:endParaRPr lang="lv-LV"/>
                    </a:p>
                  </a:txBody>
                  <a:tcPr/>
                </a:tc>
                <a:tc gridSpan="3">
                  <a:txBody>
                    <a:bodyPr/>
                    <a:lstStyle/>
                    <a:p>
                      <a:pPr algn="ctr" rtl="0" fontAlgn="ctr"/>
                      <a:r>
                        <a:rPr lang="lv-LV" sz="2000" b="1" i="1" u="none" strike="noStrike" dirty="0">
                          <a:solidFill>
                            <a:schemeClr val="tx1"/>
                          </a:solidFill>
                          <a:effectLst/>
                          <a:latin typeface="+mn-lt"/>
                        </a:rPr>
                        <a:t>Platība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v-LV"/>
                    </a:p>
                  </a:txBody>
                  <a:tcPr/>
                </a:tc>
                <a:tc hMerge="1">
                  <a:txBody>
                    <a:bodyPr/>
                    <a:lstStyle/>
                    <a:p>
                      <a:endParaRPr lang="lv-LV"/>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2000" b="1" i="1" u="none" strike="noStrike" dirty="0">
                          <a:solidFill>
                            <a:schemeClr val="tx1"/>
                          </a:solidFill>
                          <a:effectLst/>
                          <a:latin typeface="+mn-lt"/>
                        </a:rPr>
                        <a:t>Aploksne periodā</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857537612"/>
                  </a:ext>
                </a:extLst>
              </a:tr>
              <a:tr h="304298">
                <a:tc vMerge="1">
                  <a:txBody>
                    <a:bodyPr/>
                    <a:lstStyle/>
                    <a:p>
                      <a:endParaRPr lang="lv-LV"/>
                    </a:p>
                  </a:txBody>
                  <a:tcPr/>
                </a:tc>
                <a:tc gridSpan="3">
                  <a:txBody>
                    <a:bodyPr/>
                    <a:lstStyle/>
                    <a:p>
                      <a:pPr algn="ctr" rtl="0" fontAlgn="ctr"/>
                      <a:r>
                        <a:rPr lang="lv-LV" sz="2000" b="0" i="1" u="none" strike="noStrike" dirty="0">
                          <a:solidFill>
                            <a:schemeClr val="tx1"/>
                          </a:solidFill>
                          <a:effectLst/>
                          <a:latin typeface="+mn-lt"/>
                        </a:rPr>
                        <a:t>EUR/ha</a:t>
                      </a:r>
                    </a:p>
                  </a:txBody>
                  <a:tcPr marL="9525" marR="9525" marT="9525"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v-LV"/>
                    </a:p>
                  </a:txBody>
                  <a:tcPr/>
                </a:tc>
                <a:tc hMerge="1">
                  <a:txBody>
                    <a:bodyPr/>
                    <a:lstStyle/>
                    <a:p>
                      <a:endParaRPr lang="lv-LV"/>
                    </a:p>
                  </a:txBody>
                  <a:tcPr/>
                </a:tc>
                <a:tc gridSpan="3">
                  <a:txBody>
                    <a:bodyPr/>
                    <a:lstStyle/>
                    <a:p>
                      <a:pPr algn="ctr" rtl="0" fontAlgn="ctr"/>
                      <a:r>
                        <a:rPr lang="lv-LV" sz="2000" b="0" i="1" u="none" strike="noStrike" dirty="0">
                          <a:solidFill>
                            <a:schemeClr val="tx1"/>
                          </a:solidFill>
                          <a:effectLst/>
                          <a:latin typeface="+mn-lt"/>
                        </a:rPr>
                        <a:t>tūkst. ha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v-LV"/>
                    </a:p>
                  </a:txBody>
                  <a:tcPr/>
                </a:tc>
                <a:tc hMerge="1">
                  <a:txBody>
                    <a:bodyPr/>
                    <a:lstStyle/>
                    <a:p>
                      <a:endParaRPr lang="lv-LV"/>
                    </a:p>
                  </a:txBody>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2000" b="0" i="1" u="none" strike="noStrike" dirty="0">
                          <a:solidFill>
                            <a:schemeClr val="tx1"/>
                          </a:solidFill>
                          <a:effectLst/>
                          <a:latin typeface="+mn-lt"/>
                        </a:rPr>
                        <a:t>2023-2027, </a:t>
                      </a:r>
                      <a:r>
                        <a:rPr lang="lv-LV" sz="2000" b="0" i="1" u="none" strike="noStrike" dirty="0" err="1">
                          <a:solidFill>
                            <a:schemeClr val="tx1"/>
                          </a:solidFill>
                          <a:effectLst/>
                          <a:latin typeface="+mn-lt"/>
                        </a:rPr>
                        <a:t>milj</a:t>
                      </a:r>
                      <a:r>
                        <a:rPr lang="lv-LV" sz="2000" b="0" i="1" u="none" strike="noStrike" dirty="0">
                          <a:solidFill>
                            <a:schemeClr val="tx1"/>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v-LV" dirty="0"/>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92D050"/>
                      </a:solidFill>
                      <a:prstDash val="solid"/>
                      <a:round/>
                      <a:headEnd type="none" w="med" len="med"/>
                      <a:tailEnd type="none" w="med" len="med"/>
                    </a:lnB>
                    <a:noFill/>
                  </a:tcPr>
                </a:tc>
                <a:tc hMerge="1">
                  <a:txBody>
                    <a:bodyPr/>
                    <a:lstStyle/>
                    <a:p>
                      <a:endParaRPr lang="lv-LV" dirty="0"/>
                    </a:p>
                  </a:txBody>
                  <a:tcPr marL="9525" marR="9525" marT="9525" marB="0" anchor="ctr">
                    <a:lnL w="12700" cap="flat" cmpd="sng" algn="ctr">
                      <a:noFill/>
                      <a:prstDash val="solid"/>
                      <a:round/>
                      <a:headEnd type="none" w="med" len="med"/>
                      <a:tailEnd type="none" w="med" len="med"/>
                    </a:lnL>
                    <a:lnR>
                      <a:noFill/>
                    </a:lnR>
                    <a:lnT w="6350" cap="flat" cmpd="sng" algn="ctr">
                      <a:solidFill>
                        <a:schemeClr val="bg1"/>
                      </a:solidFill>
                      <a:prstDash val="solid"/>
                      <a:round/>
                      <a:headEnd type="none" w="med" len="med"/>
                      <a:tailEnd type="none" w="med" len="med"/>
                    </a:lnT>
                    <a:lnB w="6350" cap="flat" cmpd="sng" algn="ctr">
                      <a:solidFill>
                        <a:srgbClr val="92D050"/>
                      </a:solidFill>
                      <a:prstDash val="solid"/>
                      <a:round/>
                      <a:headEnd type="none" w="med" len="med"/>
                      <a:tailEnd type="none" w="med" len="med"/>
                    </a:lnB>
                    <a:noFill/>
                  </a:tcPr>
                </a:tc>
                <a:tc hMerge="1">
                  <a:txBody>
                    <a:bodyPr/>
                    <a:lstStyle/>
                    <a:p>
                      <a:endParaRPr lang="lv-LV"/>
                    </a:p>
                  </a:txBody>
                  <a:tcPr/>
                </a:tc>
                <a:extLst>
                  <a:ext uri="{0D108BD9-81ED-4DB2-BD59-A6C34878D82A}">
                    <a16:rowId xmlns:a16="http://schemas.microsoft.com/office/drawing/2014/main" val="3372818153"/>
                  </a:ext>
                </a:extLst>
              </a:tr>
              <a:tr h="222491">
                <a:tc vMerge="1">
                  <a:txBody>
                    <a:bodyPr/>
                    <a:lstStyle/>
                    <a:p>
                      <a:pPr algn="ctr" rtl="0" fontAlgn="ctr"/>
                      <a:endParaRPr lang="lv-LV" sz="2000" b="1" i="0" u="none" strike="noStrike" dirty="0">
                        <a:solidFill>
                          <a:schemeClr val="tx1"/>
                        </a:solidFill>
                        <a:effectLst/>
                        <a:latin typeface="+mn-lt"/>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rowSpan="2">
                  <a:txBody>
                    <a:bodyPr/>
                    <a:lstStyle/>
                    <a:p>
                      <a:pPr algn="ctr" rtl="0" fontAlgn="ctr"/>
                      <a:r>
                        <a:rPr lang="lv-LV" sz="1800" b="0" i="0" u="none" strike="noStrike" dirty="0">
                          <a:solidFill>
                            <a:srgbClr val="000000"/>
                          </a:solidFill>
                          <a:effectLst/>
                          <a:latin typeface="+mn-lt"/>
                        </a:rPr>
                        <a:t>2023</a:t>
                      </a:r>
                      <a:endParaRPr lang="lv-LV" sz="1800" b="0" i="1" u="none" strike="noStrike" dirty="0">
                        <a:solidFill>
                          <a:schemeClr val="tx1"/>
                        </a:solidFill>
                        <a:effectLst/>
                        <a:latin typeface="+mn-lt"/>
                      </a:endParaRPr>
                    </a:p>
                  </a:txBody>
                  <a:tcPr marL="9525" marR="9525" marT="9525" marB="0" anchor="ctr">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lv-LV" dirty="0"/>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r>
                        <a:rPr lang="lv-LV" sz="1800" b="0" i="0" u="none" strike="noStrike" dirty="0">
                          <a:solidFill>
                            <a:srgbClr val="000000"/>
                          </a:solidFill>
                          <a:effectLst/>
                          <a:latin typeface="+mn-lt"/>
                        </a:rPr>
                        <a:t>2027</a:t>
                      </a:r>
                      <a:endParaRPr lang="lv-LV" sz="1600" dirty="0"/>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rtl="0" fontAlgn="ctr"/>
                      <a:r>
                        <a:rPr lang="lv-LV" sz="1800" b="0" i="0" u="none" strike="noStrike" dirty="0">
                          <a:solidFill>
                            <a:srgbClr val="000000"/>
                          </a:solidFill>
                          <a:effectLst/>
                          <a:latin typeface="+mn-lt"/>
                        </a:rPr>
                        <a:t>2023</a:t>
                      </a:r>
                      <a:endParaRPr lang="lv-LV" sz="1800" b="0" i="1"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lang="lv-LV" dirty="0"/>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lv-LV" sz="1800" b="0" i="0" u="none" strike="noStrike" dirty="0">
                          <a:solidFill>
                            <a:srgbClr val="000000"/>
                          </a:solidFill>
                          <a:effectLst/>
                          <a:latin typeface="+mn-lt"/>
                        </a:rPr>
                        <a:t>2027</a:t>
                      </a:r>
                      <a:endParaRPr lang="lv-LV" sz="1600" dirty="0"/>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1600" b="0" i="0" u="none" strike="noStrike" dirty="0">
                          <a:solidFill>
                            <a:schemeClr val="tx1"/>
                          </a:solidFill>
                          <a:effectLst/>
                          <a:latin typeface="+mn-lt"/>
                        </a:rPr>
                        <a:t>Pamat-</a:t>
                      </a:r>
                    </a:p>
                    <a:p>
                      <a:pPr marL="0" marR="0" lvl="0" indent="0" algn="ctr" defTabSz="914400" rtl="0" eaLnBrk="1" fontAlgn="ctr" latinLnBrk="0" hangingPunct="1">
                        <a:lnSpc>
                          <a:spcPct val="100000"/>
                        </a:lnSpc>
                        <a:spcBef>
                          <a:spcPts val="0"/>
                        </a:spcBef>
                        <a:spcAft>
                          <a:spcPts val="0"/>
                        </a:spcAft>
                        <a:buClrTx/>
                        <a:buSzTx/>
                        <a:buFontTx/>
                        <a:buNone/>
                        <a:tabLst/>
                        <a:defRPr/>
                      </a:pPr>
                      <a:r>
                        <a:rPr lang="lv-LV" sz="1600" b="0" i="0" u="none" strike="noStrike" dirty="0">
                          <a:solidFill>
                            <a:schemeClr val="tx1"/>
                          </a:solidFill>
                          <a:effectLst/>
                          <a:latin typeface="+mn-lt"/>
                        </a:rPr>
                        <a:t>likme</a:t>
                      </a:r>
                      <a:endParaRPr lang="lv-LV" sz="1800" b="0" i="1" u="none" strike="noStrike" dirty="0">
                        <a:solidFill>
                          <a:schemeClr val="tx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gridSpan="2">
                  <a:txBody>
                    <a:bodyPr/>
                    <a:lstStyle/>
                    <a:p>
                      <a:r>
                        <a:rPr lang="lv-LV" sz="1600" b="0" i="0" u="none" strike="noStrike" dirty="0">
                          <a:solidFill>
                            <a:schemeClr val="tx1"/>
                          </a:solidFill>
                          <a:effectLst/>
                          <a:latin typeface="+mn-lt"/>
                        </a:rPr>
                        <a:t>Piemaksa</a:t>
                      </a:r>
                      <a:endParaRPr lang="lv-LV" sz="1600" b="0" dirty="0"/>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lv-LV"/>
                    </a:p>
                  </a:txBody>
                  <a:tcPr/>
                </a:tc>
                <a:tc rowSpan="2">
                  <a:txBody>
                    <a:bodyPr/>
                    <a:lstStyle/>
                    <a:p>
                      <a:r>
                        <a:rPr lang="lv-LV" sz="1800" b="1" i="0" u="none" strike="noStrike" dirty="0">
                          <a:solidFill>
                            <a:schemeClr val="tx1"/>
                          </a:solidFill>
                          <a:effectLst/>
                          <a:latin typeface="+mn-lt"/>
                        </a:rPr>
                        <a:t>Kopā</a:t>
                      </a:r>
                      <a:endParaRPr lang="lv-LV" dirty="0"/>
                    </a:p>
                  </a:txBody>
                  <a:tcPr marL="9525" marR="9525" marT="9525" marB="0" anchor="ct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455968"/>
                  </a:ext>
                </a:extLst>
              </a:tr>
              <a:tr h="317869">
                <a:tc>
                  <a:txBody>
                    <a:bodyPr/>
                    <a:lstStyle/>
                    <a:p>
                      <a:pPr algn="l" rtl="0" fontAlgn="ctr"/>
                      <a:endParaRPr lang="lv-LV" sz="2000" b="1" i="0" u="none" strike="noStrike" dirty="0">
                        <a:solidFill>
                          <a:srgbClr val="000000"/>
                        </a:solidFill>
                        <a:effectLst/>
                        <a:latin typeface="+mn-lt"/>
                      </a:endParaRP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r" rtl="0" fontAlgn="ctr"/>
                      <a:r>
                        <a:rPr lang="lv-LV" sz="2000" b="0" i="0" u="none" strike="noStrike" dirty="0">
                          <a:solidFill>
                            <a:srgbClr val="000000"/>
                          </a:solidFill>
                          <a:effectLst/>
                          <a:latin typeface="+mn-lt"/>
                        </a:rPr>
                        <a:t>2022</a:t>
                      </a:r>
                    </a:p>
                  </a:txBody>
                  <a:tcPr marL="9525" marR="9525" marT="9525" marB="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lv-LV" sz="2000" b="0" i="0" u="none" strike="noStrike" dirty="0">
                          <a:solidFill>
                            <a:srgbClr val="000000"/>
                          </a:solidFill>
                          <a:effectLst/>
                          <a:latin typeface="+mn-lt"/>
                        </a:rPr>
                        <a:t>-</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fontAlgn="ctr"/>
                      <a:r>
                        <a:rPr lang="lv-LV" sz="2000" b="0" i="0" u="none" strike="noStrike" dirty="0">
                          <a:solidFill>
                            <a:srgbClr val="000000"/>
                          </a:solidFill>
                          <a:effectLst/>
                          <a:latin typeface="+mn-lt"/>
                        </a:rPr>
                        <a:t>2027</a:t>
                      </a:r>
                    </a:p>
                  </a:txBody>
                  <a:tcPr marL="9525" marR="9525" marT="9525"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r" rtl="0" fontAlgn="ctr"/>
                      <a:r>
                        <a:rPr lang="lv-LV" sz="2000" b="0" i="0" u="none" strike="noStrike" dirty="0">
                          <a:solidFill>
                            <a:srgbClr val="000000"/>
                          </a:solidFill>
                          <a:effectLst/>
                          <a:latin typeface="+mn-lt"/>
                        </a:rPr>
                        <a:t>2022</a:t>
                      </a:r>
                    </a:p>
                  </a:txBody>
                  <a:tcPr marL="9525" marR="9525" marT="9525" marB="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r>
                        <a:rPr lang="lv-LV" sz="2000" b="0" i="0" u="none" strike="noStrike" dirty="0">
                          <a:solidFill>
                            <a:srgbClr val="000000"/>
                          </a:solidFill>
                          <a:effectLst/>
                          <a:latin typeface="+mn-lt"/>
                        </a:rPr>
                        <a:t>-</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fontAlgn="ctr"/>
                      <a:r>
                        <a:rPr lang="lv-LV" sz="2000" b="0" i="0" u="none" strike="noStrike" dirty="0">
                          <a:solidFill>
                            <a:srgbClr val="000000"/>
                          </a:solidFill>
                          <a:effectLst/>
                          <a:latin typeface="+mn-lt"/>
                        </a:rPr>
                        <a:t>2027</a:t>
                      </a:r>
                    </a:p>
                  </a:txBody>
                  <a:tcPr marL="9525" marR="9525" marT="9525" marB="0" anchor="ctr">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rtl="0" fontAlgn="ctr"/>
                      <a:r>
                        <a:rPr lang="lv-LV" sz="1800" b="1" i="0" u="none" strike="noStrike" dirty="0">
                          <a:solidFill>
                            <a:schemeClr val="tx1"/>
                          </a:solidFill>
                          <a:effectLst/>
                          <a:latin typeface="+mn-lt"/>
                        </a:rPr>
                        <a:t>Pamatlikme</a:t>
                      </a:r>
                    </a:p>
                  </a:txBody>
                  <a:tcPr marL="9525" marR="9525" marT="9525" marB="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pPr algn="l" rtl="0" fontAlgn="ctr"/>
                      <a:r>
                        <a:rPr lang="lv-LV" sz="1800" b="1" i="0" u="none" strike="noStrike" dirty="0">
                          <a:solidFill>
                            <a:schemeClr val="tx1"/>
                          </a:solidFill>
                          <a:effectLst/>
                          <a:latin typeface="+mn-lt"/>
                        </a:rPr>
                        <a:t>Piemaksa</a:t>
                      </a:r>
                    </a:p>
                  </a:txBody>
                  <a:tcPr marL="9525" marR="9525" marT="9525" marB="0" anchor="ctr">
                    <a:lnL>
                      <a:noFill/>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pPr algn="l" rtl="0" fontAlgn="ctr"/>
                      <a:endParaRPr lang="lv-LV" sz="2000" b="1" i="0" u="none" strike="noStrike" dirty="0">
                        <a:solidFill>
                          <a:schemeClr val="tx1"/>
                        </a:solidFill>
                        <a:effectLst/>
                        <a:latin typeface="+mn-lt"/>
                      </a:endParaRPr>
                    </a:p>
                  </a:txBody>
                  <a:tcPr marL="9525" marR="9525" marT="9525" marB="0" anchor="ctr">
                    <a:lnL>
                      <a:noFill/>
                    </a:lnL>
                    <a:lnR>
                      <a:noFill/>
                    </a:lnR>
                    <a:lnT w="6350" cap="flat" cmpd="sng" algn="ctr">
                      <a:solidFill>
                        <a:srgbClr val="92D050"/>
                      </a:solidFill>
                      <a:prstDash val="solid"/>
                      <a:round/>
                      <a:headEnd type="none" w="med" len="med"/>
                      <a:tailEnd type="none" w="med" len="med"/>
                    </a:lnT>
                    <a:lnB w="6350" cap="flat" cmpd="sng" algn="ctr">
                      <a:solidFill>
                        <a:srgbClr val="92D050"/>
                      </a:solidFill>
                      <a:prstDash val="solid"/>
                      <a:round/>
                      <a:headEnd type="none" w="med" len="med"/>
                      <a:tailEnd type="none" w="med" len="med"/>
                    </a:lnB>
                    <a:noFill/>
                  </a:tcPr>
                </a:tc>
                <a:tc vMerge="1">
                  <a:txBody>
                    <a:bodyPr/>
                    <a:lstStyle/>
                    <a:p>
                      <a:pPr algn="ctr" rtl="0" fontAlgn="ctr"/>
                      <a:r>
                        <a:rPr lang="lv-LV" sz="1800" b="1" i="0" u="none" strike="noStrike" dirty="0">
                          <a:solidFill>
                            <a:schemeClr val="tx1"/>
                          </a:solidFill>
                          <a:effectLst/>
                          <a:latin typeface="+mn-lt"/>
                        </a:rPr>
                        <a:t>Kopā</a:t>
                      </a:r>
                    </a:p>
                  </a:txBody>
                  <a:tcPr marL="9525" marR="9525" marT="9525"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6794335"/>
                  </a:ext>
                </a:extLst>
              </a:tr>
              <a:tr h="400408">
                <a:tc>
                  <a:txBody>
                    <a:bodyPr/>
                    <a:lstStyle/>
                    <a:p>
                      <a:pPr marL="92075" indent="0" algn="l" defTabSz="914400" rtl="0" eaLnBrk="1" fontAlgn="ctr" latinLnBrk="0" hangingPunct="1">
                        <a:tabLst>
                          <a:tab pos="92075" algn="l"/>
                          <a:tab pos="263525" algn="l"/>
                          <a:tab pos="446088" algn="l"/>
                          <a:tab pos="628650" algn="l"/>
                        </a:tabLst>
                      </a:pPr>
                      <a:r>
                        <a:rPr lang="lv-LV" sz="2000" b="1" kern="1200" dirty="0">
                          <a:solidFill>
                            <a:schemeClr val="dk1"/>
                          </a:solidFill>
                          <a:latin typeface="+mn-lt"/>
                          <a:ea typeface="+mn-ea"/>
                          <a:cs typeface="+mn-cs"/>
                        </a:rPr>
                        <a:t>Zona bez piemaksām</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lv-LV" sz="2400" b="0" i="0" u="none" strike="noStrike" dirty="0">
                          <a:solidFill>
                            <a:srgbClr val="000000"/>
                          </a:solidFill>
                          <a:effectLst/>
                          <a:latin typeface="+mn-lt"/>
                        </a:rPr>
                        <a:t>82</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lv-LV" sz="2400" b="0" i="0" u="none" strike="noStrike" dirty="0">
                          <a:solidFill>
                            <a:srgbClr val="000000"/>
                          </a:solidFill>
                          <a:effectLst/>
                          <a:latin typeface="+mn-lt"/>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rtl="0" fontAlgn="ctr"/>
                      <a:r>
                        <a:rPr lang="lv-LV" sz="2400" b="0" i="0" u="none" strike="noStrike" dirty="0">
                          <a:solidFill>
                            <a:srgbClr val="000000"/>
                          </a:solidFill>
                          <a:effectLst/>
                          <a:latin typeface="+mn-lt"/>
                        </a:rPr>
                        <a:t>92</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r" rtl="0" fontAlgn="ctr"/>
                      <a:r>
                        <a:rPr lang="lv-LV" sz="2400" b="0" i="0" u="none" strike="noStrike" dirty="0">
                          <a:solidFill>
                            <a:srgbClr val="000000"/>
                          </a:solidFill>
                          <a:effectLst/>
                          <a:latin typeface="+mn-lt"/>
                        </a:rPr>
                        <a:t>719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lv-LV" sz="2400" b="0" i="0" u="none" strike="noStrike" dirty="0">
                          <a:solidFill>
                            <a:srgbClr val="000000"/>
                          </a:solidFill>
                          <a:effectLst/>
                          <a:latin typeface="+mn-lt"/>
                        </a:rPr>
                        <a:t>-</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lv-LV" sz="2400" b="0" i="0" u="none" strike="noStrike" dirty="0">
                          <a:solidFill>
                            <a:srgbClr val="000000"/>
                          </a:solidFill>
                          <a:effectLst/>
                          <a:latin typeface="+mn-lt"/>
                        </a:rPr>
                        <a:t>722</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lv-LV" sz="2400" b="0" i="0" u="none" strike="noStrike" dirty="0">
                          <a:solidFill>
                            <a:srgbClr val="000000"/>
                          </a:solidFill>
                          <a:effectLst/>
                          <a:latin typeface="+mn-lt"/>
                        </a:rPr>
                        <a:t>309</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rtl="0" fontAlgn="ctr"/>
                      <a:r>
                        <a:rPr lang="lv-LV" sz="2400" b="0" i="0" u="none" strike="noStrike" dirty="0">
                          <a:solidFill>
                            <a:srgbClr val="000000"/>
                          </a:solidFill>
                          <a:effectLst/>
                          <a:latin typeface="+mn-lt"/>
                        </a:rPr>
                        <a:t>0</a:t>
                      </a:r>
                    </a:p>
                  </a:txBody>
                  <a:tcPr marL="9525" marR="9525" marT="9525" marB="0" anchor="ctr">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gridSpan="2">
                  <a:txBody>
                    <a:bodyPr/>
                    <a:lstStyle/>
                    <a:p>
                      <a:pPr algn="ctr" rtl="0" fontAlgn="ctr"/>
                      <a:r>
                        <a:rPr lang="lv-LV" sz="2400" b="0" i="0" u="none" strike="noStrike" dirty="0">
                          <a:solidFill>
                            <a:srgbClr val="000000"/>
                          </a:solidFill>
                          <a:effectLst/>
                          <a:latin typeface="+mn-lt"/>
                        </a:rPr>
                        <a:t>309</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rtl="0" fontAlgn="ctr"/>
                      <a:r>
                        <a:rPr lang="lv-LV" sz="2400" b="0" i="0" u="none" strike="noStrike" dirty="0">
                          <a:solidFill>
                            <a:srgbClr val="000000"/>
                          </a:solidFill>
                          <a:effectLst/>
                          <a:latin typeface="+mn-lt"/>
                        </a:rPr>
                        <a:t>215</a:t>
                      </a:r>
                    </a:p>
                  </a:txBody>
                  <a:tcPr marL="9525" marR="9525" marT="9525" marB="0" anchor="ctr">
                    <a:lnL>
                      <a:noFill/>
                    </a:lnL>
                    <a:lnR>
                      <a:noFill/>
                    </a:lnR>
                    <a:lnT w="6350" cap="flat" cmpd="sng" algn="ctr">
                      <a:solidFill>
                        <a:srgbClr val="92D050"/>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520134693"/>
                  </a:ext>
                </a:extLst>
              </a:tr>
              <a:tr h="599376">
                <a:tc>
                  <a:txBody>
                    <a:bodyPr/>
                    <a:lstStyle/>
                    <a:p>
                      <a:pPr marL="92075" indent="0" algn="l" defTabSz="914400" rtl="0" eaLnBrk="1" fontAlgn="ctr" latinLnBrk="0" hangingPunct="1">
                        <a:tabLst>
                          <a:tab pos="92075" algn="l"/>
                          <a:tab pos="263525" algn="l"/>
                          <a:tab pos="446088" algn="l"/>
                          <a:tab pos="628650" algn="l"/>
                        </a:tabLst>
                      </a:pPr>
                      <a:r>
                        <a:rPr lang="it-IT" sz="2000" b="1" kern="1200" dirty="0">
                          <a:solidFill>
                            <a:schemeClr val="dk1"/>
                          </a:solidFill>
                          <a:latin typeface="+mn-lt"/>
                          <a:ea typeface="+mn-ea"/>
                          <a:cs typeface="+mn-cs"/>
                        </a:rPr>
                        <a:t>Zon</a:t>
                      </a:r>
                      <a:r>
                        <a:rPr lang="lv-LV" sz="2000" b="1" kern="1200" dirty="0">
                          <a:solidFill>
                            <a:schemeClr val="dk1"/>
                          </a:solidFill>
                          <a:latin typeface="+mn-lt"/>
                          <a:ea typeface="+mn-ea"/>
                          <a:cs typeface="+mn-cs"/>
                        </a:rPr>
                        <a:t>a</a:t>
                      </a:r>
                      <a:r>
                        <a:rPr lang="it-IT" sz="2000" b="1" kern="1200" dirty="0">
                          <a:solidFill>
                            <a:schemeClr val="dk1"/>
                          </a:solidFill>
                          <a:latin typeface="+mn-lt"/>
                          <a:ea typeface="+mn-ea"/>
                          <a:cs typeface="+mn-cs"/>
                        </a:rPr>
                        <a:t> ar 20 €/ha piemaksu</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rtl="0" fontAlgn="ctr"/>
                      <a:r>
                        <a:rPr lang="lv-LV" sz="2400" b="0" i="0" u="none" strike="noStrike" dirty="0">
                          <a:solidFill>
                            <a:srgbClr val="000000"/>
                          </a:solidFill>
                          <a:effectLst/>
                          <a:latin typeface="+mn-lt"/>
                        </a:rPr>
                        <a:t>102</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lv-LV" sz="2400" b="0" i="0" u="none" strike="noStrike" dirty="0">
                          <a:solidFill>
                            <a:srgbClr val="000000"/>
                          </a:solidFill>
                          <a:effectLst/>
                          <a:latin typeface="+mn-lt"/>
                        </a:rPr>
                        <a:t>-</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rtl="0" fontAlgn="ctr"/>
                      <a:r>
                        <a:rPr lang="lv-LV" sz="2400" b="0" i="0" u="none" strike="noStrike" dirty="0">
                          <a:solidFill>
                            <a:srgbClr val="000000"/>
                          </a:solidFill>
                          <a:effectLst/>
                          <a:latin typeface="+mn-lt"/>
                        </a:rPr>
                        <a:t>112</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rtl="0" fontAlgn="ctr"/>
                      <a:r>
                        <a:rPr lang="lv-LV" sz="2400" b="0" i="0" u="none" strike="noStrike" dirty="0">
                          <a:solidFill>
                            <a:srgbClr val="000000"/>
                          </a:solidFill>
                          <a:effectLst/>
                          <a:latin typeface="+mn-lt"/>
                        </a:rPr>
                        <a:t>554</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lv-LV" sz="2400" b="0" i="0" u="none" strike="noStrike" dirty="0">
                          <a:solidFill>
                            <a:srgbClr val="000000"/>
                          </a:solidFill>
                          <a:effectLst/>
                          <a:latin typeface="+mn-lt"/>
                        </a:rPr>
                        <a:t>-</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lv-LV" sz="2400" b="0" i="0" u="none" strike="noStrike" dirty="0">
                          <a:solidFill>
                            <a:srgbClr val="000000"/>
                          </a:solidFill>
                          <a:effectLst/>
                          <a:latin typeface="+mn-lt"/>
                        </a:rPr>
                        <a:t>558</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lv-LV" sz="2400" b="0" i="0" u="none" strike="noStrike" dirty="0">
                          <a:solidFill>
                            <a:srgbClr val="000000"/>
                          </a:solidFill>
                          <a:effectLst/>
                          <a:latin typeface="+mn-lt"/>
                        </a:rPr>
                        <a:t>239</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lv-LV" sz="2400" b="0" i="0" u="none" strike="noStrike" dirty="0">
                          <a:solidFill>
                            <a:srgbClr val="000000"/>
                          </a:solidFill>
                          <a:effectLst/>
                          <a:latin typeface="+mn-lt"/>
                        </a:rPr>
                        <a:t>56</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gridSpan="2">
                  <a:txBody>
                    <a:bodyPr/>
                    <a:lstStyle/>
                    <a:p>
                      <a:pPr algn="ctr" rtl="0" fontAlgn="ctr"/>
                      <a:r>
                        <a:rPr lang="lv-LV" sz="2400" b="0" i="0" u="none" strike="noStrike" dirty="0">
                          <a:solidFill>
                            <a:srgbClr val="000000"/>
                          </a:solidFill>
                          <a:effectLst/>
                          <a:latin typeface="+mn-lt"/>
                        </a:rPr>
                        <a:t>294</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pPr algn="ctr" rtl="0" fontAlgn="ctr"/>
                      <a:r>
                        <a:rPr lang="lv-LV" sz="2400" b="0" i="0" u="none" strike="noStrike" dirty="0">
                          <a:solidFill>
                            <a:srgbClr val="000000"/>
                          </a:solidFill>
                          <a:effectLst/>
                          <a:latin typeface="+mn-lt"/>
                        </a:rPr>
                        <a:t>493</a:t>
                      </a: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775704124"/>
                  </a:ext>
                </a:extLst>
              </a:tr>
              <a:tr h="599376">
                <a:tc>
                  <a:txBody>
                    <a:bodyPr/>
                    <a:lstStyle/>
                    <a:p>
                      <a:pPr marL="92075" indent="0" algn="l" rtl="0" fontAlgn="ctr">
                        <a:tabLst>
                          <a:tab pos="92075" algn="l"/>
                          <a:tab pos="263525" algn="l"/>
                          <a:tab pos="446088" algn="l"/>
                          <a:tab pos="628650" algn="l"/>
                        </a:tabLst>
                      </a:pPr>
                      <a:r>
                        <a:rPr lang="it-IT" sz="2000" b="1" kern="1200" dirty="0">
                          <a:solidFill>
                            <a:schemeClr val="dk1"/>
                          </a:solidFill>
                          <a:latin typeface="+mn-lt"/>
                          <a:ea typeface="+mn-ea"/>
                          <a:cs typeface="+mn-cs"/>
                        </a:rPr>
                        <a:t>Zon</a:t>
                      </a:r>
                      <a:r>
                        <a:rPr lang="lv-LV" sz="2000" b="1" kern="1200" dirty="0">
                          <a:solidFill>
                            <a:schemeClr val="dk1"/>
                          </a:solidFill>
                          <a:latin typeface="+mn-lt"/>
                          <a:ea typeface="+mn-ea"/>
                          <a:cs typeface="+mn-cs"/>
                        </a:rPr>
                        <a:t>a</a:t>
                      </a:r>
                      <a:r>
                        <a:rPr lang="it-IT" sz="2000" b="1" kern="1200" dirty="0">
                          <a:solidFill>
                            <a:schemeClr val="dk1"/>
                          </a:solidFill>
                          <a:latin typeface="+mn-lt"/>
                          <a:ea typeface="+mn-ea"/>
                          <a:cs typeface="+mn-cs"/>
                        </a:rPr>
                        <a:t> ar </a:t>
                      </a:r>
                      <a:r>
                        <a:rPr lang="lv-LV" sz="2000" b="1" kern="1200" dirty="0">
                          <a:solidFill>
                            <a:schemeClr val="dk1"/>
                          </a:solidFill>
                          <a:latin typeface="+mn-lt"/>
                          <a:ea typeface="+mn-ea"/>
                          <a:cs typeface="+mn-cs"/>
                        </a:rPr>
                        <a:t>3</a:t>
                      </a:r>
                      <a:r>
                        <a:rPr lang="it-IT" sz="2000" b="1" kern="1200" dirty="0">
                          <a:solidFill>
                            <a:schemeClr val="dk1"/>
                          </a:solidFill>
                          <a:latin typeface="+mn-lt"/>
                          <a:ea typeface="+mn-ea"/>
                          <a:cs typeface="+mn-cs"/>
                        </a:rPr>
                        <a:t>0 €/ha piemaksu</a:t>
                      </a:r>
                    </a:p>
                  </a:txBody>
                  <a:tcPr marL="9525" marR="9525" marT="9525"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rtl="0" fontAlgn="ctr"/>
                      <a:r>
                        <a:rPr lang="lv-LV" sz="2400" b="0" i="0" u="none" strike="noStrike" dirty="0">
                          <a:solidFill>
                            <a:srgbClr val="000000"/>
                          </a:solidFill>
                          <a:effectLst/>
                          <a:latin typeface="+mn-lt"/>
                        </a:rPr>
                        <a:t>112</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lv-LV" sz="2400" b="0" i="0" u="none" strike="noStrike" dirty="0">
                          <a:solidFill>
                            <a:srgbClr val="000000"/>
                          </a:solidFill>
                          <a:effectLst/>
                          <a:latin typeface="+mn-lt"/>
                        </a:rPr>
                        <a:t>-</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rtl="0" fontAlgn="ctr"/>
                      <a:r>
                        <a:rPr lang="lv-LV" sz="2400" b="0" i="0" u="none" strike="noStrike" dirty="0">
                          <a:solidFill>
                            <a:srgbClr val="000000"/>
                          </a:solidFill>
                          <a:effectLst/>
                          <a:latin typeface="+mn-lt"/>
                        </a:rPr>
                        <a:t>122</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rtl="0" fontAlgn="ctr"/>
                      <a:r>
                        <a:rPr lang="lv-LV" sz="2400" b="0" i="0" u="none" strike="noStrike" dirty="0">
                          <a:solidFill>
                            <a:srgbClr val="000000"/>
                          </a:solidFill>
                          <a:effectLst/>
                          <a:latin typeface="+mn-lt"/>
                        </a:rPr>
                        <a:t>380</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lv-LV" sz="2400" b="0" i="0" u="none" strike="noStrike" dirty="0">
                          <a:solidFill>
                            <a:srgbClr val="000000"/>
                          </a:solidFill>
                          <a:effectLst/>
                          <a:latin typeface="+mn-lt"/>
                        </a:rPr>
                        <a:t>-</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lv-LV" sz="2400" b="0" i="0" u="none" strike="noStrike" dirty="0">
                          <a:solidFill>
                            <a:srgbClr val="000000"/>
                          </a:solidFill>
                          <a:effectLst/>
                          <a:latin typeface="+mn-lt"/>
                        </a:rPr>
                        <a:t>383</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lv-LV" sz="2400" b="0" i="0" u="none" strike="noStrike" dirty="0">
                          <a:solidFill>
                            <a:srgbClr val="000000"/>
                          </a:solidFill>
                          <a:effectLst/>
                          <a:latin typeface="+mn-lt"/>
                        </a:rPr>
                        <a:t>164</a:t>
                      </a:r>
                    </a:p>
                  </a:txBody>
                  <a:tcPr marL="9525" marR="9525" marT="9525" marB="0" anchor="ctr">
                    <a:lnL w="12700" cap="flat" cmpd="sng" algn="ctr">
                      <a:solidFill>
                        <a:schemeClr val="tx1"/>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rtl="0" fontAlgn="ctr"/>
                      <a:r>
                        <a:rPr lang="lv-LV" sz="2400" b="0" i="0" u="none" strike="noStrike" dirty="0">
                          <a:solidFill>
                            <a:srgbClr val="000000"/>
                          </a:solidFill>
                          <a:effectLst/>
                          <a:latin typeface="+mn-lt"/>
                        </a:rPr>
                        <a:t>57</a:t>
                      </a:r>
                    </a:p>
                  </a:txBody>
                  <a:tcPr marL="9525" marR="9525" marT="9525"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rtl="0" fontAlgn="ctr"/>
                      <a:r>
                        <a:rPr lang="lv-LV" sz="2400" b="0" i="0" u="none" strike="noStrike" dirty="0">
                          <a:solidFill>
                            <a:srgbClr val="000000"/>
                          </a:solidFill>
                          <a:effectLst/>
                          <a:latin typeface="+mn-lt"/>
                        </a:rPr>
                        <a:t>221</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rtl="0" fontAlgn="ctr"/>
                      <a:r>
                        <a:rPr lang="lv-LV" sz="2400" b="0" i="0" u="none" strike="noStrike" dirty="0">
                          <a:solidFill>
                            <a:srgbClr val="000000"/>
                          </a:solidFill>
                          <a:effectLst/>
                          <a:latin typeface="+mn-lt"/>
                        </a:rPr>
                        <a:t>475</a:t>
                      </a:r>
                    </a:p>
                  </a:txBody>
                  <a:tcPr marL="9525" marR="9525" marT="9525"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26941524"/>
                  </a:ext>
                </a:extLst>
              </a:tr>
              <a:tr h="717406">
                <a:tc>
                  <a:txBody>
                    <a:bodyPr/>
                    <a:lstStyle/>
                    <a:p>
                      <a:pPr algn="r" rtl="0" fontAlgn="ctr"/>
                      <a:r>
                        <a:rPr lang="lv-LV" sz="2400" b="1" i="0" u="none" strike="noStrike" dirty="0">
                          <a:solidFill>
                            <a:srgbClr val="000000"/>
                          </a:solidFill>
                          <a:effectLst/>
                          <a:latin typeface="+mn-lt"/>
                        </a:rPr>
                        <a:t>Kopā: </a:t>
                      </a:r>
                    </a:p>
                  </a:txBody>
                  <a:tcPr marL="9525" marR="9525"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lv-LV" sz="2400" b="1" i="0" u="none" strike="noStrike" dirty="0">
                          <a:solidFill>
                            <a:srgbClr val="000000"/>
                          </a:solidFill>
                          <a:effectLst/>
                          <a:latin typeface="+mn-lt"/>
                        </a:rPr>
                        <a:t> </a:t>
                      </a:r>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lv-LV" sz="2400" b="1" i="0" u="none" strike="noStrike" dirty="0">
                          <a:solidFill>
                            <a:srgbClr val="000000"/>
                          </a:solidFill>
                          <a:effectLst/>
                          <a:latin typeface="+mn-lt"/>
                        </a:rPr>
                        <a:t> </a:t>
                      </a: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r>
                        <a:rPr lang="lv-LV" sz="2400" b="1" i="0" u="none" strike="noStrike" dirty="0">
                          <a:solidFill>
                            <a:srgbClr val="000000"/>
                          </a:solidFill>
                          <a:effectLst/>
                          <a:latin typeface="+mn-lt"/>
                        </a:rPr>
                        <a:t> </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lv-LV" sz="2400" b="1" i="0" u="none" strike="noStrike" dirty="0">
                          <a:solidFill>
                            <a:srgbClr val="000000"/>
                          </a:solidFill>
                          <a:effectLst/>
                          <a:latin typeface="+mn-lt"/>
                        </a:rPr>
                        <a:t>1654</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lv-LV" sz="2400" b="1" i="0" u="none" strike="noStrike" dirty="0">
                          <a:solidFill>
                            <a:srgbClr val="000000"/>
                          </a:solidFill>
                          <a:effectLst/>
                          <a:latin typeface="+mn-lt"/>
                        </a:rPr>
                        <a:t> </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lv-LV" sz="2400" b="1" i="0" u="none" strike="noStrike" dirty="0">
                          <a:solidFill>
                            <a:srgbClr val="000000"/>
                          </a:solidFill>
                          <a:effectLst/>
                          <a:latin typeface="+mn-lt"/>
                        </a:rPr>
                        <a:t>1663</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lv-LV" sz="2400" b="1" i="0" u="none" strike="noStrike" dirty="0">
                          <a:solidFill>
                            <a:srgbClr val="000000"/>
                          </a:solidFill>
                          <a:effectLst/>
                          <a:latin typeface="+mn-lt"/>
                        </a:rPr>
                        <a:t>711</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lv-LV" sz="2400" b="1" i="0" u="none" strike="noStrike" dirty="0">
                          <a:solidFill>
                            <a:srgbClr val="000000"/>
                          </a:solidFill>
                          <a:effectLst/>
                          <a:latin typeface="+mn-lt"/>
                        </a:rPr>
                        <a:t>113</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rtl="0" fontAlgn="ctr"/>
                      <a:r>
                        <a:rPr lang="lv-LV" sz="2400" b="1" i="0" u="none" strike="noStrike" dirty="0">
                          <a:solidFill>
                            <a:srgbClr val="000000"/>
                          </a:solidFill>
                          <a:effectLst/>
                          <a:latin typeface="+mn-lt"/>
                        </a:rPr>
                        <a:t>824</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rtl="0" fontAlgn="ctr"/>
                      <a:r>
                        <a:rPr lang="lv-LV" sz="2400" b="1" i="0" u="none" strike="noStrike" dirty="0">
                          <a:solidFill>
                            <a:srgbClr val="000000"/>
                          </a:solidFill>
                          <a:effectLst/>
                          <a:latin typeface="+mn-lt"/>
                        </a:rPr>
                        <a:t>1 182</a:t>
                      </a:r>
                    </a:p>
                  </a:txBody>
                  <a:tcPr marL="9525" marR="9525" marT="9525" marB="0" anchor="ctr">
                    <a:lnL>
                      <a:noFill/>
                    </a:lnL>
                    <a:lnR>
                      <a:noFill/>
                    </a:lnR>
                    <a:lnT w="6350" cap="flat" cmpd="sng" algn="ctr">
                      <a:solidFill>
                        <a:srgbClr val="70AD47"/>
                      </a:solidFill>
                      <a:prstDash val="solid"/>
                      <a:round/>
                      <a:headEnd type="none" w="med" len="med"/>
                      <a:tailEnd type="none" w="med" len="med"/>
                    </a:lnT>
                    <a:lnB>
                      <a:noFill/>
                    </a:lnB>
                  </a:tcPr>
                </a:tc>
                <a:extLst>
                  <a:ext uri="{0D108BD9-81ED-4DB2-BD59-A6C34878D82A}">
                    <a16:rowId xmlns:a16="http://schemas.microsoft.com/office/drawing/2014/main" val="3093833323"/>
                  </a:ext>
                </a:extLst>
              </a:tr>
              <a:tr h="599376">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2400" b="0" i="0" u="none" strike="noStrike" dirty="0">
                          <a:solidFill>
                            <a:srgbClr val="000000"/>
                          </a:solidFill>
                          <a:effectLst/>
                          <a:latin typeface="+mn-lt"/>
                        </a:rPr>
                        <a:t>Kopā piemaksu teritorija:</a:t>
                      </a:r>
                    </a:p>
                  </a:txBody>
                  <a:tcPr marL="9525" marR="9525" marT="9525" marB="0" anchor="ctr">
                    <a:lnL>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v-LV" sz="2400" b="1" i="0" u="none" strike="noStrike" dirty="0">
                          <a:solidFill>
                            <a:srgbClr val="000000"/>
                          </a:solidFill>
                          <a:effectLst/>
                          <a:latin typeface="+mn-lt"/>
                        </a:rPr>
                        <a:t>Kopā piemaksu teritorija:</a:t>
                      </a:r>
                    </a:p>
                    <a:p>
                      <a:pPr algn="ctr" rtl="0" fontAlgn="ctr"/>
                      <a:endParaRPr lang="lv-LV" sz="2400" b="0"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ctr" rtl="0" fontAlgn="ctr"/>
                      <a:endParaRPr lang="lv-LV" sz="2400" b="0" i="0" u="none" strike="noStrike" dirty="0">
                        <a:solidFill>
                          <a:srgbClr val="000000"/>
                        </a:solidFill>
                        <a:effectLst/>
                        <a:latin typeface="+mn-lt"/>
                      </a:endParaRPr>
                    </a:p>
                  </a:txBody>
                  <a:tcPr marL="9525" marR="9525" marT="9525"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pPr algn="l" fontAlgn="b"/>
                      <a:endParaRPr lang="lv-LV" sz="2400" b="0" i="0" u="none" strike="noStrike" dirty="0">
                        <a:solidFill>
                          <a:srgbClr val="000000"/>
                        </a:solidFill>
                        <a:effectLst/>
                        <a:latin typeface="+mn-lt"/>
                      </a:endParaRPr>
                    </a:p>
                  </a:txBody>
                  <a:tcPr marL="9525" marR="9525" marT="9525" marB="0" anchor="b">
                    <a:lnL>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r>
                        <a:rPr lang="lv-LV" sz="2400" b="0" i="0" u="none" strike="noStrike" dirty="0">
                          <a:solidFill>
                            <a:srgbClr val="000000"/>
                          </a:solidFill>
                          <a:effectLst/>
                          <a:latin typeface="+mn-lt"/>
                        </a:rPr>
                        <a:t>935</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lv-LV" sz="24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lv-LV" sz="2400" b="0" i="0" u="none" strike="noStrike" dirty="0">
                          <a:solidFill>
                            <a:srgbClr val="000000"/>
                          </a:solidFill>
                          <a:effectLst/>
                          <a:latin typeface="+mn-lt"/>
                        </a:rPr>
                        <a:t>941</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lv-LV" sz="2400" b="1"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rtl="0" fontAlgn="ctr"/>
                      <a:endParaRPr lang="lv-LV" sz="24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gridSpan="2">
                  <a:txBody>
                    <a:bodyPr/>
                    <a:lstStyle/>
                    <a:p>
                      <a:pPr algn="ctr" rtl="0" fontAlgn="ctr"/>
                      <a:endParaRPr lang="lv-LV" sz="2400" b="0" i="0" u="none" strike="noStrike" dirty="0">
                        <a:solidFill>
                          <a:srgbClr val="000000"/>
                        </a:solidFill>
                        <a:effectLst/>
                        <a:latin typeface="+mn-lt"/>
                      </a:endParaRPr>
                    </a:p>
                  </a:txBody>
                  <a:tcPr marL="9525" marR="9525" marT="9525"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lv-LV"/>
                    </a:p>
                  </a:txBody>
                  <a:tcPr/>
                </a:tc>
                <a:extLst>
                  <a:ext uri="{0D108BD9-81ED-4DB2-BD59-A6C34878D82A}">
                    <a16:rowId xmlns:a16="http://schemas.microsoft.com/office/drawing/2014/main" val="1192059811"/>
                  </a:ext>
                </a:extLst>
              </a:tr>
              <a:tr h="304298">
                <a:tc gridSpan="4">
                  <a:txBody>
                    <a:bodyPr/>
                    <a:lstStyle/>
                    <a:p>
                      <a:pPr algn="r" fontAlgn="ctr"/>
                      <a:endParaRPr lang="lv-LV" sz="2000" b="1" i="0" u="none" strike="noStrike" dirty="0">
                        <a:solidFill>
                          <a:srgbClr val="000000"/>
                        </a:solidFill>
                        <a:effectLst/>
                        <a:latin typeface="+mn-lt"/>
                      </a:endParaRPr>
                    </a:p>
                  </a:txBody>
                  <a:tcPr marL="9525" marR="9525" marT="9525"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hMerge="1">
                  <a:txBody>
                    <a:bodyPr/>
                    <a:lstStyle/>
                    <a:p>
                      <a:pPr algn="l" fontAlgn="b"/>
                      <a:endParaRPr lang="lv-LV" sz="2000" b="0" i="0" u="none" strike="noStrike" dirty="0">
                        <a:solidFill>
                          <a:srgbClr val="000000"/>
                        </a:solidFill>
                        <a:effectLst/>
                        <a:latin typeface="+mn-lt"/>
                      </a:endParaRPr>
                    </a:p>
                  </a:txBody>
                  <a:tcPr marL="9525" marR="9525" marT="9525" marB="0" anchor="b">
                    <a:lnL>
                      <a:noFill/>
                    </a:lnL>
                    <a:lnR>
                      <a:noFill/>
                    </a:lnR>
                    <a:lnT>
                      <a:noFill/>
                    </a:lnT>
                    <a:lnB>
                      <a:noFill/>
                    </a:lnB>
                  </a:tcPr>
                </a:tc>
                <a:tc hMerge="1">
                  <a:txBody>
                    <a:bodyPr/>
                    <a:lstStyle/>
                    <a:p>
                      <a:pPr algn="l" fontAlgn="b"/>
                      <a:endParaRPr lang="lv-LV" sz="2000" b="0" i="0" u="none" strike="noStrike">
                        <a:solidFill>
                          <a:srgbClr val="000000"/>
                        </a:solidFill>
                        <a:effectLst/>
                        <a:latin typeface="+mn-lt"/>
                      </a:endParaRPr>
                    </a:p>
                  </a:txBody>
                  <a:tcPr marL="9525" marR="9525" marT="9525" marB="0" anchor="b">
                    <a:lnL>
                      <a:noFill/>
                    </a:lnL>
                    <a:lnR>
                      <a:noFill/>
                    </a:lnR>
                    <a:lnT>
                      <a:noFill/>
                    </a:lnT>
                    <a:lnB>
                      <a:noFill/>
                    </a:lnB>
                  </a:tcPr>
                </a:tc>
                <a:tc hMerge="1">
                  <a:txBody>
                    <a:bodyPr/>
                    <a:lstStyle/>
                    <a:p>
                      <a:pPr algn="r" fontAlgn="ctr"/>
                      <a:endParaRPr lang="lv-LV" sz="2000" b="0" i="0" u="none" strike="noStrike" dirty="0">
                        <a:solidFill>
                          <a:srgbClr val="000000"/>
                        </a:solidFill>
                        <a:effectLst/>
                        <a:latin typeface="+mn-lt"/>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endParaRPr lang="lv-LV"/>
                    </a:p>
                  </a:txBody>
                  <a:tcPr marL="9525" marR="9525" marT="9525"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lv-LV" dirty="0"/>
                    </a:p>
                  </a:txBody>
                  <a:tcPr marL="9525" marR="9525" marT="9525"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l" fontAlgn="ctr"/>
                      <a:endParaRPr lang="lv-LV" sz="2000" b="0" i="0" u="none" strike="noStrike" dirty="0">
                        <a:solidFill>
                          <a:srgbClr val="000000"/>
                        </a:solidFill>
                        <a:effectLst/>
                        <a:latin typeface="+mn-lt"/>
                      </a:endParaRPr>
                    </a:p>
                  </a:txBody>
                  <a:tcPr marL="9525" marR="9525"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hMerge="1">
                  <a:txBody>
                    <a:bodyPr/>
                    <a:lstStyle/>
                    <a:p>
                      <a:endParaRPr lang="lv-LV"/>
                    </a:p>
                  </a:txBody>
                  <a:tcPr>
                    <a:lnL w="12700" cmpd="sng">
                      <a:noFill/>
                      <a:prstDash val="solid"/>
                    </a:lnL>
                    <a:lnT w="12700" cmpd="sng">
                      <a:noFill/>
                      <a:prstDash val="solid"/>
                    </a:lnT>
                  </a:tcPr>
                </a:tc>
                <a:tc hMerge="1">
                  <a:txBody>
                    <a:bodyPr/>
                    <a:lstStyle/>
                    <a:p>
                      <a:endParaRPr lang="lv-LV"/>
                    </a:p>
                  </a:txBody>
                  <a:tcPr>
                    <a:lnL w="12700" cmpd="sng">
                      <a:noFill/>
                      <a:prstDash val="solid"/>
                    </a:lnL>
                    <a:lnT w="12700" cmpd="sng">
                      <a:noFill/>
                      <a:prstDash val="solid"/>
                    </a:lnT>
                  </a:tcPr>
                </a:tc>
                <a:tc hMerge="1">
                  <a:txBody>
                    <a:bodyPr/>
                    <a:lstStyle/>
                    <a:p>
                      <a:endParaRPr lang="lv-LV"/>
                    </a:p>
                  </a:txBody>
                  <a:tcPr/>
                </a:tc>
                <a:extLst>
                  <a:ext uri="{0D108BD9-81ED-4DB2-BD59-A6C34878D82A}">
                    <a16:rowId xmlns:a16="http://schemas.microsoft.com/office/drawing/2014/main" val="2638817112"/>
                  </a:ext>
                </a:extLst>
              </a:tr>
              <a:tr h="775066">
                <a:tc>
                  <a:txBody>
                    <a:bodyPr/>
                    <a:lstStyle/>
                    <a:p>
                      <a:pPr algn="l" fontAlgn="b"/>
                      <a:endParaRPr lang="lv-LV"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lv-LV"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lv-LV" sz="20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gridSpan="8">
                  <a:txBody>
                    <a:bodyPr/>
                    <a:lstStyle/>
                    <a:p>
                      <a:pPr algn="r" rtl="0" fontAlgn="ctr"/>
                      <a:endParaRPr lang="lv-LV" sz="2000" b="0"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lnL w="12700" cmpd="sng">
                      <a:noFill/>
                      <a:prstDash val="solid"/>
                    </a:lnL>
                  </a:tcPr>
                </a:tc>
                <a:tc hMerge="1">
                  <a:txBody>
                    <a:bodyPr/>
                    <a:lstStyle/>
                    <a:p>
                      <a:endParaRPr lang="lv-LV"/>
                    </a:p>
                  </a:txBody>
                  <a:tcPr>
                    <a:lnL w="12700" cmpd="sng">
                      <a:noFill/>
                      <a:prstDash val="solid"/>
                    </a:lnL>
                  </a:tcPr>
                </a:tc>
                <a:tc hMerge="1">
                  <a:txBody>
                    <a:bodyPr/>
                    <a:lstStyle/>
                    <a:p>
                      <a:endParaRPr lang="lv-LV"/>
                    </a:p>
                  </a:txBody>
                  <a:tcPr/>
                </a:tc>
                <a:extLst>
                  <a:ext uri="{0D108BD9-81ED-4DB2-BD59-A6C34878D82A}">
                    <a16:rowId xmlns:a16="http://schemas.microsoft.com/office/drawing/2014/main" val="402065563"/>
                  </a:ext>
                </a:extLst>
              </a:tr>
            </a:tbl>
          </a:graphicData>
        </a:graphic>
      </p:graphicFrame>
      <p:sp>
        <p:nvSpPr>
          <p:cNvPr id="2" name="Slide Number Placeholder 1">
            <a:extLst>
              <a:ext uri="{FF2B5EF4-FFF2-40B4-BE49-F238E27FC236}">
                <a16:creationId xmlns:a16="http://schemas.microsoft.com/office/drawing/2014/main" id="{19965A95-B287-4086-B1B5-64E131142EAA}"/>
              </a:ext>
            </a:extLst>
          </p:cNvPr>
          <p:cNvSpPr>
            <a:spLocks noGrp="1"/>
          </p:cNvSpPr>
          <p:nvPr>
            <p:ph type="sldNum" sz="quarter" idx="13"/>
          </p:nvPr>
        </p:nvSpPr>
        <p:spPr/>
        <p:txBody>
          <a:bodyPr/>
          <a:lstStyle/>
          <a:p>
            <a:pPr>
              <a:defRPr/>
            </a:pPr>
            <a:fld id="{17172D2A-A335-45D1-B5BB-8EEF06FA6A4E}" type="slidenum">
              <a:rPr lang="en-US" altLang="en-US" smtClean="0"/>
              <a:pPr>
                <a:defRPr/>
              </a:pPr>
              <a:t>11</a:t>
            </a:fld>
            <a:endParaRPr lang="en-US" altLang="en-US" dirty="0"/>
          </a:p>
        </p:txBody>
      </p:sp>
    </p:spTree>
    <p:extLst>
      <p:ext uri="{BB962C8B-B14F-4D97-AF65-F5344CB8AC3E}">
        <p14:creationId xmlns:p14="http://schemas.microsoft.com/office/powerpoint/2010/main" val="150435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25AE3F2-BD6C-403B-9AD8-AD4CB40E812F}"/>
              </a:ext>
            </a:extLst>
          </p:cNvPr>
          <p:cNvPicPr>
            <a:picLocks noGrp="1" noChangeAspect="1"/>
          </p:cNvPicPr>
          <p:nvPr>
            <p:ph idx="1"/>
          </p:nvPr>
        </p:nvPicPr>
        <p:blipFill>
          <a:blip r:embed="rId2"/>
          <a:stretch>
            <a:fillRect/>
          </a:stretch>
        </p:blipFill>
        <p:spPr>
          <a:xfrm>
            <a:off x="609599" y="1068770"/>
            <a:ext cx="8092612" cy="4429945"/>
          </a:xfrm>
          <a:prstGeom prst="rect">
            <a:avLst/>
          </a:prstGeom>
        </p:spPr>
      </p:pic>
      <p:sp>
        <p:nvSpPr>
          <p:cNvPr id="2" name="Title 1">
            <a:extLst>
              <a:ext uri="{FF2B5EF4-FFF2-40B4-BE49-F238E27FC236}">
                <a16:creationId xmlns:a16="http://schemas.microsoft.com/office/drawing/2014/main" id="{B16E572A-C541-4598-82A5-BC9A1B9C3DDC}"/>
              </a:ext>
            </a:extLst>
          </p:cNvPr>
          <p:cNvSpPr>
            <a:spLocks noGrp="1"/>
          </p:cNvSpPr>
          <p:nvPr>
            <p:ph type="title"/>
          </p:nvPr>
        </p:nvSpPr>
        <p:spPr>
          <a:xfrm>
            <a:off x="2000250" y="100805"/>
            <a:ext cx="7048500" cy="1097680"/>
          </a:xfrm>
        </p:spPr>
        <p:txBody>
          <a:bodyPr>
            <a:noAutofit/>
          </a:bodyPr>
          <a:lstStyle/>
          <a:p>
            <a:r>
              <a:rPr lang="lv-LV" sz="3900" dirty="0">
                <a:effectLst>
                  <a:outerShdw blurRad="38100" dist="38100" dir="2700000" algn="tl">
                    <a:srgbClr val="000000">
                      <a:alpha val="43137"/>
                    </a:srgbClr>
                  </a:outerShdw>
                </a:effectLst>
                <a:latin typeface="+mj-lt"/>
                <a:ea typeface="+mj-ea"/>
                <a:cs typeface="+mj-cs"/>
              </a:rPr>
              <a:t>Ilgtspēju sekmējoša ienākumu atbalsta diferencēšana</a:t>
            </a:r>
          </a:p>
        </p:txBody>
      </p:sp>
      <p:sp>
        <p:nvSpPr>
          <p:cNvPr id="6" name="Slide Number Placeholder 5">
            <a:extLst>
              <a:ext uri="{FF2B5EF4-FFF2-40B4-BE49-F238E27FC236}">
                <a16:creationId xmlns:a16="http://schemas.microsoft.com/office/drawing/2014/main" id="{376D89B5-440F-4314-A5E7-DA52CC2EBA64}"/>
              </a:ext>
            </a:extLst>
          </p:cNvPr>
          <p:cNvSpPr>
            <a:spLocks noGrp="1"/>
          </p:cNvSpPr>
          <p:nvPr>
            <p:ph type="sldNum" sz="quarter" idx="13"/>
          </p:nvPr>
        </p:nvSpPr>
        <p:spPr>
          <a:xfrm>
            <a:off x="8534400" y="6324600"/>
            <a:ext cx="397844" cy="297581"/>
          </a:xfrm>
        </p:spPr>
        <p:txBody>
          <a:bodyPr/>
          <a:lstStyle/>
          <a:p>
            <a:pPr>
              <a:defRPr/>
            </a:pPr>
            <a:fld id="{3F145C17-0790-4DE9-9FFF-FF94760C83AB}" type="slidenum">
              <a:rPr lang="en-US" altLang="en-US" smtClean="0"/>
              <a:pPr>
                <a:defRPr/>
              </a:pPr>
              <a:t>12</a:t>
            </a:fld>
            <a:endParaRPr lang="en-US" altLang="en-US" dirty="0"/>
          </a:p>
        </p:txBody>
      </p:sp>
      <p:sp>
        <p:nvSpPr>
          <p:cNvPr id="3" name="TextBox 2">
            <a:extLst>
              <a:ext uri="{FF2B5EF4-FFF2-40B4-BE49-F238E27FC236}">
                <a16:creationId xmlns:a16="http://schemas.microsoft.com/office/drawing/2014/main" id="{2D2C2AC1-B2EC-4D59-A685-E95DA1D4A97F}"/>
              </a:ext>
            </a:extLst>
          </p:cNvPr>
          <p:cNvSpPr txBox="1"/>
          <p:nvPr/>
        </p:nvSpPr>
        <p:spPr>
          <a:xfrm>
            <a:off x="441789" y="5368999"/>
            <a:ext cx="8092611" cy="1384995"/>
          </a:xfrm>
          <a:prstGeom prst="rect">
            <a:avLst/>
          </a:prstGeom>
          <a:noFill/>
        </p:spPr>
        <p:txBody>
          <a:bodyPr wrap="square" rtlCol="0">
            <a:spAutoFit/>
          </a:bodyPr>
          <a:lstStyle/>
          <a:p>
            <a:pPr algn="just"/>
            <a:r>
              <a:rPr lang="lv-LV" sz="1200" dirty="0">
                <a:latin typeface="Times New Roman" panose="02020603050405020304" pitchFamily="18" charset="0"/>
                <a:cs typeface="Times New Roman" panose="02020603050405020304" pitchFamily="18" charset="0"/>
              </a:rPr>
              <a:t>Ilgtspēju sekmējoša ienākumu pamatatbalsta (ISIP) diferencēšana, piemaksājot:</a:t>
            </a:r>
          </a:p>
          <a:p>
            <a:pPr marL="171450" indent="-171450" algn="just">
              <a:buFont typeface="Arial" panose="020B0604020202020204" pitchFamily="34" charset="0"/>
              <a:buChar char="•"/>
            </a:pPr>
            <a:r>
              <a:rPr lang="lv-LV" sz="1200" dirty="0">
                <a:latin typeface="Times New Roman" panose="02020603050405020304" pitchFamily="18" charset="0"/>
                <a:cs typeface="Times New Roman" panose="02020603050405020304" pitchFamily="18" charset="0"/>
              </a:rPr>
              <a:t>30 EUR/ha pagastos, kuros veģetācijas perioda ilgums ir īsāks par 195 dienām un lauksaimniecības zemes kvalitatīvais vērtējums ir zem 38 ballēm, un pagastos, kas robežojas ar ES trešajām valstīm;</a:t>
            </a:r>
          </a:p>
          <a:p>
            <a:pPr marL="171450" indent="-171450" algn="just">
              <a:buFont typeface="Arial" panose="020B0604020202020204" pitchFamily="34" charset="0"/>
              <a:buChar char="•"/>
            </a:pPr>
            <a:r>
              <a:rPr lang="lv-LV" sz="1200" dirty="0">
                <a:latin typeface="Times New Roman" panose="02020603050405020304" pitchFamily="18" charset="0"/>
                <a:cs typeface="Times New Roman" panose="02020603050405020304" pitchFamily="18" charset="0"/>
              </a:rPr>
              <a:t>20 EUR/ha pagastos, kuros vai nu veģetācijas perioda ilgums ir īsāks par 195 dienām vai lauksaimniecības zemes kvalitatīvais vērtējums ir zem 38 ballēm;</a:t>
            </a:r>
          </a:p>
          <a:p>
            <a:pPr marL="171450" indent="-171450" algn="just">
              <a:buFont typeface="Arial" panose="020B0604020202020204" pitchFamily="34" charset="0"/>
              <a:buChar char="•"/>
            </a:pPr>
            <a:r>
              <a:rPr lang="lv-LV" sz="1200" dirty="0">
                <a:latin typeface="Times New Roman" panose="02020603050405020304" pitchFamily="18" charset="0"/>
                <a:cs typeface="Times New Roman" panose="02020603050405020304" pitchFamily="18" charset="0"/>
              </a:rPr>
              <a:t>0 EUR/ha pagastos, kuros veģetācijas perioda ilgums ir garāks par 195 dienām un lauksaimniecības zemes kvalitatīvais vērtējums ir virs 38 ballēm.</a:t>
            </a:r>
          </a:p>
        </p:txBody>
      </p:sp>
      <p:pic>
        <p:nvPicPr>
          <p:cNvPr id="9" name="Picture 8">
            <a:extLst>
              <a:ext uri="{FF2B5EF4-FFF2-40B4-BE49-F238E27FC236}">
                <a16:creationId xmlns:a16="http://schemas.microsoft.com/office/drawing/2014/main" id="{EF3B0CB2-8D4B-44BD-AB4A-128BC321C20B}"/>
              </a:ext>
            </a:extLst>
          </p:cNvPr>
          <p:cNvPicPr/>
          <p:nvPr/>
        </p:nvPicPr>
        <p:blipFill>
          <a:blip r:embed="rId3">
            <a:extLst>
              <a:ext uri="{28A0092B-C50C-407E-A947-70E740481C1C}">
                <a14:useLocalDpi xmlns:a14="http://schemas.microsoft.com/office/drawing/2010/main" val="0"/>
              </a:ext>
            </a:extLst>
          </a:blip>
          <a:stretch>
            <a:fillRect/>
          </a:stretch>
        </p:blipFill>
        <p:spPr>
          <a:xfrm>
            <a:off x="2000250" y="5065393"/>
            <a:ext cx="1349342" cy="303606"/>
          </a:xfrm>
          <a:prstGeom prst="rect">
            <a:avLst/>
          </a:prstGeom>
        </p:spPr>
      </p:pic>
    </p:spTree>
    <p:extLst>
      <p:ext uri="{BB962C8B-B14F-4D97-AF65-F5344CB8AC3E}">
        <p14:creationId xmlns:p14="http://schemas.microsoft.com/office/powerpoint/2010/main" val="4253294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771650" y="0"/>
            <a:ext cx="7372350" cy="14975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a:effectLst>
                  <a:outerShdw blurRad="38100" dist="38100" dir="2700000" algn="tl">
                    <a:srgbClr val="000000">
                      <a:alpha val="43137"/>
                    </a:srgbClr>
                  </a:outerShdw>
                </a:effectLst>
              </a:rPr>
              <a:t>ISIP, VPM, ZAL un EKO likmes 2020-2027, </a:t>
            </a:r>
            <a:r>
              <a:rPr lang="lv-LV" b="1" dirty="0">
                <a:solidFill>
                  <a:srgbClr val="C00000"/>
                </a:solidFill>
                <a:effectLst>
                  <a:outerShdw blurRad="38100" dist="38100" dir="2700000" algn="tl">
                    <a:srgbClr val="000000">
                      <a:alpha val="43137"/>
                    </a:srgbClr>
                  </a:outerShdw>
                </a:effectLst>
              </a:rPr>
              <a:t>teorētiska simulācija</a:t>
            </a:r>
          </a:p>
        </p:txBody>
      </p:sp>
      <p:sp>
        <p:nvSpPr>
          <p:cNvPr id="4" name="Taisnstūris 3">
            <a:extLst>
              <a:ext uri="{FF2B5EF4-FFF2-40B4-BE49-F238E27FC236}">
                <a16:creationId xmlns:a16="http://schemas.microsoft.com/office/drawing/2014/main" id="{9FA43E24-C6C3-41C8-BC8C-72DB5472ED55}"/>
              </a:ext>
            </a:extLst>
          </p:cNvPr>
          <p:cNvSpPr/>
          <p:nvPr/>
        </p:nvSpPr>
        <p:spPr>
          <a:xfrm>
            <a:off x="0" y="6487621"/>
            <a:ext cx="8911157" cy="307777"/>
          </a:xfrm>
          <a:prstGeom prst="rect">
            <a:avLst/>
          </a:prstGeom>
        </p:spPr>
        <p:txBody>
          <a:bodyPr wrap="none">
            <a:spAutoFit/>
          </a:bodyPr>
          <a:lstStyle/>
          <a:p>
            <a:r>
              <a:rPr lang="lv-LV" sz="1400" dirty="0">
                <a:ea typeface="Calibri" panose="020F0502020204030204" pitchFamily="34" charset="0"/>
                <a:cs typeface="Times New Roman" panose="02020603050405020304" pitchFamily="18" charset="0"/>
              </a:rPr>
              <a:t>Avots: ZM aprēķini pēc LAD datiem. Ikgadējais finansējums pret VPM platību (2019.gada TM ha mīnus ikgadējie MLS ha)</a:t>
            </a:r>
            <a:endParaRPr lang="lv-LV" sz="1400" dirty="0"/>
          </a:p>
        </p:txBody>
      </p:sp>
      <p:graphicFrame>
        <p:nvGraphicFramePr>
          <p:cNvPr id="6" name="Chart 5">
            <a:extLst>
              <a:ext uri="{FF2B5EF4-FFF2-40B4-BE49-F238E27FC236}">
                <a16:creationId xmlns:a16="http://schemas.microsoft.com/office/drawing/2014/main" id="{AE802B75-0047-4D75-8B91-039CAAC2D9B7}"/>
              </a:ext>
            </a:extLst>
          </p:cNvPr>
          <p:cNvGraphicFramePr>
            <a:graphicFrameLocks/>
          </p:cNvGraphicFramePr>
          <p:nvPr>
            <p:extLst>
              <p:ext uri="{D42A27DB-BD31-4B8C-83A1-F6EECF244321}">
                <p14:modId xmlns:p14="http://schemas.microsoft.com/office/powerpoint/2010/main" val="225537764"/>
              </p:ext>
            </p:extLst>
          </p:nvPr>
        </p:nvGraphicFramePr>
        <p:xfrm>
          <a:off x="-360727" y="820857"/>
          <a:ext cx="9865454" cy="566676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056698C3-F5EE-4FB7-94AC-A4FD3430D11C}"/>
              </a:ext>
            </a:extLst>
          </p:cNvPr>
          <p:cNvSpPr>
            <a:spLocks noGrp="1"/>
          </p:cNvSpPr>
          <p:nvPr>
            <p:ph type="sldNum" sz="quarter" idx="13"/>
          </p:nvPr>
        </p:nvSpPr>
        <p:spPr/>
        <p:txBody>
          <a:bodyPr/>
          <a:lstStyle/>
          <a:p>
            <a:pPr>
              <a:defRPr/>
            </a:pPr>
            <a:fld id="{17172D2A-A335-45D1-B5BB-8EEF06FA6A4E}" type="slidenum">
              <a:rPr lang="en-US" altLang="en-US" smtClean="0"/>
              <a:pPr>
                <a:defRPr/>
              </a:pPr>
              <a:t>13</a:t>
            </a:fld>
            <a:endParaRPr lang="en-US" altLang="en-US" dirty="0"/>
          </a:p>
        </p:txBody>
      </p:sp>
    </p:spTree>
    <p:extLst>
      <p:ext uri="{BB962C8B-B14F-4D97-AF65-F5344CB8AC3E}">
        <p14:creationId xmlns:p14="http://schemas.microsoft.com/office/powerpoint/2010/main" val="2783414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623060" y="101600"/>
            <a:ext cx="7520940" cy="107569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a:effectLst>
                  <a:outerShdw blurRad="38100" dist="38100" dir="2700000" algn="tl">
                    <a:srgbClr val="000000">
                      <a:alpha val="43137"/>
                    </a:srgbClr>
                  </a:outerShdw>
                </a:effectLst>
              </a:rPr>
              <a:t>Maksājums mazajiem lauksaimniekiem-</a:t>
            </a:r>
          </a:p>
          <a:p>
            <a:r>
              <a:rPr lang="lv-LV" b="1" dirty="0">
                <a:solidFill>
                  <a:srgbClr val="C00000"/>
                </a:solidFill>
                <a:effectLst>
                  <a:outerShdw blurRad="38100" dist="38100" dir="2700000" algn="tl">
                    <a:srgbClr val="000000">
                      <a:alpha val="43137"/>
                    </a:srgbClr>
                  </a:outerShdw>
                </a:effectLst>
              </a:rPr>
              <a:t>atbalsta saņemšanas nosacījumi</a:t>
            </a:r>
          </a:p>
        </p:txBody>
      </p:sp>
      <p:sp>
        <p:nvSpPr>
          <p:cNvPr id="4" name="Rectangle 3">
            <a:extLst>
              <a:ext uri="{FF2B5EF4-FFF2-40B4-BE49-F238E27FC236}">
                <a16:creationId xmlns:a16="http://schemas.microsoft.com/office/drawing/2014/main" id="{2842C080-ED0F-4D7E-8635-156CD99D6E6D}"/>
              </a:ext>
            </a:extLst>
          </p:cNvPr>
          <p:cNvSpPr/>
          <p:nvPr/>
        </p:nvSpPr>
        <p:spPr>
          <a:xfrm>
            <a:off x="134754" y="1462643"/>
            <a:ext cx="8893743" cy="4955203"/>
          </a:xfrm>
          <a:prstGeom prst="rect">
            <a:avLst/>
          </a:prstGeom>
        </p:spPr>
        <p:txBody>
          <a:bodyPr wrap="square">
            <a:spAutoFit/>
          </a:bodyPr>
          <a:lstStyle/>
          <a:p>
            <a:pPr algn="just">
              <a:spcBef>
                <a:spcPts val="600"/>
              </a:spcBef>
            </a:pPr>
            <a:r>
              <a:rPr lang="lv-LV" sz="2600" dirty="0"/>
              <a:t>Pievienoties shēmai var:</a:t>
            </a:r>
          </a:p>
          <a:p>
            <a:pPr marL="457200" indent="-457200" algn="just">
              <a:spcBef>
                <a:spcPts val="600"/>
              </a:spcBef>
              <a:buFont typeface="Wingdings" panose="05000000000000000000" pitchFamily="2" charset="2"/>
              <a:buChar char="ü"/>
            </a:pPr>
            <a:r>
              <a:rPr lang="lv-LV" sz="2600" b="1" dirty="0">
                <a:solidFill>
                  <a:srgbClr val="C00000"/>
                </a:solidFill>
              </a:rPr>
              <a:t>tikai vienu reizi – 2023.gadā;</a:t>
            </a:r>
            <a:endParaRPr lang="lv-LV" sz="2600" dirty="0">
              <a:solidFill>
                <a:srgbClr val="C00000"/>
              </a:solidFill>
            </a:endParaRPr>
          </a:p>
          <a:p>
            <a:pPr marL="457200" indent="-457200" algn="just">
              <a:spcBef>
                <a:spcPts val="600"/>
              </a:spcBef>
              <a:buFont typeface="Wingdings" panose="05000000000000000000" pitchFamily="2" charset="2"/>
              <a:buChar char="ü"/>
            </a:pPr>
            <a:r>
              <a:rPr lang="lv-LV" sz="2600" dirty="0"/>
              <a:t>lauksaimnieks, kas </a:t>
            </a:r>
            <a:r>
              <a:rPr lang="lv-LV" sz="2600" b="1" dirty="0">
                <a:solidFill>
                  <a:srgbClr val="C00000"/>
                </a:solidFill>
              </a:rPr>
              <a:t>2020.gadā</a:t>
            </a:r>
            <a:r>
              <a:rPr lang="lv-LV" sz="2600" dirty="0"/>
              <a:t> bija </a:t>
            </a:r>
            <a:r>
              <a:rPr lang="lv-LV" sz="2600" dirty="0" err="1"/>
              <a:t>atbalsttiesīgs</a:t>
            </a:r>
            <a:r>
              <a:rPr lang="lv-LV" sz="2600" dirty="0"/>
              <a:t> tiešo maksājumu saņemšanai.</a:t>
            </a:r>
          </a:p>
          <a:p>
            <a:pPr algn="just">
              <a:spcBef>
                <a:spcPts val="600"/>
              </a:spcBef>
            </a:pPr>
            <a:r>
              <a:rPr lang="lv-LV" sz="2600" dirty="0"/>
              <a:t>Atbalsta saņemšanas nosacījumi:</a:t>
            </a:r>
          </a:p>
          <a:p>
            <a:pPr marL="457200" indent="-457200" algn="just">
              <a:spcBef>
                <a:spcPts val="600"/>
              </a:spcBef>
              <a:buFont typeface="Wingdings" panose="05000000000000000000" pitchFamily="2" charset="2"/>
              <a:buChar char="ü"/>
            </a:pPr>
            <a:r>
              <a:rPr lang="lv-LV" sz="2600" b="1" dirty="0"/>
              <a:t>ir jāsaglabā</a:t>
            </a:r>
            <a:r>
              <a:rPr lang="lv-LV" sz="2600" dirty="0"/>
              <a:t> atbalstam 2023.gadā apstiprinātie hektāri, pieļaujamais </a:t>
            </a:r>
            <a:r>
              <a:rPr lang="lv-LV" sz="2600" b="1" dirty="0">
                <a:solidFill>
                  <a:srgbClr val="C00000"/>
                </a:solidFill>
              </a:rPr>
              <a:t>samazinājums ir 0,3 ha  periodā;</a:t>
            </a:r>
          </a:p>
          <a:p>
            <a:pPr marL="457200" indent="-457200" algn="just">
              <a:spcBef>
                <a:spcPts val="600"/>
              </a:spcBef>
              <a:buFont typeface="Wingdings" panose="05000000000000000000" pitchFamily="2" charset="2"/>
              <a:buChar char="ü"/>
            </a:pPr>
            <a:r>
              <a:rPr lang="lv-LV" sz="2600" dirty="0"/>
              <a:t>veic lauksaimniecisko darbību, uzturot zemi labā lauksaimniecības stāvoklī;</a:t>
            </a:r>
          </a:p>
          <a:p>
            <a:pPr marL="457200" indent="-457200" algn="just">
              <a:spcBef>
                <a:spcPts val="600"/>
              </a:spcBef>
              <a:buFont typeface="Wingdings" panose="05000000000000000000" pitchFamily="2" charset="2"/>
              <a:buChar char="ü"/>
            </a:pPr>
            <a:r>
              <a:rPr lang="lv-LV" sz="2600" dirty="0"/>
              <a:t>tiesības saņemt maksājumu mazajiem lauksaimniekiem nav nododamas citai personai, izņemot mantošanas gadījumu.</a:t>
            </a:r>
          </a:p>
        </p:txBody>
      </p:sp>
      <p:pic>
        <p:nvPicPr>
          <p:cNvPr id="6" name="Graphic 5" descr="Farm scene">
            <a:extLst>
              <a:ext uri="{FF2B5EF4-FFF2-40B4-BE49-F238E27FC236}">
                <a16:creationId xmlns:a16="http://schemas.microsoft.com/office/drawing/2014/main" id="{88F85E8F-55B4-45C5-9973-F84CD674A9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4846" y="548243"/>
            <a:ext cx="914400" cy="914400"/>
          </a:xfrm>
          <a:prstGeom prst="rect">
            <a:avLst/>
          </a:prstGeom>
        </p:spPr>
      </p:pic>
    </p:spTree>
    <p:extLst>
      <p:ext uri="{BB962C8B-B14F-4D97-AF65-F5344CB8AC3E}">
        <p14:creationId xmlns:p14="http://schemas.microsoft.com/office/powerpoint/2010/main" val="2200351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953928" y="101600"/>
            <a:ext cx="7190072" cy="129399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b="1" dirty="0">
                <a:effectLst>
                  <a:outerShdw blurRad="38100" dist="38100" dir="2700000" algn="tl">
                    <a:srgbClr val="000000">
                      <a:alpha val="43137"/>
                    </a:srgbClr>
                  </a:outerShdw>
                </a:effectLst>
              </a:rPr>
              <a:t>Maksājums mazajiem lauksaimniekiem</a:t>
            </a:r>
            <a:endParaRPr lang="lv-LV" b="1" dirty="0">
              <a:solidFill>
                <a:srgbClr val="C00000"/>
              </a:solidFill>
              <a:effectLst>
                <a:outerShdw blurRad="38100" dist="38100" dir="2700000" algn="tl">
                  <a:srgbClr val="000000">
                    <a:alpha val="43137"/>
                  </a:srgbClr>
                </a:outerShdw>
              </a:effectLst>
            </a:endParaRPr>
          </a:p>
        </p:txBody>
      </p:sp>
      <p:sp>
        <p:nvSpPr>
          <p:cNvPr id="6" name="Content Placeholder 2">
            <a:extLst>
              <a:ext uri="{FF2B5EF4-FFF2-40B4-BE49-F238E27FC236}">
                <a16:creationId xmlns:a16="http://schemas.microsoft.com/office/drawing/2014/main" id="{9894137B-B322-4C53-87A4-C7449C34854E}"/>
              </a:ext>
            </a:extLst>
          </p:cNvPr>
          <p:cNvSpPr txBox="1">
            <a:spLocks/>
          </p:cNvSpPr>
          <p:nvPr/>
        </p:nvSpPr>
        <p:spPr>
          <a:xfrm>
            <a:off x="114631" y="1502907"/>
            <a:ext cx="8914737" cy="748662"/>
          </a:xfrm>
          <a:prstGeom prst="rect">
            <a:avLst/>
          </a:prstGeom>
          <a:ln>
            <a:no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2000" dirty="0"/>
              <a:t>Vienkāršota atbalsta shēma, kas </a:t>
            </a:r>
            <a:r>
              <a:rPr lang="lv-LV" sz="2000" b="1" dirty="0"/>
              <a:t>aizstāj visas citas tiešo maksājumu intervences, bet var saņemt LA.</a:t>
            </a:r>
          </a:p>
        </p:txBody>
      </p:sp>
      <p:sp>
        <p:nvSpPr>
          <p:cNvPr id="7" name="Rectangle: Rounded Corners 6">
            <a:extLst>
              <a:ext uri="{FF2B5EF4-FFF2-40B4-BE49-F238E27FC236}">
                <a16:creationId xmlns:a16="http://schemas.microsoft.com/office/drawing/2014/main" id="{26899C09-59C6-4BEF-BA86-9C77C006CB71}"/>
              </a:ext>
            </a:extLst>
          </p:cNvPr>
          <p:cNvSpPr/>
          <p:nvPr/>
        </p:nvSpPr>
        <p:spPr>
          <a:xfrm>
            <a:off x="304800" y="2167480"/>
            <a:ext cx="2577589" cy="122032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Provizoriskais finansējums </a:t>
            </a:r>
          </a:p>
          <a:p>
            <a:pPr algn="ctr"/>
            <a:r>
              <a:rPr lang="lv-LV" sz="2000" b="1" dirty="0">
                <a:solidFill>
                  <a:schemeClr val="tx1"/>
                </a:solidFill>
              </a:rPr>
              <a:t>2023-2027</a:t>
            </a:r>
          </a:p>
          <a:p>
            <a:pPr algn="ctr"/>
            <a:r>
              <a:rPr lang="lv-LV" sz="2000" dirty="0">
                <a:solidFill>
                  <a:schemeClr val="tx1"/>
                </a:solidFill>
              </a:rPr>
              <a:t>114 </a:t>
            </a:r>
            <a:r>
              <a:rPr lang="lv-LV" sz="2000" dirty="0" err="1">
                <a:solidFill>
                  <a:schemeClr val="tx1"/>
                </a:solidFill>
              </a:rPr>
              <a:t>milj.EUR</a:t>
            </a:r>
            <a:endParaRPr lang="lv-LV" sz="2000" dirty="0">
              <a:solidFill>
                <a:schemeClr val="tx1"/>
              </a:solidFill>
            </a:endParaRPr>
          </a:p>
        </p:txBody>
      </p:sp>
      <p:sp>
        <p:nvSpPr>
          <p:cNvPr id="8" name="Rectangle: Rounded Corners 7">
            <a:extLst>
              <a:ext uri="{FF2B5EF4-FFF2-40B4-BE49-F238E27FC236}">
                <a16:creationId xmlns:a16="http://schemas.microsoft.com/office/drawing/2014/main" id="{9A577E58-BFC6-41B1-961A-96F78D405B22}"/>
              </a:ext>
            </a:extLst>
          </p:cNvPr>
          <p:cNvSpPr/>
          <p:nvPr/>
        </p:nvSpPr>
        <p:spPr>
          <a:xfrm>
            <a:off x="3083975" y="2143222"/>
            <a:ext cx="3621196" cy="1566785"/>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Provizoriskais atbalsts</a:t>
            </a:r>
          </a:p>
          <a:p>
            <a:pPr algn="ctr"/>
            <a:r>
              <a:rPr lang="lv-LV" sz="2000" dirty="0">
                <a:solidFill>
                  <a:schemeClr val="tx1"/>
                </a:solidFill>
              </a:rPr>
              <a:t>350 </a:t>
            </a:r>
            <a:r>
              <a:rPr lang="lv-LV" sz="2000" dirty="0">
                <a:solidFill>
                  <a:schemeClr val="tx1"/>
                </a:solidFill>
                <a:ea typeface="Calibri" panose="020F0502020204030204" pitchFamily="34" charset="0"/>
                <a:cs typeface="Times New Roman" panose="02020603050405020304" pitchFamily="18" charset="0"/>
              </a:rPr>
              <a:t>€</a:t>
            </a:r>
            <a:r>
              <a:rPr lang="lv-LV" sz="2000" dirty="0">
                <a:solidFill>
                  <a:schemeClr val="tx1"/>
                </a:solidFill>
              </a:rPr>
              <a:t>/ha </a:t>
            </a:r>
          </a:p>
          <a:p>
            <a:pPr algn="ctr"/>
            <a:r>
              <a:rPr lang="lv-LV" sz="2000" dirty="0">
                <a:solidFill>
                  <a:schemeClr val="tx1"/>
                </a:solidFill>
              </a:rPr>
              <a:t>min 500 </a:t>
            </a:r>
            <a:r>
              <a:rPr lang="lv-LV" sz="2000" dirty="0">
                <a:solidFill>
                  <a:schemeClr val="tx1"/>
                </a:solidFill>
                <a:ea typeface="Calibri" panose="020F0502020204030204" pitchFamily="34" charset="0"/>
                <a:cs typeface="Times New Roman" panose="02020603050405020304" pitchFamily="18" charset="0"/>
              </a:rPr>
              <a:t>€</a:t>
            </a:r>
            <a:r>
              <a:rPr lang="lv-LV" sz="2000" dirty="0">
                <a:solidFill>
                  <a:schemeClr val="tx1"/>
                </a:solidFill>
              </a:rPr>
              <a:t>/</a:t>
            </a:r>
            <a:r>
              <a:rPr lang="lv-LV" sz="2000" dirty="0" err="1">
                <a:solidFill>
                  <a:schemeClr val="tx1"/>
                </a:solidFill>
              </a:rPr>
              <a:t>saimn</a:t>
            </a:r>
            <a:r>
              <a:rPr lang="lv-LV" sz="2000" dirty="0">
                <a:solidFill>
                  <a:schemeClr val="tx1"/>
                </a:solidFill>
              </a:rPr>
              <a:t>. </a:t>
            </a:r>
          </a:p>
          <a:p>
            <a:pPr algn="ctr"/>
            <a:r>
              <a:rPr lang="lv-LV" sz="2000" dirty="0" err="1">
                <a:solidFill>
                  <a:schemeClr val="tx1"/>
                </a:solidFill>
              </a:rPr>
              <a:t>max</a:t>
            </a:r>
            <a:r>
              <a:rPr lang="lv-LV" sz="2000" dirty="0">
                <a:solidFill>
                  <a:schemeClr val="tx1"/>
                </a:solidFill>
              </a:rPr>
              <a:t> 1050 </a:t>
            </a:r>
            <a:r>
              <a:rPr lang="lv-LV" sz="2000" dirty="0">
                <a:solidFill>
                  <a:schemeClr val="tx1"/>
                </a:solidFill>
                <a:ea typeface="Calibri" panose="020F0502020204030204" pitchFamily="34" charset="0"/>
                <a:cs typeface="Times New Roman" panose="02020603050405020304" pitchFamily="18" charset="0"/>
              </a:rPr>
              <a:t>€</a:t>
            </a:r>
            <a:r>
              <a:rPr lang="lv-LV" sz="2000" dirty="0">
                <a:solidFill>
                  <a:schemeClr val="tx1"/>
                </a:solidFill>
              </a:rPr>
              <a:t>/</a:t>
            </a:r>
            <a:r>
              <a:rPr lang="lv-LV" sz="2000" dirty="0" err="1">
                <a:solidFill>
                  <a:schemeClr val="tx1"/>
                </a:solidFill>
              </a:rPr>
              <a:t>saimn</a:t>
            </a:r>
            <a:r>
              <a:rPr lang="lv-LV" sz="2000" dirty="0">
                <a:solidFill>
                  <a:schemeClr val="tx1"/>
                </a:solidFill>
              </a:rPr>
              <a:t>.</a:t>
            </a:r>
          </a:p>
        </p:txBody>
      </p:sp>
      <p:sp>
        <p:nvSpPr>
          <p:cNvPr id="9" name="Rectangle: Rounded Corners 8">
            <a:extLst>
              <a:ext uri="{FF2B5EF4-FFF2-40B4-BE49-F238E27FC236}">
                <a16:creationId xmlns:a16="http://schemas.microsoft.com/office/drawing/2014/main" id="{A507C7EF-60A4-4ED2-86DF-77B51EABC5B0}"/>
              </a:ext>
            </a:extLst>
          </p:cNvPr>
          <p:cNvSpPr/>
          <p:nvPr/>
        </p:nvSpPr>
        <p:spPr>
          <a:xfrm>
            <a:off x="6825512" y="2167480"/>
            <a:ext cx="2083515" cy="1220324"/>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b="1" dirty="0">
                <a:solidFill>
                  <a:schemeClr val="tx1"/>
                </a:solidFill>
              </a:rPr>
              <a:t>Saņēmēji:</a:t>
            </a:r>
          </a:p>
          <a:p>
            <a:pPr algn="ctr"/>
            <a:r>
              <a:rPr lang="lv-LV" sz="2000" dirty="0">
                <a:solidFill>
                  <a:schemeClr val="tx1"/>
                </a:solidFill>
              </a:rPr>
              <a:t>86-76 </a:t>
            </a:r>
            <a:r>
              <a:rPr lang="lv-LV" sz="2000" dirty="0" err="1">
                <a:solidFill>
                  <a:schemeClr val="tx1"/>
                </a:solidFill>
              </a:rPr>
              <a:t>tūkst.ha</a:t>
            </a:r>
            <a:endParaRPr lang="lv-LV" sz="2000" dirty="0">
              <a:solidFill>
                <a:schemeClr val="tx1"/>
              </a:solidFill>
            </a:endParaRPr>
          </a:p>
          <a:p>
            <a:pPr algn="ctr"/>
            <a:r>
              <a:rPr lang="lv-LV" sz="2000" dirty="0">
                <a:solidFill>
                  <a:schemeClr val="tx1"/>
                </a:solidFill>
              </a:rPr>
              <a:t>26 tūkst. l/</a:t>
            </a:r>
            <a:r>
              <a:rPr lang="lv-LV" sz="2000" dirty="0" err="1">
                <a:solidFill>
                  <a:schemeClr val="tx1"/>
                </a:solidFill>
              </a:rPr>
              <a:t>ku</a:t>
            </a:r>
            <a:endParaRPr lang="lv-LV" sz="2000" dirty="0">
              <a:solidFill>
                <a:schemeClr val="tx1"/>
              </a:solidFill>
            </a:endParaRPr>
          </a:p>
        </p:txBody>
      </p:sp>
      <p:graphicFrame>
        <p:nvGraphicFramePr>
          <p:cNvPr id="11" name="Table 10">
            <a:extLst>
              <a:ext uri="{FF2B5EF4-FFF2-40B4-BE49-F238E27FC236}">
                <a16:creationId xmlns:a16="http://schemas.microsoft.com/office/drawing/2014/main" id="{B5BBF491-B668-4947-B4CA-CC1F6B2D59BE}"/>
              </a:ext>
            </a:extLst>
          </p:cNvPr>
          <p:cNvGraphicFramePr>
            <a:graphicFrameLocks noGrp="1"/>
          </p:cNvGraphicFramePr>
          <p:nvPr>
            <p:extLst>
              <p:ext uri="{D42A27DB-BD31-4B8C-83A1-F6EECF244321}">
                <p14:modId xmlns:p14="http://schemas.microsoft.com/office/powerpoint/2010/main" val="1048295358"/>
              </p:ext>
            </p:extLst>
          </p:nvPr>
        </p:nvGraphicFramePr>
        <p:xfrm>
          <a:off x="511903" y="3817315"/>
          <a:ext cx="8120191" cy="1834979"/>
        </p:xfrm>
        <a:graphic>
          <a:graphicData uri="http://schemas.openxmlformats.org/drawingml/2006/table">
            <a:tbl>
              <a:tblPr/>
              <a:tblGrid>
                <a:gridCol w="2575071">
                  <a:extLst>
                    <a:ext uri="{9D8B030D-6E8A-4147-A177-3AD203B41FA5}">
                      <a16:colId xmlns:a16="http://schemas.microsoft.com/office/drawing/2014/main" val="725159462"/>
                    </a:ext>
                  </a:extLst>
                </a:gridCol>
                <a:gridCol w="792160">
                  <a:extLst>
                    <a:ext uri="{9D8B030D-6E8A-4147-A177-3AD203B41FA5}">
                      <a16:colId xmlns:a16="http://schemas.microsoft.com/office/drawing/2014/main" val="3981712261"/>
                    </a:ext>
                  </a:extLst>
                </a:gridCol>
                <a:gridCol w="792160">
                  <a:extLst>
                    <a:ext uri="{9D8B030D-6E8A-4147-A177-3AD203B41FA5}">
                      <a16:colId xmlns:a16="http://schemas.microsoft.com/office/drawing/2014/main" val="2061595019"/>
                    </a:ext>
                  </a:extLst>
                </a:gridCol>
                <a:gridCol w="792160">
                  <a:extLst>
                    <a:ext uri="{9D8B030D-6E8A-4147-A177-3AD203B41FA5}">
                      <a16:colId xmlns:a16="http://schemas.microsoft.com/office/drawing/2014/main" val="845483718"/>
                    </a:ext>
                  </a:extLst>
                </a:gridCol>
                <a:gridCol w="792160">
                  <a:extLst>
                    <a:ext uri="{9D8B030D-6E8A-4147-A177-3AD203B41FA5}">
                      <a16:colId xmlns:a16="http://schemas.microsoft.com/office/drawing/2014/main" val="3208767962"/>
                    </a:ext>
                  </a:extLst>
                </a:gridCol>
                <a:gridCol w="792160">
                  <a:extLst>
                    <a:ext uri="{9D8B030D-6E8A-4147-A177-3AD203B41FA5}">
                      <a16:colId xmlns:a16="http://schemas.microsoft.com/office/drawing/2014/main" val="3701877355"/>
                    </a:ext>
                  </a:extLst>
                </a:gridCol>
                <a:gridCol w="792160">
                  <a:extLst>
                    <a:ext uri="{9D8B030D-6E8A-4147-A177-3AD203B41FA5}">
                      <a16:colId xmlns:a16="http://schemas.microsoft.com/office/drawing/2014/main" val="2635302060"/>
                    </a:ext>
                  </a:extLst>
                </a:gridCol>
                <a:gridCol w="792160">
                  <a:extLst>
                    <a:ext uri="{9D8B030D-6E8A-4147-A177-3AD203B41FA5}">
                      <a16:colId xmlns:a16="http://schemas.microsoft.com/office/drawing/2014/main" val="1172679884"/>
                    </a:ext>
                  </a:extLst>
                </a:gridCol>
              </a:tblGrid>
              <a:tr h="302974">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2021</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2022</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2023</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2024</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2025</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2026</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2027</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881721"/>
                  </a:ext>
                </a:extLst>
              </a:tr>
              <a:tr h="306401">
                <a:tc>
                  <a:txBody>
                    <a:bodyPr/>
                    <a:lstStyle/>
                    <a:p>
                      <a:pPr algn="l" fontAlgn="b"/>
                      <a:r>
                        <a:rPr lang="en-GB" sz="1600" b="0" i="0" u="none" strike="noStrike" dirty="0">
                          <a:solidFill>
                            <a:srgbClr val="000000"/>
                          </a:solidFill>
                          <a:effectLst/>
                          <a:latin typeface="Calibri" panose="020F0502020204030204" pitchFamily="34" charset="0"/>
                        </a:rPr>
                        <a:t>MLS </a:t>
                      </a:r>
                      <a:r>
                        <a:rPr lang="en-GB" sz="1600" b="0" i="0" u="none" strike="noStrike" dirty="0" err="1">
                          <a:solidFill>
                            <a:srgbClr val="000000"/>
                          </a:solidFill>
                          <a:effectLst/>
                          <a:latin typeface="Calibri" panose="020F0502020204030204" pitchFamily="34" charset="0"/>
                        </a:rPr>
                        <a:t>saimniecību</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skaits</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tūkst</a:t>
                      </a:r>
                      <a:r>
                        <a:rPr lang="en-GB" sz="1600" b="0" i="0" u="none" strike="noStrike" dirty="0">
                          <a:solidFill>
                            <a:srgbClr val="000000"/>
                          </a:solidFill>
                          <a:effectLst/>
                          <a:latin typeface="Calibri" panose="020F0502020204030204" pitchFamily="34" charset="0"/>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11.</a:t>
                      </a:r>
                      <a:r>
                        <a:rPr lang="lv-LV" sz="1600" b="0" i="0" u="none" strike="noStrike" dirty="0">
                          <a:solidFill>
                            <a:srgbClr val="000000"/>
                          </a:solidFill>
                          <a:effectLst/>
                          <a:latin typeface="Calibri" panose="020F0502020204030204" pitchFamily="34" charset="0"/>
                        </a:rPr>
                        <a:t>0</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11.</a:t>
                      </a:r>
                      <a:r>
                        <a:rPr lang="lv-LV" sz="1600" b="0" i="0" u="none" strike="noStrike" dirty="0">
                          <a:solidFill>
                            <a:srgbClr val="000000"/>
                          </a:solidFill>
                          <a:effectLst/>
                          <a:latin typeface="Calibri" panose="020F0502020204030204" pitchFamily="34" charset="0"/>
                        </a:rPr>
                        <a:t>0</a:t>
                      </a:r>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27.1</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en-GB" sz="1600" b="0" i="0" u="none" strike="noStrike">
                          <a:solidFill>
                            <a:srgbClr val="000000"/>
                          </a:solidFill>
                          <a:effectLst/>
                          <a:latin typeface="Calibri" panose="020F0502020204030204" pitchFamily="34" charset="0"/>
                        </a:rPr>
                        <a:t>26.9</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en-GB" sz="1600" b="0" i="0" u="none" strike="noStrike">
                          <a:solidFill>
                            <a:srgbClr val="000000"/>
                          </a:solidFill>
                          <a:effectLst/>
                          <a:latin typeface="Calibri" panose="020F0502020204030204" pitchFamily="34" charset="0"/>
                        </a:rPr>
                        <a:t>26.6</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26.3</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25.5</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6">
                        <a:lumMod val="20000"/>
                        <a:lumOff val="80000"/>
                      </a:schemeClr>
                    </a:solidFill>
                  </a:tcPr>
                </a:tc>
                <a:extLst>
                  <a:ext uri="{0D108BD9-81ED-4DB2-BD59-A6C34878D82A}">
                    <a16:rowId xmlns:a16="http://schemas.microsoft.com/office/drawing/2014/main" val="203797682"/>
                  </a:ext>
                </a:extLst>
              </a:tr>
              <a:tr h="306401">
                <a:tc>
                  <a:txBody>
                    <a:bodyPr/>
                    <a:lstStyle/>
                    <a:p>
                      <a:pPr algn="l" fontAlgn="b"/>
                      <a:r>
                        <a:rPr lang="en-GB" sz="1600" b="0" i="0" u="none" strike="noStrike" dirty="0">
                          <a:solidFill>
                            <a:srgbClr val="000000"/>
                          </a:solidFill>
                          <a:effectLst/>
                          <a:latin typeface="Calibri" panose="020F0502020204030204" pitchFamily="34" charset="0"/>
                        </a:rPr>
                        <a:t>MLS, </a:t>
                      </a:r>
                      <a:r>
                        <a:rPr lang="en-GB" sz="1600" b="0" i="0" u="none" strike="noStrike" dirty="0" err="1">
                          <a:solidFill>
                            <a:srgbClr val="000000"/>
                          </a:solidFill>
                          <a:effectLst/>
                          <a:latin typeface="Calibri" panose="020F0502020204030204" pitchFamily="34" charset="0"/>
                        </a:rPr>
                        <a:t>milj.EUR</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5.</a:t>
                      </a:r>
                      <a:r>
                        <a:rPr lang="lv-LV" sz="1600" b="0" i="0" u="none" strike="noStrike" dirty="0">
                          <a:solidFill>
                            <a:srgbClr val="000000"/>
                          </a:solidFill>
                          <a:effectLst/>
                          <a:latin typeface="Calibri" panose="020F0502020204030204" pitchFamily="34" charset="0"/>
                        </a:rPr>
                        <a:t>5</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5.</a:t>
                      </a:r>
                      <a:r>
                        <a:rPr lang="lv-LV" sz="1600" b="0" i="0" u="none" strike="noStrike" dirty="0">
                          <a:solidFill>
                            <a:srgbClr val="000000"/>
                          </a:solidFill>
                          <a:effectLst/>
                          <a:latin typeface="Calibri" panose="020F0502020204030204" pitchFamily="34" charset="0"/>
                        </a:rPr>
                        <a:t>5</a:t>
                      </a:r>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23.5</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23.2</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GB" sz="1600" b="0" i="0" u="none" strike="noStrike">
                          <a:solidFill>
                            <a:srgbClr val="000000"/>
                          </a:solidFill>
                          <a:effectLst/>
                          <a:latin typeface="Calibri" panose="020F0502020204030204" pitchFamily="34" charset="0"/>
                        </a:rPr>
                        <a:t>22.9</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GB" sz="1600" b="0" i="0" u="none" strike="noStrike">
                          <a:solidFill>
                            <a:srgbClr val="000000"/>
                          </a:solidFill>
                          <a:effectLst/>
                          <a:latin typeface="Calibri" panose="020F0502020204030204" pitchFamily="34" charset="0"/>
                        </a:rPr>
                        <a:t>22.6</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21.8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extLst>
                  <a:ext uri="{0D108BD9-81ED-4DB2-BD59-A6C34878D82A}">
                    <a16:rowId xmlns:a16="http://schemas.microsoft.com/office/drawing/2014/main" val="3854131889"/>
                  </a:ext>
                </a:extLst>
              </a:tr>
              <a:tr h="306401">
                <a:tc>
                  <a:txBody>
                    <a:bodyPr/>
                    <a:lstStyle/>
                    <a:p>
                      <a:pPr algn="l" fontAlgn="b"/>
                      <a:r>
                        <a:rPr lang="en-GB" sz="1600" b="0" i="0" u="none" strike="noStrike" dirty="0">
                          <a:solidFill>
                            <a:srgbClr val="000000"/>
                          </a:solidFill>
                          <a:effectLst/>
                          <a:latin typeface="Calibri" panose="020F0502020204030204" pitchFamily="34" charset="0"/>
                        </a:rPr>
                        <a:t>MLS </a:t>
                      </a:r>
                      <a:r>
                        <a:rPr lang="en-GB" sz="1600" b="0" i="0" u="none" strike="noStrike" dirty="0" err="1">
                          <a:solidFill>
                            <a:srgbClr val="000000"/>
                          </a:solidFill>
                          <a:effectLst/>
                          <a:latin typeface="Calibri" panose="020F0502020204030204" pitchFamily="34" charset="0"/>
                        </a:rPr>
                        <a:t>platība</a:t>
                      </a:r>
                      <a:r>
                        <a:rPr lang="en-GB" sz="1600" b="0" i="0" u="none" strike="noStrike" dirty="0">
                          <a:solidFill>
                            <a:srgbClr val="000000"/>
                          </a:solidFill>
                          <a:effectLst/>
                          <a:latin typeface="Calibri" panose="020F0502020204030204" pitchFamily="34" charset="0"/>
                        </a:rPr>
                        <a:t>, </a:t>
                      </a:r>
                      <a:r>
                        <a:rPr lang="en-GB" sz="1600" b="0" i="0" u="none" strike="noStrike" dirty="0" err="1">
                          <a:solidFill>
                            <a:srgbClr val="000000"/>
                          </a:solidFill>
                          <a:effectLst/>
                          <a:latin typeface="Calibri" panose="020F0502020204030204" pitchFamily="34" charset="0"/>
                        </a:rPr>
                        <a:t>tūkst.ha</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r" fontAlgn="b"/>
                      <a:r>
                        <a:rPr lang="lv-LV" sz="1600" b="0" i="0" u="none" strike="noStrike" dirty="0">
                          <a:solidFill>
                            <a:srgbClr val="000000"/>
                          </a:solidFill>
                          <a:effectLst/>
                          <a:latin typeface="Calibri" panose="020F0502020204030204" pitchFamily="34" charset="0"/>
                        </a:rPr>
                        <a:t>26.4</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2</a:t>
                      </a:r>
                      <a:r>
                        <a:rPr lang="lv-LV" sz="1600" b="0" i="0" u="none" strike="noStrike" dirty="0">
                          <a:solidFill>
                            <a:srgbClr val="000000"/>
                          </a:solidFill>
                          <a:effectLst/>
                          <a:latin typeface="Calibri" panose="020F0502020204030204" pitchFamily="34" charset="0"/>
                        </a:rPr>
                        <a:t>6.4</a:t>
                      </a:r>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86.4</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84.7</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83.0</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81.2</a:t>
                      </a: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en-GB" sz="1600" b="0" i="0" u="none" strike="noStrike" dirty="0">
                          <a:solidFill>
                            <a:srgbClr val="000000"/>
                          </a:solidFill>
                          <a:effectLst/>
                          <a:latin typeface="Calibri" panose="020F0502020204030204" pitchFamily="34" charset="0"/>
                        </a:rPr>
                        <a:t>76.6</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extLst>
                  <a:ext uri="{0D108BD9-81ED-4DB2-BD59-A6C34878D82A}">
                    <a16:rowId xmlns:a16="http://schemas.microsoft.com/office/drawing/2014/main" val="359386377"/>
                  </a:ext>
                </a:extLst>
              </a:tr>
              <a:tr h="306401">
                <a:tc>
                  <a:txBody>
                    <a:bodyPr/>
                    <a:lstStyle/>
                    <a:p>
                      <a:pPr algn="l" fontAlgn="b"/>
                      <a:r>
                        <a:rPr lang="en-GB" sz="1600" b="0" i="0" u="none" strike="noStrike" dirty="0">
                          <a:solidFill>
                            <a:srgbClr val="000000"/>
                          </a:solidFill>
                          <a:effectLst/>
                          <a:latin typeface="Calibri" panose="020F0502020204030204" pitchFamily="34" charset="0"/>
                        </a:rPr>
                        <a:t>MLS </a:t>
                      </a:r>
                      <a:r>
                        <a:rPr lang="en-GB" sz="1600" b="0" i="0" u="none" strike="noStrike" dirty="0" err="1">
                          <a:solidFill>
                            <a:srgbClr val="000000"/>
                          </a:solidFill>
                          <a:effectLst/>
                          <a:latin typeface="Calibri" panose="020F0502020204030204" pitchFamily="34" charset="0"/>
                        </a:rPr>
                        <a:t>vidēji</a:t>
                      </a:r>
                      <a:r>
                        <a:rPr lang="en-GB" sz="1600" b="0" i="0" u="none" strike="noStrike" dirty="0">
                          <a:solidFill>
                            <a:srgbClr val="000000"/>
                          </a:solidFill>
                          <a:effectLst/>
                          <a:latin typeface="Calibri" panose="020F0502020204030204" pitchFamily="34" charset="0"/>
                        </a:rPr>
                        <a:t> EUR/ha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r" fontAlgn="b"/>
                      <a:r>
                        <a:rPr lang="lv-LV" sz="1600" b="0" i="0" u="none" strike="noStrike" dirty="0">
                          <a:solidFill>
                            <a:schemeClr val="tx1"/>
                          </a:solidFill>
                          <a:effectLst/>
                          <a:latin typeface="Calibri" panose="020F0502020204030204" pitchFamily="34" charset="0"/>
                        </a:rPr>
                        <a:t>207</a:t>
                      </a:r>
                      <a:endParaRPr lang="en-GB" sz="16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6">
                        <a:lumMod val="20000"/>
                        <a:lumOff val="80000"/>
                      </a:schemeClr>
                    </a:solidFill>
                  </a:tcPr>
                </a:tc>
                <a:tc>
                  <a:txBody>
                    <a:bodyPr/>
                    <a:lstStyle/>
                    <a:p>
                      <a:pPr algn="r" fontAlgn="b"/>
                      <a:r>
                        <a:rPr lang="lv-LV" sz="1600" b="0" i="0" u="none" strike="noStrike" dirty="0">
                          <a:solidFill>
                            <a:schemeClr val="tx1"/>
                          </a:solidFill>
                          <a:effectLst/>
                          <a:latin typeface="Calibri" panose="020F0502020204030204" pitchFamily="34" charset="0"/>
                        </a:rPr>
                        <a:t>207</a:t>
                      </a:r>
                      <a:endParaRPr lang="en-GB" sz="1600" b="0" i="0" u="none" strike="noStrike" dirty="0">
                        <a:solidFill>
                          <a:schemeClr val="tx1"/>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r" fontAlgn="b"/>
                      <a:r>
                        <a:rPr lang="lv-LV" sz="1600" b="0" i="0" u="none" strike="noStrike" dirty="0">
                          <a:solidFill>
                            <a:srgbClr val="000000"/>
                          </a:solidFill>
                          <a:effectLst/>
                          <a:latin typeface="Calibri" panose="020F0502020204030204" pitchFamily="34" charset="0"/>
                        </a:rPr>
                        <a:t>272</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6">
                        <a:lumMod val="20000"/>
                        <a:lumOff val="80000"/>
                      </a:schemeClr>
                    </a:solidFill>
                  </a:tcPr>
                </a:tc>
                <a:tc>
                  <a:txBody>
                    <a:bodyPr/>
                    <a:lstStyle/>
                    <a:p>
                      <a:pPr algn="r" fontAlgn="b"/>
                      <a:r>
                        <a:rPr lang="lv-LV" sz="1600" b="0" i="0" u="none" strike="noStrike" dirty="0">
                          <a:solidFill>
                            <a:srgbClr val="000000"/>
                          </a:solidFill>
                          <a:effectLst/>
                          <a:latin typeface="Calibri" panose="020F0502020204030204" pitchFamily="34" charset="0"/>
                        </a:rPr>
                        <a:t>274</a:t>
                      </a:r>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lv-LV" sz="1600" b="0" i="0" u="none" strike="noStrike" dirty="0">
                          <a:solidFill>
                            <a:srgbClr val="000000"/>
                          </a:solidFill>
                          <a:effectLst/>
                          <a:latin typeface="Calibri" panose="020F0502020204030204" pitchFamily="34" charset="0"/>
                        </a:rPr>
                        <a:t>276</a:t>
                      </a:r>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lv-LV" sz="1600" b="0" i="0" u="none" strike="noStrike" dirty="0">
                          <a:solidFill>
                            <a:srgbClr val="000000"/>
                          </a:solidFill>
                          <a:effectLst/>
                          <a:latin typeface="Calibri" panose="020F0502020204030204" pitchFamily="34" charset="0"/>
                        </a:rPr>
                        <a:t>278</a:t>
                      </a:r>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6">
                        <a:lumMod val="20000"/>
                        <a:lumOff val="80000"/>
                      </a:schemeClr>
                    </a:solidFill>
                  </a:tcPr>
                </a:tc>
                <a:tc>
                  <a:txBody>
                    <a:bodyPr/>
                    <a:lstStyle/>
                    <a:p>
                      <a:pPr algn="r" fontAlgn="b"/>
                      <a:r>
                        <a:rPr lang="lv-LV" sz="1600" b="0" i="0" u="none" strike="noStrike" dirty="0">
                          <a:solidFill>
                            <a:srgbClr val="000000"/>
                          </a:solidFill>
                          <a:effectLst/>
                          <a:latin typeface="Calibri" panose="020F0502020204030204" pitchFamily="34" charset="0"/>
                        </a:rPr>
                        <a:t>284</a:t>
                      </a:r>
                      <a:endParaRPr lang="en-GB" sz="1600" b="0" i="0" u="none" strike="noStrike" dirty="0">
                        <a:solidFill>
                          <a:srgbClr val="000000"/>
                        </a:solidFill>
                        <a:effectLst/>
                        <a:latin typeface="Calibri" panose="020F0502020204030204" pitchFamily="34" charset="0"/>
                      </a:endParaRP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6">
                        <a:lumMod val="20000"/>
                        <a:lumOff val="80000"/>
                      </a:schemeClr>
                    </a:solidFill>
                  </a:tcPr>
                </a:tc>
                <a:extLst>
                  <a:ext uri="{0D108BD9-81ED-4DB2-BD59-A6C34878D82A}">
                    <a16:rowId xmlns:a16="http://schemas.microsoft.com/office/drawing/2014/main" val="564429977"/>
                  </a:ext>
                </a:extLst>
              </a:tr>
              <a:tr h="306401">
                <a:tc>
                  <a:txBody>
                    <a:bodyPr/>
                    <a:lstStyle/>
                    <a:p>
                      <a:pPr algn="l" fontAlgn="b"/>
                      <a:r>
                        <a:rPr lang="en-GB" sz="1600" b="0" i="0" u="none" strike="noStrike" dirty="0">
                          <a:solidFill>
                            <a:srgbClr val="000000"/>
                          </a:solidFill>
                          <a:effectLst/>
                          <a:latin typeface="Calibri" panose="020F0502020204030204" pitchFamily="34" charset="0"/>
                        </a:rPr>
                        <a:t>R6</a:t>
                      </a:r>
                      <a:r>
                        <a:rPr lang="lv-LV" sz="1600" b="0" i="0" u="none" strike="noStrike" dirty="0">
                          <a:solidFill>
                            <a:srgbClr val="000000"/>
                          </a:solidFill>
                          <a:effectLst/>
                          <a:latin typeface="Calibri" panose="020F0502020204030204" pitchFamily="34" charset="0"/>
                        </a:rPr>
                        <a:t>*</a:t>
                      </a:r>
                      <a:endParaRPr lang="en-GB"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95.7%</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95.6%</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106.6%</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106.1%</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105.7%</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105.3%</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GB" sz="1600" b="0" i="0" u="none" strike="noStrike" dirty="0">
                          <a:solidFill>
                            <a:srgbClr val="000000"/>
                          </a:solidFill>
                          <a:effectLst/>
                          <a:latin typeface="Calibri" panose="020F0502020204030204" pitchFamily="34" charset="0"/>
                        </a:rPr>
                        <a:t>104.1%</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3961681"/>
                  </a:ext>
                </a:extLst>
              </a:tr>
            </a:tbl>
          </a:graphicData>
        </a:graphic>
      </p:graphicFrame>
      <p:sp>
        <p:nvSpPr>
          <p:cNvPr id="2" name="Slide Number Placeholder 1">
            <a:extLst>
              <a:ext uri="{FF2B5EF4-FFF2-40B4-BE49-F238E27FC236}">
                <a16:creationId xmlns:a16="http://schemas.microsoft.com/office/drawing/2014/main" id="{B8AB4645-4ABE-41E8-AC31-E698A7FD1CA9}"/>
              </a:ext>
            </a:extLst>
          </p:cNvPr>
          <p:cNvSpPr>
            <a:spLocks noGrp="1"/>
          </p:cNvSpPr>
          <p:nvPr>
            <p:ph type="sldNum" sz="quarter" idx="13"/>
          </p:nvPr>
        </p:nvSpPr>
        <p:spPr/>
        <p:txBody>
          <a:bodyPr/>
          <a:lstStyle/>
          <a:p>
            <a:pPr>
              <a:defRPr/>
            </a:pPr>
            <a:fld id="{17172D2A-A335-45D1-B5BB-8EEF06FA6A4E}" type="slidenum">
              <a:rPr lang="en-US" altLang="en-US" smtClean="0"/>
              <a:pPr>
                <a:defRPr/>
              </a:pPr>
              <a:t>15</a:t>
            </a:fld>
            <a:endParaRPr lang="en-US" altLang="en-US" dirty="0"/>
          </a:p>
        </p:txBody>
      </p:sp>
      <p:sp>
        <p:nvSpPr>
          <p:cNvPr id="3" name="Rectangle: Rounded Corners 2">
            <a:extLst>
              <a:ext uri="{FF2B5EF4-FFF2-40B4-BE49-F238E27FC236}">
                <a16:creationId xmlns:a16="http://schemas.microsoft.com/office/drawing/2014/main" id="{1FAEB613-E6EC-447E-AD01-73A4808EE6A8}"/>
              </a:ext>
            </a:extLst>
          </p:cNvPr>
          <p:cNvSpPr/>
          <p:nvPr/>
        </p:nvSpPr>
        <p:spPr>
          <a:xfrm>
            <a:off x="359506" y="5846433"/>
            <a:ext cx="8327294" cy="78296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1600" b="1" i="1" noProof="1">
                <a:solidFill>
                  <a:schemeClr val="tx1"/>
                </a:solidFill>
                <a:cs typeface="Segoe UI Light" panose="020B0502040204020203" pitchFamily="34" charset="0"/>
              </a:rPr>
              <a:t>*Rezultātu rādītājs R6</a:t>
            </a:r>
            <a:r>
              <a:rPr lang="lv-LV" sz="1600" b="1" i="1" dirty="0">
                <a:solidFill>
                  <a:schemeClr val="tx1"/>
                </a:solidFill>
                <a:cs typeface="Segoe UI Light" panose="020B0502040204020203" pitchFamily="34" charset="0"/>
              </a:rPr>
              <a:t>: </a:t>
            </a:r>
            <a:r>
              <a:rPr lang="lv-LV" sz="1600" b="1" i="1" dirty="0">
                <a:solidFill>
                  <a:schemeClr val="tx1"/>
                </a:solidFill>
              </a:rPr>
              <a:t>pārdalīšana mazākām saimniecībām</a:t>
            </a:r>
            <a:r>
              <a:rPr lang="lv-LV" sz="1600" i="1" dirty="0">
                <a:solidFill>
                  <a:schemeClr val="tx1"/>
                </a:solidFill>
              </a:rPr>
              <a:t>: papildu atbalsta īpatsvars procentos par hektāru atbilstīgām saimniecībām, kuru izmērs ir mazāks par vidējo saimniecības izmēru (salīdzinājumā ar valsts vidējo) – </a:t>
            </a:r>
            <a:r>
              <a:rPr lang="lv-LV" sz="1600" b="1" i="1" dirty="0">
                <a:solidFill>
                  <a:schemeClr val="tx1"/>
                </a:solidFill>
              </a:rPr>
              <a:t>jābūt virs 100%.</a:t>
            </a:r>
          </a:p>
        </p:txBody>
      </p:sp>
    </p:spTree>
    <p:extLst>
      <p:ext uri="{BB962C8B-B14F-4D97-AF65-F5344CB8AC3E}">
        <p14:creationId xmlns:p14="http://schemas.microsoft.com/office/powerpoint/2010/main" val="313855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CA946A-587A-447D-AACC-2749B73313DE}"/>
              </a:ext>
            </a:extLst>
          </p:cNvPr>
          <p:cNvSpPr>
            <a:spLocks noGrp="1"/>
          </p:cNvSpPr>
          <p:nvPr>
            <p:ph type="sldNum" sz="quarter" idx="13"/>
          </p:nvPr>
        </p:nvSpPr>
        <p:spPr/>
        <p:txBody>
          <a:bodyPr/>
          <a:lstStyle/>
          <a:p>
            <a:pPr>
              <a:defRPr/>
            </a:pPr>
            <a:fld id="{17172D2A-A335-45D1-B5BB-8EEF06FA6A4E}" type="slidenum">
              <a:rPr lang="en-US" altLang="en-US" smtClean="0"/>
              <a:pPr>
                <a:defRPr/>
              </a:pPr>
              <a:t>16</a:t>
            </a:fld>
            <a:endParaRPr lang="en-US" altLang="en-US" dirty="0"/>
          </a:p>
        </p:txBody>
      </p:sp>
      <p:sp>
        <p:nvSpPr>
          <p:cNvPr id="5" name="Title 5">
            <a:extLst>
              <a:ext uri="{FF2B5EF4-FFF2-40B4-BE49-F238E27FC236}">
                <a16:creationId xmlns:a16="http://schemas.microsoft.com/office/drawing/2014/main" id="{E007177B-20F8-40C0-958F-A94405909B1C}"/>
              </a:ext>
            </a:extLst>
          </p:cNvPr>
          <p:cNvSpPr txBox="1">
            <a:spLocks/>
          </p:cNvSpPr>
          <p:nvPr/>
        </p:nvSpPr>
        <p:spPr>
          <a:xfrm>
            <a:off x="1826142" y="79899"/>
            <a:ext cx="7097233" cy="169889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4000" b="1" dirty="0">
                <a:effectLst>
                  <a:outerShdw blurRad="38100" dist="38100" dir="2700000" algn="tl">
                    <a:srgbClr val="000000">
                      <a:alpha val="43137"/>
                    </a:srgbClr>
                  </a:outerShdw>
                </a:effectLst>
              </a:rPr>
              <a:t>Saistītais ienākuma atbalsts finansējuma sadalījums </a:t>
            </a:r>
          </a:p>
          <a:p>
            <a:pPr algn="ctr"/>
            <a:r>
              <a:rPr lang="lv-LV" sz="4000" b="1" dirty="0">
                <a:effectLst>
                  <a:outerShdw blurRad="38100" dist="38100" dir="2700000" algn="tl">
                    <a:srgbClr val="000000">
                      <a:alpha val="43137"/>
                    </a:srgbClr>
                  </a:outerShdw>
                </a:effectLst>
              </a:rPr>
              <a:t>2023-2027.gadam</a:t>
            </a:r>
          </a:p>
        </p:txBody>
      </p:sp>
      <p:sp>
        <p:nvSpPr>
          <p:cNvPr id="6" name="Rectangle 5">
            <a:extLst>
              <a:ext uri="{FF2B5EF4-FFF2-40B4-BE49-F238E27FC236}">
                <a16:creationId xmlns:a16="http://schemas.microsoft.com/office/drawing/2014/main" id="{B43C4CAE-2E41-4755-B8A7-C4241B7CEEF7}"/>
              </a:ext>
            </a:extLst>
          </p:cNvPr>
          <p:cNvSpPr/>
          <p:nvPr/>
        </p:nvSpPr>
        <p:spPr>
          <a:xfrm>
            <a:off x="469625" y="2404294"/>
            <a:ext cx="8369575" cy="3539430"/>
          </a:xfrm>
          <a:prstGeom prst="rect">
            <a:avLst/>
          </a:prstGeom>
        </p:spPr>
        <p:txBody>
          <a:bodyPr wrap="square">
            <a:spAutoFit/>
          </a:bodyPr>
          <a:lstStyle/>
          <a:p>
            <a:pPr marL="257175" indent="-257175" algn="just">
              <a:buFont typeface="Wingdings" panose="05000000000000000000" pitchFamily="2" charset="2"/>
              <a:buChar char="ü"/>
            </a:pPr>
            <a:r>
              <a:rPr lang="lv-LV" sz="2800" dirty="0">
                <a:ea typeface="Verdana" panose="020B0604030504040204" pitchFamily="34" charset="0"/>
                <a:cs typeface="Segoe UI Light" panose="020B0502040204020203" pitchFamily="34" charset="0"/>
              </a:rPr>
              <a:t>Saistītā ienākuma atbalsta finansējuma sadalījumu nozarēm veikts ņemot vērā pārejas perioda sadalījumu;</a:t>
            </a:r>
          </a:p>
          <a:p>
            <a:pPr algn="just"/>
            <a:endParaRPr lang="lv-LV" sz="2800" dirty="0">
              <a:ea typeface="Verdana" panose="020B0604030504040204" pitchFamily="34" charset="0"/>
              <a:cs typeface="Segoe UI Light" panose="020B0502040204020203" pitchFamily="34" charset="0"/>
            </a:endParaRPr>
          </a:p>
          <a:p>
            <a:pPr marL="257175" indent="-257175" algn="just">
              <a:buFont typeface="Wingdings" panose="05000000000000000000" pitchFamily="2" charset="2"/>
              <a:buChar char="ü"/>
            </a:pPr>
            <a:r>
              <a:rPr lang="lv-LV" sz="2800" dirty="0">
                <a:ea typeface="Verdana" panose="020B0604030504040204" pitchFamily="34" charset="0"/>
                <a:cs typeface="Segoe UI Light" panose="020B0502040204020203" pitchFamily="34" charset="0"/>
              </a:rPr>
              <a:t>Nozarēm finansējums pieaug proporcionāli saistītā ienākuma atbalsta finansējuma pieaugumam;</a:t>
            </a:r>
          </a:p>
          <a:p>
            <a:pPr algn="just"/>
            <a:endParaRPr lang="lv-LV" sz="2800" dirty="0">
              <a:ea typeface="Verdana" panose="020B0604030504040204" pitchFamily="34" charset="0"/>
              <a:cs typeface="Segoe UI Light" panose="020B0502040204020203" pitchFamily="34" charset="0"/>
            </a:endParaRPr>
          </a:p>
          <a:p>
            <a:pPr marL="257175" indent="-257175" algn="just">
              <a:buFont typeface="Wingdings" panose="05000000000000000000" pitchFamily="2" charset="2"/>
              <a:buChar char="ü"/>
            </a:pPr>
            <a:r>
              <a:rPr lang="lv-LV" sz="2800" dirty="0">
                <a:ea typeface="Verdana" panose="020B0604030504040204" pitchFamily="34" charset="0"/>
                <a:cs typeface="Segoe UI Light" panose="020B0502040204020203" pitchFamily="34" charset="0"/>
              </a:rPr>
              <a:t>Proteīnaugiem novirzītais finansējums 2%.</a:t>
            </a:r>
          </a:p>
        </p:txBody>
      </p:sp>
    </p:spTree>
    <p:extLst>
      <p:ext uri="{BB962C8B-B14F-4D97-AF65-F5344CB8AC3E}">
        <p14:creationId xmlns:p14="http://schemas.microsoft.com/office/powerpoint/2010/main" val="700852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232526C-E659-4773-921B-BD92D3BB5F51}"/>
              </a:ext>
            </a:extLst>
          </p:cNvPr>
          <p:cNvSpPr txBox="1">
            <a:spLocks/>
          </p:cNvSpPr>
          <p:nvPr/>
        </p:nvSpPr>
        <p:spPr>
          <a:xfrm>
            <a:off x="1826142" y="124287"/>
            <a:ext cx="7097233" cy="165450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4000" b="1" dirty="0">
                <a:effectLst>
                  <a:outerShdw blurRad="38100" dist="38100" dir="2700000" algn="tl">
                    <a:srgbClr val="000000">
                      <a:alpha val="43137"/>
                    </a:srgbClr>
                  </a:outerShdw>
                </a:effectLst>
              </a:rPr>
              <a:t>Saistītais ienākuma atbalsts finansējuma sadalījums </a:t>
            </a:r>
          </a:p>
          <a:p>
            <a:pPr algn="ctr"/>
            <a:r>
              <a:rPr lang="lv-LV" sz="4000" b="1" dirty="0">
                <a:effectLst>
                  <a:outerShdw blurRad="38100" dist="38100" dir="2700000" algn="tl">
                    <a:srgbClr val="000000">
                      <a:alpha val="43137"/>
                    </a:srgbClr>
                  </a:outerShdw>
                </a:effectLst>
              </a:rPr>
              <a:t>2021-2022 un 2023-2027.gadam</a:t>
            </a:r>
          </a:p>
        </p:txBody>
      </p:sp>
      <p:pic>
        <p:nvPicPr>
          <p:cNvPr id="2" name="Picture 1">
            <a:extLst>
              <a:ext uri="{FF2B5EF4-FFF2-40B4-BE49-F238E27FC236}">
                <a16:creationId xmlns:a16="http://schemas.microsoft.com/office/drawing/2014/main" id="{D1A16670-93B2-42FF-AFC6-12767F2F62E7}"/>
              </a:ext>
            </a:extLst>
          </p:cNvPr>
          <p:cNvPicPr>
            <a:picLocks noChangeAspect="1"/>
          </p:cNvPicPr>
          <p:nvPr/>
        </p:nvPicPr>
        <p:blipFill>
          <a:blip r:embed="rId2"/>
          <a:stretch>
            <a:fillRect/>
          </a:stretch>
        </p:blipFill>
        <p:spPr>
          <a:xfrm>
            <a:off x="268688" y="2511769"/>
            <a:ext cx="8606623" cy="2450847"/>
          </a:xfrm>
          <a:prstGeom prst="rect">
            <a:avLst/>
          </a:prstGeom>
        </p:spPr>
      </p:pic>
    </p:spTree>
    <p:extLst>
      <p:ext uri="{BB962C8B-B14F-4D97-AF65-F5344CB8AC3E}">
        <p14:creationId xmlns:p14="http://schemas.microsoft.com/office/powerpoint/2010/main" val="3763689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A599C698-980B-48EA-A0BE-46B4D9B1C25B}"/>
              </a:ext>
            </a:extLst>
          </p:cNvPr>
          <p:cNvSpPr>
            <a:spLocks noChangeArrowheads="1"/>
          </p:cNvSpPr>
          <p:nvPr/>
        </p:nvSpPr>
        <p:spPr bwMode="auto">
          <a:xfrm>
            <a:off x="230863" y="131643"/>
            <a:ext cx="8682273" cy="7827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20000"/>
          </a:bodyPr>
          <a:lstStyle/>
          <a:p>
            <a:pPr marL="0" marR="0" lvl="0" indent="0" algn="ctr" defTabSz="914400" fontAlgn="base">
              <a:spcBef>
                <a:spcPct val="0"/>
              </a:spcBef>
              <a:buClrTx/>
              <a:buSzTx/>
              <a:tabLst/>
            </a:pPr>
            <a:r>
              <a:rPr kumimoji="0" lang="en-US" altLang="lv-LV" sz="2800" b="1" i="0" u="none" strike="noStrike" kern="1200" cap="none" normalizeH="0" baseline="0" dirty="0" err="1">
                <a:ln>
                  <a:noFill/>
                </a:ln>
                <a:solidFill>
                  <a:schemeClr val="tx1"/>
                </a:solidFill>
                <a:effectLst/>
                <a:latin typeface="+mj-lt"/>
                <a:ea typeface="+mj-ea"/>
                <a:cs typeface="+mj-cs"/>
              </a:rPr>
              <a:t>Saistītā</a:t>
            </a:r>
            <a:r>
              <a:rPr kumimoji="0" lang="en-US" altLang="lv-LV" sz="2800" b="1" i="0" u="none" strike="noStrike" kern="1200" cap="none" normalizeH="0" baseline="0" dirty="0">
                <a:ln>
                  <a:noFill/>
                </a:ln>
                <a:solidFill>
                  <a:schemeClr val="tx1"/>
                </a:solidFill>
                <a:effectLst/>
                <a:latin typeface="+mj-lt"/>
                <a:ea typeface="+mj-ea"/>
                <a:cs typeface="+mj-cs"/>
              </a:rPr>
              <a:t> </a:t>
            </a:r>
            <a:r>
              <a:rPr kumimoji="0" lang="en-US" altLang="lv-LV" sz="2800" b="1" i="0" u="none" strike="noStrike" kern="1200" cap="none" normalizeH="0" baseline="0" dirty="0" err="1">
                <a:ln>
                  <a:noFill/>
                </a:ln>
                <a:solidFill>
                  <a:schemeClr val="tx1"/>
                </a:solidFill>
                <a:effectLst/>
                <a:latin typeface="+mj-lt"/>
                <a:ea typeface="+mj-ea"/>
                <a:cs typeface="+mj-cs"/>
              </a:rPr>
              <a:t>ienākumu</a:t>
            </a:r>
            <a:r>
              <a:rPr kumimoji="0" lang="en-US" altLang="lv-LV" sz="2800" b="1" i="0" u="none" strike="noStrike" kern="1200" cap="none" normalizeH="0" baseline="0" dirty="0">
                <a:ln>
                  <a:noFill/>
                </a:ln>
                <a:solidFill>
                  <a:schemeClr val="tx1"/>
                </a:solidFill>
                <a:effectLst/>
                <a:latin typeface="+mj-lt"/>
                <a:ea typeface="+mj-ea"/>
                <a:cs typeface="+mj-cs"/>
              </a:rPr>
              <a:t> </a:t>
            </a:r>
            <a:r>
              <a:rPr kumimoji="0" lang="en-US" altLang="lv-LV" sz="2800" b="1" i="0" u="none" strike="noStrike" kern="1200" cap="none" normalizeH="0" baseline="0" dirty="0" err="1">
                <a:ln>
                  <a:noFill/>
                </a:ln>
                <a:solidFill>
                  <a:schemeClr val="tx1"/>
                </a:solidFill>
                <a:effectLst/>
                <a:latin typeface="+mj-lt"/>
                <a:ea typeface="+mj-ea"/>
                <a:cs typeface="+mj-cs"/>
              </a:rPr>
              <a:t>atbalsta</a:t>
            </a:r>
            <a:r>
              <a:rPr kumimoji="0" lang="en-US" altLang="lv-LV" sz="2800" b="1" i="0" u="none" strike="noStrike" kern="1200" cap="none" normalizeH="0" baseline="0" dirty="0">
                <a:ln>
                  <a:noFill/>
                </a:ln>
                <a:solidFill>
                  <a:schemeClr val="tx1"/>
                </a:solidFill>
                <a:effectLst/>
                <a:latin typeface="+mj-lt"/>
                <a:ea typeface="+mj-ea"/>
                <a:cs typeface="+mj-cs"/>
              </a:rPr>
              <a:t> </a:t>
            </a:r>
            <a:r>
              <a:rPr kumimoji="0" lang="en-US" altLang="lv-LV" sz="2800" b="1" i="0" u="none" strike="noStrike" kern="1200" cap="none" normalizeH="0" baseline="0" dirty="0" err="1">
                <a:ln>
                  <a:noFill/>
                </a:ln>
                <a:solidFill>
                  <a:schemeClr val="tx1"/>
                </a:solidFill>
                <a:effectLst/>
                <a:latin typeface="+mj-lt"/>
                <a:ea typeface="+mj-ea"/>
                <a:cs typeface="+mj-cs"/>
              </a:rPr>
              <a:t>indikatīvais</a:t>
            </a:r>
            <a:r>
              <a:rPr kumimoji="0" lang="en-US" altLang="lv-LV" sz="2800" b="1" i="0" u="none" strike="noStrike" kern="1200" cap="none" normalizeH="0" baseline="0" dirty="0">
                <a:ln>
                  <a:noFill/>
                </a:ln>
                <a:solidFill>
                  <a:schemeClr val="tx1"/>
                </a:solidFill>
                <a:effectLst/>
                <a:latin typeface="+mj-lt"/>
                <a:ea typeface="+mj-ea"/>
                <a:cs typeface="+mj-cs"/>
              </a:rPr>
              <a:t> </a:t>
            </a:r>
            <a:r>
              <a:rPr kumimoji="0" lang="en-US" altLang="lv-LV" sz="2800" b="1" i="0" u="none" strike="noStrike" kern="1200" cap="none" normalizeH="0" baseline="0" dirty="0" err="1">
                <a:ln>
                  <a:noFill/>
                </a:ln>
                <a:solidFill>
                  <a:schemeClr val="tx1"/>
                </a:solidFill>
                <a:effectLst/>
                <a:latin typeface="+mj-lt"/>
                <a:ea typeface="+mj-ea"/>
                <a:cs typeface="+mj-cs"/>
              </a:rPr>
              <a:t>finansējums</a:t>
            </a:r>
            <a:r>
              <a:rPr kumimoji="0" lang="en-US" altLang="lv-LV" sz="2800" b="1" i="0" u="none" strike="noStrike" kern="1200" cap="none" normalizeH="0" baseline="0" dirty="0">
                <a:ln>
                  <a:noFill/>
                </a:ln>
                <a:solidFill>
                  <a:schemeClr val="tx1"/>
                </a:solidFill>
                <a:effectLst/>
                <a:latin typeface="+mj-lt"/>
                <a:ea typeface="+mj-ea"/>
                <a:cs typeface="+mj-cs"/>
              </a:rPr>
              <a:t> </a:t>
            </a:r>
            <a:endParaRPr kumimoji="0" lang="lv-LV" altLang="lv-LV" sz="2800" b="1" i="0" u="none" strike="noStrike" kern="1200" cap="none" normalizeH="0" baseline="0" dirty="0">
              <a:ln>
                <a:noFill/>
              </a:ln>
              <a:solidFill>
                <a:schemeClr val="tx1"/>
              </a:solidFill>
              <a:effectLst/>
              <a:latin typeface="+mj-lt"/>
              <a:ea typeface="+mj-ea"/>
              <a:cs typeface="+mj-cs"/>
            </a:endParaRPr>
          </a:p>
          <a:p>
            <a:pPr marL="0" marR="0" lvl="0" indent="0" algn="ctr" defTabSz="914400" fontAlgn="base">
              <a:spcBef>
                <a:spcPct val="0"/>
              </a:spcBef>
              <a:buClrTx/>
              <a:buSzTx/>
              <a:tabLst/>
            </a:pPr>
            <a:r>
              <a:rPr kumimoji="0" lang="en-US" altLang="lv-LV" sz="2800" b="1" i="0" u="none" strike="noStrike" kern="1200" cap="none" normalizeH="0" baseline="0" dirty="0">
                <a:ln>
                  <a:noFill/>
                </a:ln>
                <a:solidFill>
                  <a:schemeClr val="tx1"/>
                </a:solidFill>
                <a:effectLst/>
                <a:latin typeface="+mj-lt"/>
                <a:ea typeface="+mj-ea"/>
                <a:cs typeface="+mj-cs"/>
              </a:rPr>
              <a:t>202</a:t>
            </a:r>
            <a:r>
              <a:rPr kumimoji="0" lang="lv-LV" altLang="lv-LV" sz="2800" b="1" i="0" u="none" strike="noStrike" kern="1200" cap="none" normalizeH="0" baseline="0" dirty="0">
                <a:ln>
                  <a:noFill/>
                </a:ln>
                <a:solidFill>
                  <a:schemeClr val="tx1"/>
                </a:solidFill>
                <a:effectLst/>
                <a:latin typeface="+mj-lt"/>
                <a:ea typeface="+mj-ea"/>
                <a:cs typeface="+mj-cs"/>
              </a:rPr>
              <a:t>1</a:t>
            </a:r>
            <a:r>
              <a:rPr kumimoji="0" lang="en-US" altLang="lv-LV" sz="2800" b="1" i="0" u="none" strike="noStrike" kern="1200" cap="none" normalizeH="0" baseline="0" dirty="0">
                <a:ln>
                  <a:noFill/>
                </a:ln>
                <a:solidFill>
                  <a:schemeClr val="tx1"/>
                </a:solidFill>
                <a:effectLst/>
                <a:latin typeface="+mj-lt"/>
                <a:ea typeface="+mj-ea"/>
                <a:cs typeface="+mj-cs"/>
              </a:rPr>
              <a:t>. - 2027.gadā, </a:t>
            </a:r>
            <a:r>
              <a:rPr kumimoji="0" lang="en-US" altLang="lv-LV" sz="2800" b="0" i="1" u="none" strike="noStrike" kern="1200" cap="none" normalizeH="0" baseline="0" dirty="0" err="1">
                <a:ln>
                  <a:noFill/>
                </a:ln>
                <a:solidFill>
                  <a:schemeClr val="tx1"/>
                </a:solidFill>
                <a:effectLst/>
                <a:latin typeface="+mj-lt"/>
                <a:ea typeface="+mj-ea"/>
                <a:cs typeface="+mj-cs"/>
              </a:rPr>
              <a:t>milj</a:t>
            </a:r>
            <a:r>
              <a:rPr kumimoji="0" lang="lv-LV" altLang="lv-LV" sz="2800" b="0" i="1" u="none" strike="noStrike" kern="1200" cap="none" normalizeH="0" baseline="0" dirty="0">
                <a:ln>
                  <a:noFill/>
                </a:ln>
                <a:solidFill>
                  <a:schemeClr val="tx1"/>
                </a:solidFill>
                <a:effectLst/>
                <a:latin typeface="+mj-lt"/>
                <a:ea typeface="+mj-ea"/>
                <a:cs typeface="+mj-cs"/>
              </a:rPr>
              <a:t>.</a:t>
            </a:r>
            <a:r>
              <a:rPr kumimoji="0" lang="en-US" altLang="lv-LV" sz="2800" b="0" i="1" u="none" strike="noStrike" kern="1200" cap="none" normalizeH="0" baseline="0" dirty="0">
                <a:ln>
                  <a:noFill/>
                </a:ln>
                <a:solidFill>
                  <a:schemeClr val="tx1"/>
                </a:solidFill>
                <a:effectLst/>
                <a:latin typeface="+mj-lt"/>
                <a:ea typeface="+mj-ea"/>
                <a:cs typeface="+mj-cs"/>
              </a:rPr>
              <a:t> EUR</a:t>
            </a:r>
            <a:endParaRPr kumimoji="0" lang="en-US" altLang="lv-LV" sz="2800" b="0" i="0" u="none" strike="noStrike" kern="1200" cap="none" normalizeH="0" baseline="0" dirty="0">
              <a:ln>
                <a:noFill/>
              </a:ln>
              <a:solidFill>
                <a:schemeClr val="tx1"/>
              </a:solidFill>
              <a:effectLst/>
              <a:latin typeface="+mj-lt"/>
              <a:ea typeface="+mj-ea"/>
              <a:cs typeface="+mj-cs"/>
            </a:endParaRPr>
          </a:p>
        </p:txBody>
      </p:sp>
      <p:graphicFrame>
        <p:nvGraphicFramePr>
          <p:cNvPr id="6" name="Table 5">
            <a:extLst>
              <a:ext uri="{FF2B5EF4-FFF2-40B4-BE49-F238E27FC236}">
                <a16:creationId xmlns:a16="http://schemas.microsoft.com/office/drawing/2014/main" id="{BA7D5D6A-E235-4409-AAF3-31C66B0890AD}"/>
              </a:ext>
            </a:extLst>
          </p:cNvPr>
          <p:cNvGraphicFramePr>
            <a:graphicFrameLocks noGrp="1"/>
          </p:cNvGraphicFramePr>
          <p:nvPr>
            <p:extLst>
              <p:ext uri="{D42A27DB-BD31-4B8C-83A1-F6EECF244321}">
                <p14:modId xmlns:p14="http://schemas.microsoft.com/office/powerpoint/2010/main" val="3860166266"/>
              </p:ext>
            </p:extLst>
          </p:nvPr>
        </p:nvGraphicFramePr>
        <p:xfrm>
          <a:off x="230860" y="914400"/>
          <a:ext cx="8682276" cy="5673217"/>
        </p:xfrm>
        <a:graphic>
          <a:graphicData uri="http://schemas.openxmlformats.org/drawingml/2006/table">
            <a:tbl>
              <a:tblPr firstRow="1" firstCol="1" bandRow="1">
                <a:solidFill>
                  <a:srgbClr val="F2F2F2">
                    <a:alpha val="45098"/>
                  </a:srgbClr>
                </a:solidFill>
                <a:tableStyleId>{5C22544A-7EE6-4342-B048-85BDC9FD1C3A}</a:tableStyleId>
              </a:tblPr>
              <a:tblGrid>
                <a:gridCol w="543508">
                  <a:extLst>
                    <a:ext uri="{9D8B030D-6E8A-4147-A177-3AD203B41FA5}">
                      <a16:colId xmlns:a16="http://schemas.microsoft.com/office/drawing/2014/main" val="3944666836"/>
                    </a:ext>
                  </a:extLst>
                </a:gridCol>
                <a:gridCol w="3099860">
                  <a:extLst>
                    <a:ext uri="{9D8B030D-6E8A-4147-A177-3AD203B41FA5}">
                      <a16:colId xmlns:a16="http://schemas.microsoft.com/office/drawing/2014/main" val="4153018675"/>
                    </a:ext>
                  </a:extLst>
                </a:gridCol>
                <a:gridCol w="719844">
                  <a:extLst>
                    <a:ext uri="{9D8B030D-6E8A-4147-A177-3AD203B41FA5}">
                      <a16:colId xmlns:a16="http://schemas.microsoft.com/office/drawing/2014/main" val="64092962"/>
                    </a:ext>
                  </a:extLst>
                </a:gridCol>
                <a:gridCol w="719844">
                  <a:extLst>
                    <a:ext uri="{9D8B030D-6E8A-4147-A177-3AD203B41FA5}">
                      <a16:colId xmlns:a16="http://schemas.microsoft.com/office/drawing/2014/main" val="3993159721"/>
                    </a:ext>
                  </a:extLst>
                </a:gridCol>
                <a:gridCol w="719844">
                  <a:extLst>
                    <a:ext uri="{9D8B030D-6E8A-4147-A177-3AD203B41FA5}">
                      <a16:colId xmlns:a16="http://schemas.microsoft.com/office/drawing/2014/main" val="3833755716"/>
                    </a:ext>
                  </a:extLst>
                </a:gridCol>
                <a:gridCol w="719844">
                  <a:extLst>
                    <a:ext uri="{9D8B030D-6E8A-4147-A177-3AD203B41FA5}">
                      <a16:colId xmlns:a16="http://schemas.microsoft.com/office/drawing/2014/main" val="3114207094"/>
                    </a:ext>
                  </a:extLst>
                </a:gridCol>
                <a:gridCol w="719844">
                  <a:extLst>
                    <a:ext uri="{9D8B030D-6E8A-4147-A177-3AD203B41FA5}">
                      <a16:colId xmlns:a16="http://schemas.microsoft.com/office/drawing/2014/main" val="4069383482"/>
                    </a:ext>
                  </a:extLst>
                </a:gridCol>
                <a:gridCol w="719844">
                  <a:extLst>
                    <a:ext uri="{9D8B030D-6E8A-4147-A177-3AD203B41FA5}">
                      <a16:colId xmlns:a16="http://schemas.microsoft.com/office/drawing/2014/main" val="3565945725"/>
                    </a:ext>
                  </a:extLst>
                </a:gridCol>
                <a:gridCol w="719844">
                  <a:extLst>
                    <a:ext uri="{9D8B030D-6E8A-4147-A177-3AD203B41FA5}">
                      <a16:colId xmlns:a16="http://schemas.microsoft.com/office/drawing/2014/main" val="4200880641"/>
                    </a:ext>
                  </a:extLst>
                </a:gridCol>
              </a:tblGrid>
              <a:tr h="371246">
                <a:tc>
                  <a:txBody>
                    <a:bodyPr/>
                    <a:lstStyle/>
                    <a:p>
                      <a:pPr algn="ctr">
                        <a:lnSpc>
                          <a:spcPct val="107000"/>
                        </a:lnSpc>
                        <a:spcAft>
                          <a:spcPts val="0"/>
                        </a:spcAft>
                      </a:pPr>
                      <a:r>
                        <a:rPr lang="lv-LV" sz="1800" b="0" cap="none" spc="0">
                          <a:solidFill>
                            <a:schemeClr val="bg1"/>
                          </a:solidFill>
                          <a:effectLst/>
                        </a:rPr>
                        <a:t> </a:t>
                      </a:r>
                      <a:endParaRPr lang="lv-LV" sz="18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7000"/>
                        </a:lnSpc>
                        <a:spcAft>
                          <a:spcPts val="0"/>
                        </a:spcAft>
                      </a:pPr>
                      <a:r>
                        <a:rPr lang="lv-LV" sz="1800" b="0" cap="none" spc="0" dirty="0">
                          <a:solidFill>
                            <a:schemeClr val="bg1"/>
                          </a:solidFill>
                          <a:effectLst/>
                        </a:rPr>
                        <a:t>Saistītā ienākumu atbalsta veidi </a:t>
                      </a:r>
                      <a:endParaRPr lang="lv-LV" sz="1800" b="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7000"/>
                        </a:lnSpc>
                        <a:spcAft>
                          <a:spcPts val="0"/>
                        </a:spcAft>
                      </a:pPr>
                      <a:r>
                        <a:rPr lang="lv-LV" sz="1800" b="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2021</a:t>
                      </a:r>
                    </a:p>
                  </a:txBody>
                  <a:tcPr marL="48701" marR="48701" marT="70264"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7000"/>
                        </a:lnSpc>
                        <a:spcAft>
                          <a:spcPts val="0"/>
                        </a:spcAft>
                      </a:pPr>
                      <a:r>
                        <a:rPr lang="lv-LV" sz="1800" b="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2022</a:t>
                      </a:r>
                    </a:p>
                  </a:txBody>
                  <a:tcPr marL="48701" marR="48701" marT="70264"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7000"/>
                        </a:lnSpc>
                        <a:spcAft>
                          <a:spcPts val="0"/>
                        </a:spcAft>
                      </a:pPr>
                      <a:r>
                        <a:rPr lang="lv-LV" sz="1800" b="0" cap="none" spc="0">
                          <a:solidFill>
                            <a:schemeClr val="bg1"/>
                          </a:solidFill>
                          <a:effectLst/>
                        </a:rPr>
                        <a:t>2023</a:t>
                      </a:r>
                      <a:endParaRPr lang="lv-LV" sz="18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7000"/>
                        </a:lnSpc>
                        <a:spcAft>
                          <a:spcPts val="0"/>
                        </a:spcAft>
                      </a:pPr>
                      <a:r>
                        <a:rPr lang="lv-LV" sz="1800" b="0" cap="none" spc="0">
                          <a:solidFill>
                            <a:schemeClr val="bg1"/>
                          </a:solidFill>
                          <a:effectLst/>
                        </a:rPr>
                        <a:t>2024</a:t>
                      </a:r>
                      <a:endParaRPr lang="lv-LV" sz="18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7000"/>
                        </a:lnSpc>
                        <a:spcAft>
                          <a:spcPts val="0"/>
                        </a:spcAft>
                      </a:pPr>
                      <a:r>
                        <a:rPr lang="lv-LV" sz="1800" b="0" cap="none" spc="0">
                          <a:solidFill>
                            <a:schemeClr val="bg1"/>
                          </a:solidFill>
                          <a:effectLst/>
                        </a:rPr>
                        <a:t>2025</a:t>
                      </a:r>
                      <a:endParaRPr lang="lv-LV" sz="18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7000"/>
                        </a:lnSpc>
                        <a:spcAft>
                          <a:spcPts val="0"/>
                        </a:spcAft>
                      </a:pPr>
                      <a:r>
                        <a:rPr lang="lv-LV" sz="1800" b="0" cap="none" spc="0">
                          <a:solidFill>
                            <a:schemeClr val="bg1"/>
                          </a:solidFill>
                          <a:effectLst/>
                        </a:rPr>
                        <a:t>2026</a:t>
                      </a:r>
                      <a:endParaRPr lang="lv-LV" sz="18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a:lnSpc>
                          <a:spcPct val="107000"/>
                        </a:lnSpc>
                        <a:spcAft>
                          <a:spcPts val="0"/>
                        </a:spcAft>
                      </a:pPr>
                      <a:r>
                        <a:rPr lang="lv-LV" sz="1800" b="0" cap="none" spc="0">
                          <a:solidFill>
                            <a:schemeClr val="bg1"/>
                          </a:solidFill>
                          <a:effectLst/>
                        </a:rPr>
                        <a:t>2027</a:t>
                      </a:r>
                      <a:endParaRPr lang="lv-LV" sz="18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2625730721"/>
                  </a:ext>
                </a:extLst>
              </a:tr>
              <a:tr h="306217">
                <a:tc>
                  <a:txBody>
                    <a:bodyPr/>
                    <a:lstStyle/>
                    <a:p>
                      <a:pPr>
                        <a:lnSpc>
                          <a:spcPct val="107000"/>
                        </a:lnSpc>
                        <a:spcAft>
                          <a:spcPts val="0"/>
                        </a:spcAft>
                      </a:pPr>
                      <a:r>
                        <a:rPr lang="lv-LV" sz="1400" b="1" cap="none" spc="0">
                          <a:solidFill>
                            <a:schemeClr val="tx1"/>
                          </a:solidFill>
                          <a:effectLst/>
                        </a:rPr>
                        <a:t> </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r">
                        <a:lnSpc>
                          <a:spcPct val="107000"/>
                        </a:lnSpc>
                        <a:spcAft>
                          <a:spcPts val="0"/>
                        </a:spcAft>
                      </a:pPr>
                      <a:r>
                        <a:rPr lang="lv-LV" sz="1400" cap="none" spc="0">
                          <a:solidFill>
                            <a:schemeClr val="tx1"/>
                          </a:solidFill>
                          <a:effectLst/>
                        </a:rPr>
                        <a:t>KOPĀ</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47,11</a:t>
                      </a:r>
                    </a:p>
                  </a:txBody>
                  <a:tcPr marL="68580" marR="68580" marT="0" marB="0" anchor="ctr">
                    <a:lnL w="12700" cmpd="sng">
                      <a:noFill/>
                      <a:prstDash val="solid"/>
                    </a:lnL>
                    <a:lnR w="12700" cmpd="sng">
                      <a:noFill/>
                      <a:prstDash val="solid"/>
                    </a:lnR>
                    <a:lnT w="38100" cmpd="sng">
                      <a:noFill/>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47,87</a:t>
                      </a:r>
                    </a:p>
                  </a:txBody>
                  <a:tcPr marL="68580" marR="68580" marT="0" marB="0" anchor="ctr">
                    <a:lnL w="12700" cmpd="sng">
                      <a:noFill/>
                      <a:prstDash val="solid"/>
                    </a:lnL>
                    <a:lnR w="12700" cmpd="sng">
                      <a:noFill/>
                      <a:prstDash val="solid"/>
                    </a:lnR>
                    <a:lnT w="38100" cmpd="sng">
                      <a:noFill/>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50,07</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50,65</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51,38</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52,11</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54,52</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91113529"/>
                  </a:ext>
                </a:extLst>
              </a:tr>
              <a:tr h="306217">
                <a:tc>
                  <a:txBody>
                    <a:bodyPr/>
                    <a:lstStyle/>
                    <a:p>
                      <a:pPr>
                        <a:lnSpc>
                          <a:spcPct val="107000"/>
                        </a:lnSpc>
                        <a:spcAft>
                          <a:spcPts val="0"/>
                        </a:spcAft>
                      </a:pPr>
                      <a:r>
                        <a:rPr lang="lv-LV" sz="1400" b="1" cap="none" spc="0">
                          <a:solidFill>
                            <a:schemeClr val="tx1"/>
                          </a:solidFill>
                          <a:effectLst/>
                        </a:rPr>
                        <a:t>1.</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0"/>
                        </a:spcAft>
                      </a:pPr>
                      <a:r>
                        <a:rPr lang="lv-LV" sz="1600" cap="none" spc="0" dirty="0">
                          <a:solidFill>
                            <a:schemeClr val="tx1"/>
                          </a:solidFill>
                          <a:effectLst/>
                        </a:rPr>
                        <a:t>Par slaucamām govīm</a:t>
                      </a:r>
                      <a:endParaRPr lang="lv-LV"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23,04</a:t>
                      </a:r>
                    </a:p>
                  </a:txBody>
                  <a:tcPr marL="65935" marR="65935" marT="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23,43</a:t>
                      </a:r>
                    </a:p>
                  </a:txBody>
                  <a:tcPr marL="65935" marR="65935" marT="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24,50</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24,79</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25,15</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25,51</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26,69</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032019903"/>
                  </a:ext>
                </a:extLst>
              </a:tr>
              <a:tr h="306217">
                <a:tc>
                  <a:txBody>
                    <a:bodyPr/>
                    <a:lstStyle/>
                    <a:p>
                      <a:pPr>
                        <a:lnSpc>
                          <a:spcPct val="107000"/>
                        </a:lnSpc>
                        <a:spcAft>
                          <a:spcPts val="0"/>
                        </a:spcAft>
                      </a:pPr>
                      <a:r>
                        <a:rPr lang="lv-LV" sz="1400" b="1" cap="none" spc="0">
                          <a:solidFill>
                            <a:schemeClr val="tx1"/>
                          </a:solidFill>
                          <a:effectLst/>
                        </a:rPr>
                        <a:t>2.</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0"/>
                        </a:spcAft>
                      </a:pPr>
                      <a:r>
                        <a:rPr lang="lv-LV" sz="1600" cap="none" spc="0" dirty="0">
                          <a:solidFill>
                            <a:schemeClr val="tx1"/>
                          </a:solidFill>
                          <a:effectLst/>
                        </a:rPr>
                        <a:t>Par liellopiem</a:t>
                      </a:r>
                      <a:endParaRPr lang="lv-LV"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7,21</a:t>
                      </a:r>
                    </a:p>
                  </a:txBody>
                  <a:tcPr marL="65935" marR="65935" marT="0"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7,33</a:t>
                      </a:r>
                    </a:p>
                  </a:txBody>
                  <a:tcPr marL="65935" marR="65935" marT="0"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7,67</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7,76</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7,87</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7,98</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8,35</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959391954"/>
                  </a:ext>
                </a:extLst>
              </a:tr>
              <a:tr h="306217">
                <a:tc>
                  <a:txBody>
                    <a:bodyPr/>
                    <a:lstStyle/>
                    <a:p>
                      <a:pPr>
                        <a:lnSpc>
                          <a:spcPct val="107000"/>
                        </a:lnSpc>
                        <a:spcAft>
                          <a:spcPts val="0"/>
                        </a:spcAft>
                      </a:pPr>
                      <a:r>
                        <a:rPr lang="lv-LV" sz="1400" b="1" cap="none" spc="0">
                          <a:solidFill>
                            <a:schemeClr val="tx1"/>
                          </a:solidFill>
                          <a:effectLst/>
                        </a:rPr>
                        <a:t>3.</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0"/>
                        </a:spcAft>
                      </a:pPr>
                      <a:r>
                        <a:rPr lang="lv-LV" sz="1600" cap="none" spc="0" dirty="0">
                          <a:solidFill>
                            <a:schemeClr val="tx1"/>
                          </a:solidFill>
                          <a:effectLst/>
                        </a:rPr>
                        <a:t>Par kazu mātēm</a:t>
                      </a:r>
                      <a:endParaRPr lang="lv-LV"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0,08</a:t>
                      </a:r>
                    </a:p>
                  </a:txBody>
                  <a:tcPr marL="65935" marR="65935" marT="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0,08</a:t>
                      </a:r>
                    </a:p>
                  </a:txBody>
                  <a:tcPr marL="65935" marR="65935" marT="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0,09</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0,09</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0,09</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0,09</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0,09</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829125891"/>
                  </a:ext>
                </a:extLst>
              </a:tr>
              <a:tr h="306217">
                <a:tc>
                  <a:txBody>
                    <a:bodyPr/>
                    <a:lstStyle/>
                    <a:p>
                      <a:pPr>
                        <a:lnSpc>
                          <a:spcPct val="107000"/>
                        </a:lnSpc>
                        <a:spcAft>
                          <a:spcPts val="0"/>
                        </a:spcAft>
                      </a:pPr>
                      <a:r>
                        <a:rPr lang="lv-LV" sz="1400" b="1" cap="none" spc="0">
                          <a:solidFill>
                            <a:schemeClr val="tx1"/>
                          </a:solidFill>
                          <a:effectLst/>
                        </a:rPr>
                        <a:t>4.</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0"/>
                        </a:spcAft>
                      </a:pPr>
                      <a:r>
                        <a:rPr lang="lv-LV" sz="1600" cap="none" spc="0" dirty="0">
                          <a:solidFill>
                            <a:schemeClr val="tx1"/>
                          </a:solidFill>
                          <a:effectLst/>
                        </a:rPr>
                        <a:t>Par aitu mātēm</a:t>
                      </a:r>
                      <a:endParaRPr lang="lv-LV"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0,71</a:t>
                      </a:r>
                    </a:p>
                  </a:txBody>
                  <a:tcPr marL="65935" marR="65935" marT="0"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0,73</a:t>
                      </a:r>
                    </a:p>
                  </a:txBody>
                  <a:tcPr marL="65935" marR="65935" marT="0"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0,76</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0,77</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0,78</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0,79</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0,83</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894390989"/>
                  </a:ext>
                </a:extLst>
              </a:tr>
              <a:tr h="306217">
                <a:tc>
                  <a:txBody>
                    <a:bodyPr/>
                    <a:lstStyle/>
                    <a:p>
                      <a:pPr>
                        <a:lnSpc>
                          <a:spcPct val="107000"/>
                        </a:lnSpc>
                        <a:spcAft>
                          <a:spcPts val="0"/>
                        </a:spcAft>
                      </a:pPr>
                      <a:r>
                        <a:rPr lang="lv-LV" sz="1400" b="1" cap="none" spc="0">
                          <a:solidFill>
                            <a:schemeClr val="tx1"/>
                          </a:solidFill>
                          <a:effectLst/>
                        </a:rPr>
                        <a:t>5.</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0"/>
                        </a:spcAft>
                      </a:pPr>
                      <a:r>
                        <a:rPr lang="lv-LV" sz="1600" cap="none" spc="0" dirty="0">
                          <a:solidFill>
                            <a:schemeClr val="tx1"/>
                          </a:solidFill>
                          <a:effectLst/>
                        </a:rPr>
                        <a:t>Par cietes kartupeļiem</a:t>
                      </a:r>
                      <a:endParaRPr lang="lv-LV"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0,21</a:t>
                      </a:r>
                    </a:p>
                  </a:txBody>
                  <a:tcPr marL="65935" marR="65935" marT="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0,21</a:t>
                      </a:r>
                    </a:p>
                  </a:txBody>
                  <a:tcPr marL="65935" marR="65935" marT="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0,23</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0,23</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0,23</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0,23</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0,25</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01201079"/>
                  </a:ext>
                </a:extLst>
              </a:tr>
              <a:tr h="546938">
                <a:tc>
                  <a:txBody>
                    <a:bodyPr/>
                    <a:lstStyle/>
                    <a:p>
                      <a:pPr>
                        <a:lnSpc>
                          <a:spcPct val="107000"/>
                        </a:lnSpc>
                        <a:spcAft>
                          <a:spcPts val="0"/>
                        </a:spcAft>
                      </a:pPr>
                      <a:r>
                        <a:rPr lang="lv-LV" sz="1400" b="1" cap="none" spc="0">
                          <a:solidFill>
                            <a:schemeClr val="tx1"/>
                          </a:solidFill>
                          <a:effectLst/>
                        </a:rPr>
                        <a:t>6.</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0"/>
                        </a:spcAft>
                      </a:pPr>
                      <a:r>
                        <a:rPr lang="lv-LV" sz="1600" cap="none" spc="0" dirty="0">
                          <a:solidFill>
                            <a:schemeClr val="tx1"/>
                          </a:solidFill>
                          <a:effectLst/>
                        </a:rPr>
                        <a:t>Par sertificētām stiebrzāļu un lopbarības augu sēklām</a:t>
                      </a:r>
                      <a:endParaRPr lang="lv-LV"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0,49</a:t>
                      </a:r>
                    </a:p>
                  </a:txBody>
                  <a:tcPr marL="65935" marR="65935" marT="0"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0,50</a:t>
                      </a:r>
                    </a:p>
                  </a:txBody>
                  <a:tcPr marL="65935" marR="65935" marT="0"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0,52</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0,53</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0,53</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0,54</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0,57</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2504808"/>
                  </a:ext>
                </a:extLst>
              </a:tr>
              <a:tr h="306217">
                <a:tc>
                  <a:txBody>
                    <a:bodyPr/>
                    <a:lstStyle/>
                    <a:p>
                      <a:pPr>
                        <a:lnSpc>
                          <a:spcPct val="107000"/>
                        </a:lnSpc>
                        <a:spcAft>
                          <a:spcPts val="0"/>
                        </a:spcAft>
                      </a:pPr>
                      <a:r>
                        <a:rPr lang="lv-LV" sz="1400" b="1" cap="none" spc="0">
                          <a:solidFill>
                            <a:schemeClr val="tx1"/>
                          </a:solidFill>
                          <a:effectLst/>
                        </a:rPr>
                        <a:t>7.</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0"/>
                        </a:spcAft>
                      </a:pPr>
                      <a:r>
                        <a:rPr lang="lv-LV" sz="1600" cap="none" spc="0" dirty="0">
                          <a:solidFill>
                            <a:schemeClr val="tx1"/>
                          </a:solidFill>
                          <a:effectLst/>
                        </a:rPr>
                        <a:t>Par sertificētas sēklas kartupeļiem</a:t>
                      </a:r>
                      <a:endParaRPr lang="lv-LV"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0,20</a:t>
                      </a:r>
                    </a:p>
                  </a:txBody>
                  <a:tcPr marL="65935" marR="65935" marT="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0,20</a:t>
                      </a:r>
                    </a:p>
                  </a:txBody>
                  <a:tcPr marL="65935" marR="65935" marT="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0,21</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0,21</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0,22</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0,22</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0,23</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615642767"/>
                  </a:ext>
                </a:extLst>
              </a:tr>
              <a:tr h="306217">
                <a:tc>
                  <a:txBody>
                    <a:bodyPr/>
                    <a:lstStyle/>
                    <a:p>
                      <a:pPr>
                        <a:lnSpc>
                          <a:spcPct val="107000"/>
                        </a:lnSpc>
                        <a:spcAft>
                          <a:spcPts val="0"/>
                        </a:spcAft>
                      </a:pPr>
                      <a:r>
                        <a:rPr lang="lv-LV" sz="1400" b="1" cap="none" spc="0">
                          <a:solidFill>
                            <a:schemeClr val="tx1"/>
                          </a:solidFill>
                          <a:effectLst/>
                        </a:rPr>
                        <a:t>8.</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0"/>
                        </a:spcAft>
                      </a:pPr>
                      <a:r>
                        <a:rPr lang="lv-LV" sz="1600" cap="none" spc="0">
                          <a:solidFill>
                            <a:schemeClr val="tx1"/>
                          </a:solidFill>
                          <a:effectLst/>
                        </a:rPr>
                        <a:t>Par sertificētu labības sēklu</a:t>
                      </a:r>
                      <a:endParaRPr lang="lv-LV"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1,13</a:t>
                      </a:r>
                    </a:p>
                  </a:txBody>
                  <a:tcPr marL="65935" marR="65935" marT="0"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1,15</a:t>
                      </a:r>
                    </a:p>
                  </a:txBody>
                  <a:tcPr marL="65935" marR="65935" marT="0"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1,20</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1,22</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1,24</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1,25</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1,31</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61391881"/>
                  </a:ext>
                </a:extLst>
              </a:tr>
              <a:tr h="306217">
                <a:tc>
                  <a:txBody>
                    <a:bodyPr/>
                    <a:lstStyle/>
                    <a:p>
                      <a:pPr>
                        <a:lnSpc>
                          <a:spcPct val="107000"/>
                        </a:lnSpc>
                        <a:spcAft>
                          <a:spcPts val="0"/>
                        </a:spcAft>
                      </a:pPr>
                      <a:r>
                        <a:rPr lang="lv-LV" sz="1400" b="1" cap="none" spc="0">
                          <a:solidFill>
                            <a:schemeClr val="tx1"/>
                          </a:solidFill>
                          <a:effectLst/>
                        </a:rPr>
                        <a:t>9.</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0"/>
                        </a:spcAft>
                      </a:pPr>
                      <a:r>
                        <a:rPr lang="lv-LV" sz="1600" cap="none" spc="0" dirty="0">
                          <a:solidFill>
                            <a:schemeClr val="tx1"/>
                          </a:solidFill>
                          <a:effectLst/>
                        </a:rPr>
                        <a:t>Par augļiem</a:t>
                      </a:r>
                      <a:endParaRPr lang="lv-LV"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1,80</a:t>
                      </a:r>
                    </a:p>
                  </a:txBody>
                  <a:tcPr marL="65935" marR="65935" marT="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1,83</a:t>
                      </a:r>
                    </a:p>
                  </a:txBody>
                  <a:tcPr marL="65935" marR="65935" marT="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1,91</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1,93</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1,96</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1,99</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2,08</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961559412"/>
                  </a:ext>
                </a:extLst>
              </a:tr>
              <a:tr h="306217">
                <a:tc>
                  <a:txBody>
                    <a:bodyPr/>
                    <a:lstStyle/>
                    <a:p>
                      <a:pPr>
                        <a:lnSpc>
                          <a:spcPct val="107000"/>
                        </a:lnSpc>
                        <a:spcAft>
                          <a:spcPts val="0"/>
                        </a:spcAft>
                      </a:pPr>
                      <a:r>
                        <a:rPr lang="lv-LV" sz="1400" b="1" cap="none" spc="0">
                          <a:solidFill>
                            <a:schemeClr val="tx1"/>
                          </a:solidFill>
                          <a:effectLst/>
                        </a:rPr>
                        <a:t>10.</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0"/>
                        </a:spcAft>
                      </a:pPr>
                      <a:r>
                        <a:rPr lang="lv-LV" sz="1600" cap="none" spc="0" dirty="0">
                          <a:solidFill>
                            <a:schemeClr val="tx1"/>
                          </a:solidFill>
                          <a:effectLst/>
                        </a:rPr>
                        <a:t>Par dārzeņiem</a:t>
                      </a:r>
                      <a:endParaRPr lang="lv-LV"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1,98</a:t>
                      </a:r>
                    </a:p>
                  </a:txBody>
                  <a:tcPr marL="65935" marR="65935" marT="0"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2,01</a:t>
                      </a:r>
                    </a:p>
                  </a:txBody>
                  <a:tcPr marL="65935" marR="65935" marT="0"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2,11</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2,13</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2,16</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2,19</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2,29</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123873388"/>
                  </a:ext>
                </a:extLst>
              </a:tr>
              <a:tr h="306217">
                <a:tc>
                  <a:txBody>
                    <a:bodyPr/>
                    <a:lstStyle/>
                    <a:p>
                      <a:pPr>
                        <a:lnSpc>
                          <a:spcPct val="107000"/>
                        </a:lnSpc>
                        <a:spcAft>
                          <a:spcPts val="0"/>
                        </a:spcAft>
                      </a:pPr>
                      <a:r>
                        <a:rPr lang="lv-LV" sz="1400" b="1" cap="none" spc="0">
                          <a:solidFill>
                            <a:schemeClr val="tx1"/>
                          </a:solidFill>
                          <a:effectLst/>
                        </a:rPr>
                        <a:t>11.</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0"/>
                        </a:spcAft>
                      </a:pPr>
                      <a:r>
                        <a:rPr lang="lv-LV" sz="1600" cap="none" spc="0">
                          <a:solidFill>
                            <a:schemeClr val="tx1"/>
                          </a:solidFill>
                          <a:effectLst/>
                        </a:rPr>
                        <a:t>Par vasaras rapsi</a:t>
                      </a:r>
                      <a:endParaRPr lang="lv-LV"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0,72</a:t>
                      </a:r>
                    </a:p>
                  </a:txBody>
                  <a:tcPr marL="65935" marR="65935" marT="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0,74</a:t>
                      </a:r>
                    </a:p>
                  </a:txBody>
                  <a:tcPr marL="65935" marR="65935" marT="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0,77</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0,78</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0,79</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0,80</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0,84</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708098824"/>
                  </a:ext>
                </a:extLst>
              </a:tr>
              <a:tr h="306217">
                <a:tc>
                  <a:txBody>
                    <a:bodyPr/>
                    <a:lstStyle/>
                    <a:p>
                      <a:pPr>
                        <a:lnSpc>
                          <a:spcPct val="107000"/>
                        </a:lnSpc>
                        <a:spcAft>
                          <a:spcPts val="0"/>
                        </a:spcAft>
                      </a:pPr>
                      <a:r>
                        <a:rPr lang="lv-LV" sz="1400" b="1" cap="none" spc="0">
                          <a:solidFill>
                            <a:schemeClr val="tx1"/>
                          </a:solidFill>
                          <a:effectLst/>
                        </a:rPr>
                        <a:t>12.</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nSpc>
                          <a:spcPct val="107000"/>
                        </a:lnSpc>
                        <a:spcAft>
                          <a:spcPts val="0"/>
                        </a:spcAft>
                      </a:pPr>
                      <a:r>
                        <a:rPr lang="lv-LV" sz="1600" cap="none" spc="0" dirty="0">
                          <a:solidFill>
                            <a:schemeClr val="tx1"/>
                          </a:solidFill>
                          <a:effectLst/>
                        </a:rPr>
                        <a:t>Par miežiem</a:t>
                      </a:r>
                      <a:endParaRPr lang="lv-LV"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3,05</a:t>
                      </a:r>
                    </a:p>
                  </a:txBody>
                  <a:tcPr marL="65935" marR="65935" marT="0"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3,10</a:t>
                      </a:r>
                    </a:p>
                  </a:txBody>
                  <a:tcPr marL="65935" marR="65935" marT="0"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3,24</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3,28</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3,33</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3,37</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3,53</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665426450"/>
                  </a:ext>
                </a:extLst>
              </a:tr>
              <a:tr h="306217">
                <a:tc>
                  <a:txBody>
                    <a:bodyPr/>
                    <a:lstStyle/>
                    <a:p>
                      <a:pPr>
                        <a:lnSpc>
                          <a:spcPct val="107000"/>
                        </a:lnSpc>
                        <a:spcAft>
                          <a:spcPts val="0"/>
                        </a:spcAft>
                      </a:pPr>
                      <a:r>
                        <a:rPr lang="lv-LV" sz="1400" b="1" cap="none" spc="0">
                          <a:solidFill>
                            <a:schemeClr val="tx1"/>
                          </a:solidFill>
                          <a:effectLst/>
                        </a:rPr>
                        <a:t>13.</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nSpc>
                          <a:spcPct val="107000"/>
                        </a:lnSpc>
                        <a:spcAft>
                          <a:spcPts val="0"/>
                        </a:spcAft>
                      </a:pPr>
                      <a:r>
                        <a:rPr lang="lv-LV" sz="1600" cap="none" spc="0" dirty="0">
                          <a:solidFill>
                            <a:schemeClr val="tx1"/>
                          </a:solidFill>
                          <a:effectLst/>
                        </a:rPr>
                        <a:t>Par proteīnaugiem</a:t>
                      </a:r>
                      <a:endParaRPr lang="lv-LV"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6,28</a:t>
                      </a:r>
                    </a:p>
                  </a:txBody>
                  <a:tcPr marL="65935" marR="65935" marT="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6,38</a:t>
                      </a:r>
                    </a:p>
                  </a:txBody>
                  <a:tcPr marL="65935" marR="65935" marT="0"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6,68</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a:solidFill>
                            <a:schemeClr val="tx1"/>
                          </a:solidFill>
                          <a:effectLst/>
                        </a:rPr>
                        <a:t>6,75</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6,85</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6,95</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lnSpc>
                          <a:spcPct val="100000"/>
                        </a:lnSpc>
                        <a:spcAft>
                          <a:spcPts val="0"/>
                        </a:spcAft>
                      </a:pPr>
                      <a:r>
                        <a:rPr lang="lv-LV" sz="1400" cap="none" spc="0" dirty="0">
                          <a:solidFill>
                            <a:schemeClr val="tx1"/>
                          </a:solidFill>
                          <a:effectLst/>
                        </a:rPr>
                        <a:t>7,27</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853698287"/>
                  </a:ext>
                </a:extLst>
              </a:tr>
              <a:tr h="306217">
                <a:tc>
                  <a:txBody>
                    <a:bodyPr/>
                    <a:lstStyle/>
                    <a:p>
                      <a:pPr>
                        <a:lnSpc>
                          <a:spcPct val="107000"/>
                        </a:lnSpc>
                        <a:spcAft>
                          <a:spcPts val="0"/>
                        </a:spcAft>
                      </a:pPr>
                      <a:r>
                        <a:rPr lang="lv-LV" sz="1400" b="1" cap="none" spc="0">
                          <a:solidFill>
                            <a:schemeClr val="tx1"/>
                          </a:solidFill>
                          <a:effectLst/>
                        </a:rPr>
                        <a:t>14.</a:t>
                      </a:r>
                      <a:endParaRPr lang="lv-LV"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nSpc>
                          <a:spcPct val="107000"/>
                        </a:lnSpc>
                        <a:spcAft>
                          <a:spcPts val="0"/>
                        </a:spcAft>
                      </a:pPr>
                      <a:r>
                        <a:rPr lang="lv-LV" sz="1600" cap="none" spc="0" dirty="0">
                          <a:solidFill>
                            <a:schemeClr val="tx1"/>
                          </a:solidFill>
                          <a:effectLst/>
                        </a:rPr>
                        <a:t>Par rudzu </a:t>
                      </a:r>
                      <a:r>
                        <a:rPr lang="lv-LV" sz="1600" cap="none" spc="0" dirty="0" err="1">
                          <a:solidFill>
                            <a:schemeClr val="tx1"/>
                          </a:solidFill>
                          <a:effectLst/>
                        </a:rPr>
                        <a:t>populācijšķirnēm</a:t>
                      </a:r>
                      <a:r>
                        <a:rPr lang="lv-LV" sz="1600" cap="none" spc="0" dirty="0">
                          <a:solidFill>
                            <a:schemeClr val="tx1"/>
                          </a:solidFill>
                          <a:effectLst/>
                        </a:rPr>
                        <a:t> (t.sk. Kaupo)</a:t>
                      </a:r>
                      <a:endParaRPr lang="lv-LV"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0,19</a:t>
                      </a:r>
                    </a:p>
                  </a:txBody>
                  <a:tcPr marL="65935" marR="65935" marT="0"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algn="ctr" defTabSz="914400" rtl="0" eaLnBrk="1" latinLnBrk="0" hangingPunct="1">
                        <a:lnSpc>
                          <a:spcPct val="100000"/>
                        </a:lnSpc>
                        <a:spcAft>
                          <a:spcPts val="0"/>
                        </a:spcAft>
                      </a:pPr>
                      <a:r>
                        <a:rPr lang="lv-LV" sz="1400" kern="1200" cap="none" spc="0" dirty="0">
                          <a:solidFill>
                            <a:schemeClr val="tx1"/>
                          </a:solidFill>
                          <a:effectLst/>
                          <a:latin typeface="+mn-lt"/>
                          <a:ea typeface="+mn-ea"/>
                          <a:cs typeface="+mn-cs"/>
                        </a:rPr>
                        <a:t>0,19</a:t>
                      </a:r>
                    </a:p>
                  </a:txBody>
                  <a:tcPr marL="65935" marR="65935" marT="0"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0,19</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0,19</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lnSpc>
                          <a:spcPct val="100000"/>
                        </a:lnSpc>
                        <a:spcAft>
                          <a:spcPts val="0"/>
                        </a:spcAft>
                      </a:pPr>
                      <a:r>
                        <a:rPr lang="lv-LV" sz="1400" cap="none" spc="0">
                          <a:solidFill>
                            <a:schemeClr val="tx1"/>
                          </a:solidFill>
                          <a:effectLst/>
                        </a:rPr>
                        <a:t>0,19</a:t>
                      </a:r>
                      <a:endParaRPr lang="lv-LV"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0,19</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lnSpc>
                          <a:spcPct val="100000"/>
                        </a:lnSpc>
                        <a:spcAft>
                          <a:spcPts val="0"/>
                        </a:spcAft>
                      </a:pPr>
                      <a:r>
                        <a:rPr lang="lv-LV" sz="1400" cap="none" spc="0" dirty="0">
                          <a:solidFill>
                            <a:schemeClr val="tx1"/>
                          </a:solidFill>
                          <a:effectLst/>
                        </a:rPr>
                        <a:t>0,19</a:t>
                      </a:r>
                      <a:endParaRPr lang="lv-LV"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01" marR="48701" marT="7026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37427583"/>
                  </a:ext>
                </a:extLst>
              </a:tr>
            </a:tbl>
          </a:graphicData>
        </a:graphic>
      </p:graphicFrame>
      <p:sp>
        <p:nvSpPr>
          <p:cNvPr id="2" name="Slide Number Placeholder 1">
            <a:extLst>
              <a:ext uri="{FF2B5EF4-FFF2-40B4-BE49-F238E27FC236}">
                <a16:creationId xmlns:a16="http://schemas.microsoft.com/office/drawing/2014/main" id="{FB8C8E33-B9A7-4276-BFAD-69CFD95B720C}"/>
              </a:ext>
            </a:extLst>
          </p:cNvPr>
          <p:cNvSpPr>
            <a:spLocks noGrp="1"/>
          </p:cNvSpPr>
          <p:nvPr>
            <p:ph type="sldNum" sz="quarter" idx="12"/>
          </p:nvPr>
        </p:nvSpPr>
        <p:spPr/>
        <p:txBody>
          <a:bodyPr/>
          <a:lstStyle/>
          <a:p>
            <a:fld id="{DD0C5A65-C540-4338-BEFF-B800061199E6}" type="slidenum">
              <a:rPr lang="lv-LV" smtClean="0"/>
              <a:t>18</a:t>
            </a:fld>
            <a:endParaRPr lang="lv-LV"/>
          </a:p>
        </p:txBody>
      </p:sp>
      <p:pic>
        <p:nvPicPr>
          <p:cNvPr id="5" name="Graphic 4" descr="Money">
            <a:extLst>
              <a:ext uri="{FF2B5EF4-FFF2-40B4-BE49-F238E27FC236}">
                <a16:creationId xmlns:a16="http://schemas.microsoft.com/office/drawing/2014/main" id="{391D0AB5-BFA8-461A-A4F5-F368BD700B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1592" y="-2216"/>
            <a:ext cx="1087515" cy="872229"/>
          </a:xfrm>
          <a:prstGeom prst="rect">
            <a:avLst/>
          </a:prstGeom>
        </p:spPr>
      </p:pic>
    </p:spTree>
    <p:extLst>
      <p:ext uri="{BB962C8B-B14F-4D97-AF65-F5344CB8AC3E}">
        <p14:creationId xmlns:p14="http://schemas.microsoft.com/office/powerpoint/2010/main" val="296605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232526C-E659-4773-921B-BD92D3BB5F51}"/>
              </a:ext>
            </a:extLst>
          </p:cNvPr>
          <p:cNvSpPr txBox="1">
            <a:spLocks/>
          </p:cNvSpPr>
          <p:nvPr/>
        </p:nvSpPr>
        <p:spPr>
          <a:xfrm>
            <a:off x="1826140" y="263412"/>
            <a:ext cx="7097233" cy="10063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4000" b="1" dirty="0">
                <a:effectLst>
                  <a:outerShdw blurRad="38100" dist="38100" dir="2700000" algn="tl">
                    <a:srgbClr val="000000">
                      <a:alpha val="43137"/>
                    </a:srgbClr>
                  </a:outerShdw>
                </a:effectLst>
              </a:rPr>
              <a:t>Saistītā ienākuma atbalsta shēmas </a:t>
            </a:r>
          </a:p>
          <a:p>
            <a:pPr algn="ctr"/>
            <a:r>
              <a:rPr lang="lv-LV" sz="4000" b="1" dirty="0">
                <a:effectLst>
                  <a:outerShdw blurRad="38100" dist="38100" dir="2700000" algn="tl">
                    <a:srgbClr val="000000">
                      <a:alpha val="43137"/>
                    </a:srgbClr>
                  </a:outerShdw>
                </a:effectLst>
              </a:rPr>
              <a:t>2023-2027.gadam</a:t>
            </a:r>
          </a:p>
        </p:txBody>
      </p:sp>
      <p:grpSp>
        <p:nvGrpSpPr>
          <p:cNvPr id="40" name="Group 39">
            <a:extLst>
              <a:ext uri="{FF2B5EF4-FFF2-40B4-BE49-F238E27FC236}">
                <a16:creationId xmlns:a16="http://schemas.microsoft.com/office/drawing/2014/main" id="{2B18C815-3457-4A34-96F5-EF15CFE1698F}"/>
              </a:ext>
            </a:extLst>
          </p:cNvPr>
          <p:cNvGrpSpPr/>
          <p:nvPr/>
        </p:nvGrpSpPr>
        <p:grpSpPr>
          <a:xfrm>
            <a:off x="0" y="1875894"/>
            <a:ext cx="8923374" cy="1495048"/>
            <a:chOff x="0" y="1481986"/>
            <a:chExt cx="11897832" cy="1993397"/>
          </a:xfrm>
        </p:grpSpPr>
        <p:sp>
          <p:nvSpPr>
            <p:cNvPr id="16" name="Arrow: Pentagon 15">
              <a:extLst>
                <a:ext uri="{FF2B5EF4-FFF2-40B4-BE49-F238E27FC236}">
                  <a16:creationId xmlns:a16="http://schemas.microsoft.com/office/drawing/2014/main" id="{8F61685B-BCE6-4AF8-AF99-17144B542829}"/>
                </a:ext>
              </a:extLst>
            </p:cNvPr>
            <p:cNvSpPr/>
            <p:nvPr/>
          </p:nvSpPr>
          <p:spPr>
            <a:xfrm>
              <a:off x="0" y="1504363"/>
              <a:ext cx="2534477" cy="1971020"/>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r>
                <a:rPr lang="lv-LV" sz="1600" dirty="0">
                  <a:cs typeface="Segoe UI Light" panose="020B0502040204020203" pitchFamily="34" charset="0"/>
                </a:rPr>
                <a:t>Plānotas</a:t>
              </a:r>
            </a:p>
            <a:p>
              <a:r>
                <a:rPr lang="lv-LV" sz="1600" b="1" dirty="0">
                  <a:solidFill>
                    <a:srgbClr val="C00000"/>
                  </a:solidFill>
                  <a:cs typeface="Segoe UI Light" panose="020B0502040204020203" pitchFamily="34" charset="0"/>
                </a:rPr>
                <a:t>izmaiņas</a:t>
              </a:r>
            </a:p>
            <a:p>
              <a:r>
                <a:rPr lang="lv-LV" sz="1600" dirty="0">
                  <a:cs typeface="Segoe UI Light" panose="020B0502040204020203" pitchFamily="34" charset="0"/>
                </a:rPr>
                <a:t>atbalsta</a:t>
              </a:r>
            </a:p>
            <a:p>
              <a:r>
                <a:rPr lang="lv-LV" sz="1600" dirty="0">
                  <a:cs typeface="Segoe UI Light" panose="020B0502040204020203" pitchFamily="34" charset="0"/>
                </a:rPr>
                <a:t>saņemšanas</a:t>
              </a:r>
            </a:p>
            <a:p>
              <a:r>
                <a:rPr lang="lv-LV" sz="1600" dirty="0">
                  <a:cs typeface="Segoe UI Light" panose="020B0502040204020203" pitchFamily="34" charset="0"/>
                </a:rPr>
                <a:t>nosacījumos</a:t>
              </a:r>
            </a:p>
          </p:txBody>
        </p:sp>
        <p:sp>
          <p:nvSpPr>
            <p:cNvPr id="5" name="Rectangle 4">
              <a:extLst>
                <a:ext uri="{FF2B5EF4-FFF2-40B4-BE49-F238E27FC236}">
                  <a16:creationId xmlns:a16="http://schemas.microsoft.com/office/drawing/2014/main" id="{B72FBC8A-D1A1-47E7-9109-89C66E07C85F}"/>
                </a:ext>
              </a:extLst>
            </p:cNvPr>
            <p:cNvSpPr/>
            <p:nvPr/>
          </p:nvSpPr>
          <p:spPr>
            <a:xfrm>
              <a:off x="2117036" y="1550505"/>
              <a:ext cx="2812772"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v-LV" sz="1600" dirty="0">
                  <a:cs typeface="Segoe UI Light" panose="020B0502040204020203" pitchFamily="34" charset="0"/>
                </a:rPr>
                <a:t>Slaucamām govīm</a:t>
              </a:r>
            </a:p>
          </p:txBody>
        </p:sp>
        <p:sp>
          <p:nvSpPr>
            <p:cNvPr id="6" name="Rectangle 5">
              <a:extLst>
                <a:ext uri="{FF2B5EF4-FFF2-40B4-BE49-F238E27FC236}">
                  <a16:creationId xmlns:a16="http://schemas.microsoft.com/office/drawing/2014/main" id="{2BE6226D-2106-4E02-8AA9-1E708BD39F8D}"/>
                </a:ext>
              </a:extLst>
            </p:cNvPr>
            <p:cNvSpPr/>
            <p:nvPr/>
          </p:nvSpPr>
          <p:spPr>
            <a:xfrm>
              <a:off x="5078896" y="1481986"/>
              <a:ext cx="6818935" cy="545597"/>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lv-LV" sz="1600" dirty="0">
                  <a:cs typeface="Segoe UI Light" panose="020B0502040204020203" pitchFamily="34" charset="0"/>
                </a:rPr>
                <a:t>Celt izslaukumu – 80% no 2019.g. pārraudzības izslaukumu</a:t>
              </a:r>
            </a:p>
          </p:txBody>
        </p:sp>
        <p:sp>
          <p:nvSpPr>
            <p:cNvPr id="7" name="Rectangle 6">
              <a:extLst>
                <a:ext uri="{FF2B5EF4-FFF2-40B4-BE49-F238E27FC236}">
                  <a16:creationId xmlns:a16="http://schemas.microsoft.com/office/drawing/2014/main" id="{73C261F3-4049-40C2-9905-151EE4D6BE76}"/>
                </a:ext>
              </a:extLst>
            </p:cNvPr>
            <p:cNvSpPr/>
            <p:nvPr/>
          </p:nvSpPr>
          <p:spPr>
            <a:xfrm>
              <a:off x="2117036" y="2170044"/>
              <a:ext cx="2812772"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v-LV" sz="1600" dirty="0">
                  <a:cs typeface="Segoe UI Light" panose="020B0502040204020203" pitchFamily="34" charset="0"/>
                </a:rPr>
                <a:t>Liellopiem</a:t>
              </a:r>
            </a:p>
          </p:txBody>
        </p:sp>
        <p:sp>
          <p:nvSpPr>
            <p:cNvPr id="8" name="Rectangle 7">
              <a:extLst>
                <a:ext uri="{FF2B5EF4-FFF2-40B4-BE49-F238E27FC236}">
                  <a16:creationId xmlns:a16="http://schemas.microsoft.com/office/drawing/2014/main" id="{58044CFF-9A56-4CB9-BEC5-4C931F32AB3C}"/>
                </a:ext>
              </a:extLst>
            </p:cNvPr>
            <p:cNvSpPr/>
            <p:nvPr/>
          </p:nvSpPr>
          <p:spPr>
            <a:xfrm>
              <a:off x="5078896" y="2105643"/>
              <a:ext cx="6818935" cy="576641"/>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lv-LV" sz="1600" dirty="0">
                  <a:cs typeface="Segoe UI Light" panose="020B0502040204020203" pitchFamily="34" charset="0"/>
                </a:rPr>
                <a:t>Vai noteikt pārraudzību un no atbalsta izslēgt XX krustojumus?</a:t>
              </a:r>
            </a:p>
          </p:txBody>
        </p:sp>
        <p:sp>
          <p:nvSpPr>
            <p:cNvPr id="9" name="Rectangle 8">
              <a:extLst>
                <a:ext uri="{FF2B5EF4-FFF2-40B4-BE49-F238E27FC236}">
                  <a16:creationId xmlns:a16="http://schemas.microsoft.com/office/drawing/2014/main" id="{7F198E38-6602-479B-AEC4-8B031779E7D3}"/>
                </a:ext>
              </a:extLst>
            </p:cNvPr>
            <p:cNvSpPr/>
            <p:nvPr/>
          </p:nvSpPr>
          <p:spPr>
            <a:xfrm>
              <a:off x="2117036" y="2826656"/>
              <a:ext cx="2812772"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v-LV" sz="1600" dirty="0">
                  <a:cs typeface="Segoe UI Light" panose="020B0502040204020203" pitchFamily="34" charset="0"/>
                </a:rPr>
                <a:t>Proteīnaugiem</a:t>
              </a:r>
            </a:p>
          </p:txBody>
        </p:sp>
        <p:sp>
          <p:nvSpPr>
            <p:cNvPr id="10" name="Rectangle 9">
              <a:extLst>
                <a:ext uri="{FF2B5EF4-FFF2-40B4-BE49-F238E27FC236}">
                  <a16:creationId xmlns:a16="http://schemas.microsoft.com/office/drawing/2014/main" id="{3A23FE1F-FE12-4F43-89DA-79B7A38344E1}"/>
                </a:ext>
              </a:extLst>
            </p:cNvPr>
            <p:cNvSpPr/>
            <p:nvPr/>
          </p:nvSpPr>
          <p:spPr>
            <a:xfrm>
              <a:off x="5078896" y="2789583"/>
              <a:ext cx="6818936" cy="685800"/>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lv-LV" sz="1600" dirty="0">
                  <a:cs typeface="Segoe UI Light" panose="020B0502040204020203" pitchFamily="34" charset="0"/>
                </a:rPr>
                <a:t>Atbalstu maksāt par lauku pupām, dārza pupiņām, zirņiem, soju un kaņepēm.</a:t>
              </a:r>
            </a:p>
          </p:txBody>
        </p:sp>
        <p:sp>
          <p:nvSpPr>
            <p:cNvPr id="12" name="Rectangle 11">
              <a:extLst>
                <a:ext uri="{FF2B5EF4-FFF2-40B4-BE49-F238E27FC236}">
                  <a16:creationId xmlns:a16="http://schemas.microsoft.com/office/drawing/2014/main" id="{BF66E873-F1B6-4A2B-BF1E-29929529CC56}"/>
                </a:ext>
              </a:extLst>
            </p:cNvPr>
            <p:cNvSpPr/>
            <p:nvPr/>
          </p:nvSpPr>
          <p:spPr>
            <a:xfrm>
              <a:off x="1538655" y="1504363"/>
              <a:ext cx="459111" cy="451405"/>
            </a:xfrm>
            <a:prstGeom prst="rect">
              <a:avLst/>
            </a:prstGeom>
          </p:spPr>
          <p:txBody>
            <a:bodyPr wrap="square">
              <a:spAutoFit/>
            </a:bodyPr>
            <a:lstStyle/>
            <a:p>
              <a:r>
                <a:rPr lang="lv-LV" sz="1600" dirty="0">
                  <a:ea typeface="Calibri" panose="020F0502020204030204" pitchFamily="34" charset="0"/>
                  <a:cs typeface="Segoe UI Light" panose="020B0502040204020203" pitchFamily="34" charset="0"/>
                </a:rPr>
                <a:t>①</a:t>
              </a:r>
              <a:endParaRPr lang="lv-LV" sz="1600" dirty="0">
                <a:cs typeface="Segoe UI Light" panose="020B0502040204020203" pitchFamily="34" charset="0"/>
              </a:endParaRPr>
            </a:p>
          </p:txBody>
        </p:sp>
        <p:sp>
          <p:nvSpPr>
            <p:cNvPr id="13" name="Rectangle 12">
              <a:extLst>
                <a:ext uri="{FF2B5EF4-FFF2-40B4-BE49-F238E27FC236}">
                  <a16:creationId xmlns:a16="http://schemas.microsoft.com/office/drawing/2014/main" id="{B1E03AB7-3D76-4915-B984-FFFCE752E682}"/>
                </a:ext>
              </a:extLst>
            </p:cNvPr>
            <p:cNvSpPr/>
            <p:nvPr/>
          </p:nvSpPr>
          <p:spPr>
            <a:xfrm>
              <a:off x="1551652" y="2170044"/>
              <a:ext cx="609568" cy="451405"/>
            </a:xfrm>
            <a:prstGeom prst="rect">
              <a:avLst/>
            </a:prstGeom>
          </p:spPr>
          <p:txBody>
            <a:bodyPr wrap="none">
              <a:spAutoFit/>
            </a:bodyPr>
            <a:lstStyle/>
            <a:p>
              <a:r>
                <a:rPr lang="lv-LV" sz="1600" dirty="0">
                  <a:ea typeface="Calibri" panose="020F0502020204030204" pitchFamily="34" charset="0"/>
                  <a:cs typeface="Segoe UI Light" panose="020B0502040204020203" pitchFamily="34" charset="0"/>
                </a:rPr>
                <a:t>②</a:t>
              </a:r>
              <a:endParaRPr lang="lv-LV" sz="1600" dirty="0">
                <a:cs typeface="Segoe UI Light" panose="020B0502040204020203" pitchFamily="34" charset="0"/>
              </a:endParaRPr>
            </a:p>
          </p:txBody>
        </p:sp>
      </p:grpSp>
      <p:sp>
        <p:nvSpPr>
          <p:cNvPr id="14" name="Rectangle 13">
            <a:extLst>
              <a:ext uri="{FF2B5EF4-FFF2-40B4-BE49-F238E27FC236}">
                <a16:creationId xmlns:a16="http://schemas.microsoft.com/office/drawing/2014/main" id="{2F29BD68-B190-4A20-83AF-BA65D2F34E6F}"/>
              </a:ext>
            </a:extLst>
          </p:cNvPr>
          <p:cNvSpPr/>
          <p:nvPr/>
        </p:nvSpPr>
        <p:spPr>
          <a:xfrm>
            <a:off x="1163739" y="2897543"/>
            <a:ext cx="526875" cy="338554"/>
          </a:xfrm>
          <a:prstGeom prst="rect">
            <a:avLst/>
          </a:prstGeom>
        </p:spPr>
        <p:txBody>
          <a:bodyPr wrap="square">
            <a:spAutoFit/>
          </a:bodyPr>
          <a:lstStyle/>
          <a:p>
            <a:r>
              <a:rPr lang="lv-LV" sz="1600" dirty="0">
                <a:latin typeface="Segoe UI Light" panose="020B0502040204020203" pitchFamily="34" charset="0"/>
                <a:ea typeface="Calibri" panose="020F0502020204030204" pitchFamily="34" charset="0"/>
                <a:cs typeface="Segoe UI Light" panose="020B0502040204020203" pitchFamily="34" charset="0"/>
              </a:rPr>
              <a:t>③</a:t>
            </a:r>
            <a:endParaRPr lang="lv-LV" sz="1600" dirty="0">
              <a:latin typeface="Segoe UI Light" panose="020B0502040204020203" pitchFamily="34" charset="0"/>
              <a:cs typeface="Segoe UI Light" panose="020B0502040204020203" pitchFamily="34" charset="0"/>
            </a:endParaRPr>
          </a:p>
        </p:txBody>
      </p:sp>
      <p:grpSp>
        <p:nvGrpSpPr>
          <p:cNvPr id="41" name="Group 40">
            <a:extLst>
              <a:ext uri="{FF2B5EF4-FFF2-40B4-BE49-F238E27FC236}">
                <a16:creationId xmlns:a16="http://schemas.microsoft.com/office/drawing/2014/main" id="{979701F8-84AC-421D-9842-13C7071867CF}"/>
              </a:ext>
            </a:extLst>
          </p:cNvPr>
          <p:cNvGrpSpPr/>
          <p:nvPr/>
        </p:nvGrpSpPr>
        <p:grpSpPr>
          <a:xfrm>
            <a:off x="1" y="3728800"/>
            <a:ext cx="8923373" cy="2308362"/>
            <a:chOff x="0" y="3828733"/>
            <a:chExt cx="11897831" cy="3077816"/>
          </a:xfrm>
        </p:grpSpPr>
        <p:sp>
          <p:nvSpPr>
            <p:cNvPr id="15" name="Rectangle 14">
              <a:extLst>
                <a:ext uri="{FF2B5EF4-FFF2-40B4-BE49-F238E27FC236}">
                  <a16:creationId xmlns:a16="http://schemas.microsoft.com/office/drawing/2014/main" id="{4202F0CE-0DF3-41AF-909A-0AF47C7A0E3F}"/>
                </a:ext>
              </a:extLst>
            </p:cNvPr>
            <p:cNvSpPr/>
            <p:nvPr/>
          </p:nvSpPr>
          <p:spPr>
            <a:xfrm>
              <a:off x="2266123" y="4179164"/>
              <a:ext cx="2812772"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v-LV" sz="1600" dirty="0">
                  <a:cs typeface="Segoe UI Light" panose="020B0502040204020203" pitchFamily="34" charset="0"/>
                </a:rPr>
                <a:t>Aitām</a:t>
              </a:r>
            </a:p>
          </p:txBody>
        </p:sp>
        <p:sp>
          <p:nvSpPr>
            <p:cNvPr id="17" name="Arrow: Pentagon 16">
              <a:extLst>
                <a:ext uri="{FF2B5EF4-FFF2-40B4-BE49-F238E27FC236}">
                  <a16:creationId xmlns:a16="http://schemas.microsoft.com/office/drawing/2014/main" id="{E43011B4-30F2-4D7F-B243-E2D7C39D25EF}"/>
                </a:ext>
              </a:extLst>
            </p:cNvPr>
            <p:cNvSpPr/>
            <p:nvPr/>
          </p:nvSpPr>
          <p:spPr>
            <a:xfrm>
              <a:off x="0" y="3828733"/>
              <a:ext cx="2534476" cy="3077816"/>
            </a:xfrm>
            <a:prstGeom prst="homePlate">
              <a:avLst/>
            </a:prstGeom>
          </p:spPr>
          <p:style>
            <a:lnRef idx="2">
              <a:schemeClr val="accent2"/>
            </a:lnRef>
            <a:fillRef idx="1">
              <a:schemeClr val="lt1"/>
            </a:fillRef>
            <a:effectRef idx="0">
              <a:schemeClr val="accent2"/>
            </a:effectRef>
            <a:fontRef idx="minor">
              <a:schemeClr val="dk1"/>
            </a:fontRef>
          </p:style>
          <p:txBody>
            <a:bodyPr rtlCol="0" anchor="ctr"/>
            <a:lstStyle/>
            <a:p>
              <a:r>
                <a:rPr lang="lv-LV" sz="1600" b="1" dirty="0">
                  <a:cs typeface="Segoe UI Light" panose="020B0502040204020203" pitchFamily="34" charset="0"/>
                </a:rPr>
                <a:t>Netiek</a:t>
              </a:r>
            </a:p>
            <a:p>
              <a:r>
                <a:rPr lang="lv-LV" sz="1600" b="1" dirty="0">
                  <a:cs typeface="Segoe UI Light" panose="020B0502040204020203" pitchFamily="34" charset="0"/>
                </a:rPr>
                <a:t>plānotas</a:t>
              </a:r>
            </a:p>
            <a:p>
              <a:r>
                <a:rPr lang="lv-LV" sz="1600" dirty="0">
                  <a:cs typeface="Segoe UI Light" panose="020B0502040204020203" pitchFamily="34" charset="0"/>
                </a:rPr>
                <a:t>izmaiņas</a:t>
              </a:r>
            </a:p>
            <a:p>
              <a:r>
                <a:rPr lang="lv-LV" sz="1600" dirty="0">
                  <a:cs typeface="Segoe UI Light" panose="020B0502040204020203" pitchFamily="34" charset="0"/>
                </a:rPr>
                <a:t>atbalsta</a:t>
              </a:r>
            </a:p>
            <a:p>
              <a:r>
                <a:rPr lang="lv-LV" sz="1600" dirty="0">
                  <a:cs typeface="Segoe UI Light" panose="020B0502040204020203" pitchFamily="34" charset="0"/>
                </a:rPr>
                <a:t>saņemšanas</a:t>
              </a:r>
            </a:p>
            <a:p>
              <a:r>
                <a:rPr lang="lv-LV" sz="1600" dirty="0">
                  <a:cs typeface="Segoe UI Light" panose="020B0502040204020203" pitchFamily="34" charset="0"/>
                </a:rPr>
                <a:t>nosacījumos</a:t>
              </a:r>
            </a:p>
          </p:txBody>
        </p:sp>
        <p:sp>
          <p:nvSpPr>
            <p:cNvPr id="18" name="Rectangle 17">
              <a:extLst>
                <a:ext uri="{FF2B5EF4-FFF2-40B4-BE49-F238E27FC236}">
                  <a16:creationId xmlns:a16="http://schemas.microsoft.com/office/drawing/2014/main" id="{5C960037-F1EC-437D-9001-151EC08731E1}"/>
                </a:ext>
              </a:extLst>
            </p:cNvPr>
            <p:cNvSpPr/>
            <p:nvPr/>
          </p:nvSpPr>
          <p:spPr>
            <a:xfrm>
              <a:off x="2266123" y="4957021"/>
              <a:ext cx="2812772"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v-LV" sz="1600" dirty="0">
                  <a:cs typeface="Segoe UI Light" panose="020B0502040204020203" pitchFamily="34" charset="0"/>
                </a:rPr>
                <a:t>Kazām</a:t>
              </a:r>
            </a:p>
          </p:txBody>
        </p:sp>
        <p:sp>
          <p:nvSpPr>
            <p:cNvPr id="19" name="Rectangle 18">
              <a:extLst>
                <a:ext uri="{FF2B5EF4-FFF2-40B4-BE49-F238E27FC236}">
                  <a16:creationId xmlns:a16="http://schemas.microsoft.com/office/drawing/2014/main" id="{046590C0-C367-42AA-A7BB-D27164662266}"/>
                </a:ext>
              </a:extLst>
            </p:cNvPr>
            <p:cNvSpPr/>
            <p:nvPr/>
          </p:nvSpPr>
          <p:spPr>
            <a:xfrm>
              <a:off x="2266123" y="5565191"/>
              <a:ext cx="2812772"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v-LV" sz="1600" dirty="0">
                  <a:cs typeface="Segoe UI Light" panose="020B0502040204020203" pitchFamily="34" charset="0"/>
                </a:rPr>
                <a:t>Dārzeņiem</a:t>
              </a:r>
            </a:p>
          </p:txBody>
        </p:sp>
        <p:sp>
          <p:nvSpPr>
            <p:cNvPr id="20" name="Rectangle 19">
              <a:extLst>
                <a:ext uri="{FF2B5EF4-FFF2-40B4-BE49-F238E27FC236}">
                  <a16:creationId xmlns:a16="http://schemas.microsoft.com/office/drawing/2014/main" id="{CFED5A82-F05B-423A-9462-7BF12F64CE46}"/>
                </a:ext>
              </a:extLst>
            </p:cNvPr>
            <p:cNvSpPr/>
            <p:nvPr/>
          </p:nvSpPr>
          <p:spPr>
            <a:xfrm>
              <a:off x="2266123" y="6282230"/>
              <a:ext cx="2812772"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v-LV" sz="1600">
                  <a:cs typeface="Segoe UI Light" panose="020B0502040204020203" pitchFamily="34" charset="0"/>
                </a:rPr>
                <a:t>Augļiem un ogām</a:t>
              </a:r>
              <a:endParaRPr lang="lv-LV" sz="1600" dirty="0">
                <a:cs typeface="Segoe UI Light" panose="020B0502040204020203" pitchFamily="34" charset="0"/>
              </a:endParaRPr>
            </a:p>
          </p:txBody>
        </p:sp>
        <p:sp>
          <p:nvSpPr>
            <p:cNvPr id="21" name="Rectangle 20">
              <a:extLst>
                <a:ext uri="{FF2B5EF4-FFF2-40B4-BE49-F238E27FC236}">
                  <a16:creationId xmlns:a16="http://schemas.microsoft.com/office/drawing/2014/main" id="{81A27A45-1546-4D29-B80E-8C4F2C414E01}"/>
                </a:ext>
              </a:extLst>
            </p:cNvPr>
            <p:cNvSpPr/>
            <p:nvPr/>
          </p:nvSpPr>
          <p:spPr>
            <a:xfrm>
              <a:off x="5675591" y="4159781"/>
              <a:ext cx="2812772"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v-LV" sz="1600" dirty="0">
                  <a:cs typeface="Segoe UI Light" panose="020B0502040204020203" pitchFamily="34" charset="0"/>
                </a:rPr>
                <a:t>Cietes kartupeļi</a:t>
              </a:r>
            </a:p>
          </p:txBody>
        </p:sp>
        <p:sp>
          <p:nvSpPr>
            <p:cNvPr id="22" name="Rectangle 21">
              <a:extLst>
                <a:ext uri="{FF2B5EF4-FFF2-40B4-BE49-F238E27FC236}">
                  <a16:creationId xmlns:a16="http://schemas.microsoft.com/office/drawing/2014/main" id="{3E158B5B-C6F6-4A2B-B201-EC3485A8EAEA}"/>
                </a:ext>
              </a:extLst>
            </p:cNvPr>
            <p:cNvSpPr/>
            <p:nvPr/>
          </p:nvSpPr>
          <p:spPr>
            <a:xfrm>
              <a:off x="5671255" y="4799768"/>
              <a:ext cx="2817108" cy="59876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v-LV" sz="1600" dirty="0">
                  <a:cs typeface="Segoe UI Light" panose="020B0502040204020203" pitchFamily="34" charset="0"/>
                </a:rPr>
                <a:t>Sertificētas sēklas kartupeļi</a:t>
              </a:r>
            </a:p>
          </p:txBody>
        </p:sp>
        <p:sp>
          <p:nvSpPr>
            <p:cNvPr id="23" name="Rectangle 22">
              <a:extLst>
                <a:ext uri="{FF2B5EF4-FFF2-40B4-BE49-F238E27FC236}">
                  <a16:creationId xmlns:a16="http://schemas.microsoft.com/office/drawing/2014/main" id="{205E877E-EA5D-4456-8B6F-807C81BBB57B}"/>
                </a:ext>
              </a:extLst>
            </p:cNvPr>
            <p:cNvSpPr/>
            <p:nvPr/>
          </p:nvSpPr>
          <p:spPr>
            <a:xfrm>
              <a:off x="5675591" y="5592417"/>
              <a:ext cx="2812772"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v-LV" sz="1600" dirty="0">
                  <a:cs typeface="Segoe UI Light" panose="020B0502040204020203" pitchFamily="34" charset="0"/>
                </a:rPr>
                <a:t>Sertificētas zālāju sēklu</a:t>
              </a:r>
            </a:p>
          </p:txBody>
        </p:sp>
        <p:sp>
          <p:nvSpPr>
            <p:cNvPr id="24" name="Rectangle 23">
              <a:extLst>
                <a:ext uri="{FF2B5EF4-FFF2-40B4-BE49-F238E27FC236}">
                  <a16:creationId xmlns:a16="http://schemas.microsoft.com/office/drawing/2014/main" id="{A94FD5BC-397E-4F18-A770-3F7B876F6F2E}"/>
                </a:ext>
              </a:extLst>
            </p:cNvPr>
            <p:cNvSpPr/>
            <p:nvPr/>
          </p:nvSpPr>
          <p:spPr>
            <a:xfrm>
              <a:off x="5671255" y="6167752"/>
              <a:ext cx="2817108" cy="6861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v-LV" sz="1600" dirty="0">
                  <a:cs typeface="Segoe UI Light" panose="020B0502040204020203" pitchFamily="34" charset="0"/>
                </a:rPr>
                <a:t>Sertificētas labības sēklu</a:t>
              </a:r>
            </a:p>
          </p:txBody>
        </p:sp>
        <p:sp>
          <p:nvSpPr>
            <p:cNvPr id="25" name="Rectangle 24">
              <a:extLst>
                <a:ext uri="{FF2B5EF4-FFF2-40B4-BE49-F238E27FC236}">
                  <a16:creationId xmlns:a16="http://schemas.microsoft.com/office/drawing/2014/main" id="{F3B45B42-EE80-4E2F-9F76-AE8D4591C8BA}"/>
                </a:ext>
              </a:extLst>
            </p:cNvPr>
            <p:cNvSpPr/>
            <p:nvPr/>
          </p:nvSpPr>
          <p:spPr>
            <a:xfrm>
              <a:off x="9085059" y="4159781"/>
              <a:ext cx="2812772"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v-LV" sz="1600" dirty="0">
                  <a:cs typeface="Segoe UI Light" panose="020B0502040204020203" pitchFamily="34" charset="0"/>
                </a:rPr>
                <a:t>Vasaras rapsi un ripsi</a:t>
              </a:r>
            </a:p>
          </p:txBody>
        </p:sp>
        <p:sp>
          <p:nvSpPr>
            <p:cNvPr id="26" name="Rectangle 25">
              <a:extLst>
                <a:ext uri="{FF2B5EF4-FFF2-40B4-BE49-F238E27FC236}">
                  <a16:creationId xmlns:a16="http://schemas.microsoft.com/office/drawing/2014/main" id="{9345897B-92D0-4623-83E7-CE593121ECFA}"/>
                </a:ext>
              </a:extLst>
            </p:cNvPr>
            <p:cNvSpPr/>
            <p:nvPr/>
          </p:nvSpPr>
          <p:spPr>
            <a:xfrm>
              <a:off x="9085059" y="4910441"/>
              <a:ext cx="2812772"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v-LV" sz="1600" dirty="0">
                  <a:cs typeface="Segoe UI Light" panose="020B0502040204020203" pitchFamily="34" charset="0"/>
                </a:rPr>
                <a:t>Miežiem</a:t>
              </a:r>
            </a:p>
          </p:txBody>
        </p:sp>
        <p:sp>
          <p:nvSpPr>
            <p:cNvPr id="27" name="Rectangle 26">
              <a:extLst>
                <a:ext uri="{FF2B5EF4-FFF2-40B4-BE49-F238E27FC236}">
                  <a16:creationId xmlns:a16="http://schemas.microsoft.com/office/drawing/2014/main" id="{A841FF9C-240A-4F1F-8056-635F49D1DDFE}"/>
                </a:ext>
              </a:extLst>
            </p:cNvPr>
            <p:cNvSpPr/>
            <p:nvPr/>
          </p:nvSpPr>
          <p:spPr>
            <a:xfrm>
              <a:off x="9080723" y="5582237"/>
              <a:ext cx="2817108" cy="65336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v-LV" sz="1600" dirty="0">
                  <a:cs typeface="Segoe UI Light" panose="020B0502040204020203" pitchFamily="34" charset="0"/>
                </a:rPr>
                <a:t>Populācijas šķirnes rudziem</a:t>
              </a:r>
            </a:p>
          </p:txBody>
        </p:sp>
        <p:sp>
          <p:nvSpPr>
            <p:cNvPr id="29" name="Rectangle 28">
              <a:extLst>
                <a:ext uri="{FF2B5EF4-FFF2-40B4-BE49-F238E27FC236}">
                  <a16:creationId xmlns:a16="http://schemas.microsoft.com/office/drawing/2014/main" id="{A59C7733-C74B-4E46-9BCC-224A09E9102C}"/>
                </a:ext>
              </a:extLst>
            </p:cNvPr>
            <p:cNvSpPr/>
            <p:nvPr/>
          </p:nvSpPr>
          <p:spPr>
            <a:xfrm>
              <a:off x="1669427" y="4126772"/>
              <a:ext cx="609568" cy="451405"/>
            </a:xfrm>
            <a:prstGeom prst="rect">
              <a:avLst/>
            </a:prstGeom>
          </p:spPr>
          <p:txBody>
            <a:bodyPr wrap="none">
              <a:spAutoFit/>
            </a:bodyPr>
            <a:lstStyle/>
            <a:p>
              <a:r>
                <a:rPr lang="lv-LV" sz="1600" dirty="0">
                  <a:ea typeface="Calibri" panose="020F0502020204030204" pitchFamily="34" charset="0"/>
                  <a:cs typeface="Segoe UI Light" panose="020B0502040204020203" pitchFamily="34" charset="0"/>
                </a:rPr>
                <a:t>④</a:t>
              </a:r>
              <a:endParaRPr lang="lv-LV" sz="1600" dirty="0">
                <a:cs typeface="Segoe UI Light" panose="020B0502040204020203" pitchFamily="34" charset="0"/>
              </a:endParaRPr>
            </a:p>
          </p:txBody>
        </p:sp>
        <p:sp>
          <p:nvSpPr>
            <p:cNvPr id="30" name="Rectangle 29">
              <a:extLst>
                <a:ext uri="{FF2B5EF4-FFF2-40B4-BE49-F238E27FC236}">
                  <a16:creationId xmlns:a16="http://schemas.microsoft.com/office/drawing/2014/main" id="{11D6DCA2-1756-4F5C-85F4-934D8BA88B6A}"/>
                </a:ext>
              </a:extLst>
            </p:cNvPr>
            <p:cNvSpPr/>
            <p:nvPr/>
          </p:nvSpPr>
          <p:spPr>
            <a:xfrm>
              <a:off x="1673763" y="4928032"/>
              <a:ext cx="609568" cy="451405"/>
            </a:xfrm>
            <a:prstGeom prst="rect">
              <a:avLst/>
            </a:prstGeom>
          </p:spPr>
          <p:txBody>
            <a:bodyPr wrap="none">
              <a:spAutoFit/>
            </a:bodyPr>
            <a:lstStyle/>
            <a:p>
              <a:r>
                <a:rPr lang="lv-LV" sz="1600" dirty="0">
                  <a:ea typeface="Calibri" panose="020F0502020204030204" pitchFamily="34" charset="0"/>
                  <a:cs typeface="Segoe UI Light" panose="020B0502040204020203" pitchFamily="34" charset="0"/>
                </a:rPr>
                <a:t>⑤</a:t>
              </a:r>
              <a:endParaRPr lang="lv-LV" sz="1600" dirty="0">
                <a:cs typeface="Segoe UI Light" panose="020B0502040204020203" pitchFamily="34" charset="0"/>
              </a:endParaRPr>
            </a:p>
          </p:txBody>
        </p:sp>
        <p:sp>
          <p:nvSpPr>
            <p:cNvPr id="31" name="Rectangle 30">
              <a:extLst>
                <a:ext uri="{FF2B5EF4-FFF2-40B4-BE49-F238E27FC236}">
                  <a16:creationId xmlns:a16="http://schemas.microsoft.com/office/drawing/2014/main" id="{CB3BCADF-82D7-48C2-987F-9A456A27B035}"/>
                </a:ext>
              </a:extLst>
            </p:cNvPr>
            <p:cNvSpPr/>
            <p:nvPr/>
          </p:nvSpPr>
          <p:spPr>
            <a:xfrm>
              <a:off x="1673761" y="5546036"/>
              <a:ext cx="609568" cy="451405"/>
            </a:xfrm>
            <a:prstGeom prst="rect">
              <a:avLst/>
            </a:prstGeom>
          </p:spPr>
          <p:txBody>
            <a:bodyPr wrap="none">
              <a:spAutoFit/>
            </a:bodyPr>
            <a:lstStyle/>
            <a:p>
              <a:r>
                <a:rPr lang="lv-LV" sz="1600" dirty="0">
                  <a:ea typeface="Calibri" panose="020F0502020204030204" pitchFamily="34" charset="0"/>
                  <a:cs typeface="Segoe UI Light" panose="020B0502040204020203" pitchFamily="34" charset="0"/>
                </a:rPr>
                <a:t>⑥</a:t>
              </a:r>
              <a:endParaRPr lang="lv-LV" sz="1600" dirty="0">
                <a:cs typeface="Segoe UI Light" panose="020B0502040204020203" pitchFamily="34" charset="0"/>
              </a:endParaRPr>
            </a:p>
          </p:txBody>
        </p:sp>
        <p:sp>
          <p:nvSpPr>
            <p:cNvPr id="32" name="Rectangle 31">
              <a:extLst>
                <a:ext uri="{FF2B5EF4-FFF2-40B4-BE49-F238E27FC236}">
                  <a16:creationId xmlns:a16="http://schemas.microsoft.com/office/drawing/2014/main" id="{E2B6244F-9ABF-4064-8CEE-1D95714F6CED}"/>
                </a:ext>
              </a:extLst>
            </p:cNvPr>
            <p:cNvSpPr/>
            <p:nvPr/>
          </p:nvSpPr>
          <p:spPr>
            <a:xfrm>
              <a:off x="1673761" y="6267553"/>
              <a:ext cx="609568" cy="451405"/>
            </a:xfrm>
            <a:prstGeom prst="rect">
              <a:avLst/>
            </a:prstGeom>
          </p:spPr>
          <p:txBody>
            <a:bodyPr wrap="none">
              <a:spAutoFit/>
            </a:bodyPr>
            <a:lstStyle/>
            <a:p>
              <a:r>
                <a:rPr lang="lv-LV" sz="1600" dirty="0">
                  <a:ea typeface="Calibri" panose="020F0502020204030204" pitchFamily="34" charset="0"/>
                  <a:cs typeface="Segoe UI Light" panose="020B0502040204020203" pitchFamily="34" charset="0"/>
                </a:rPr>
                <a:t>⑦</a:t>
              </a:r>
              <a:endParaRPr lang="lv-LV" sz="1600" dirty="0">
                <a:cs typeface="Segoe UI Light" panose="020B0502040204020203" pitchFamily="34" charset="0"/>
              </a:endParaRPr>
            </a:p>
          </p:txBody>
        </p:sp>
        <p:sp>
          <p:nvSpPr>
            <p:cNvPr id="33" name="Rectangle 32">
              <a:extLst>
                <a:ext uri="{FF2B5EF4-FFF2-40B4-BE49-F238E27FC236}">
                  <a16:creationId xmlns:a16="http://schemas.microsoft.com/office/drawing/2014/main" id="{77A121E0-8BC0-4162-864A-57AB1EE09842}"/>
                </a:ext>
              </a:extLst>
            </p:cNvPr>
            <p:cNvSpPr/>
            <p:nvPr/>
          </p:nvSpPr>
          <p:spPr>
            <a:xfrm>
              <a:off x="5141721" y="4108532"/>
              <a:ext cx="609568" cy="451405"/>
            </a:xfrm>
            <a:prstGeom prst="rect">
              <a:avLst/>
            </a:prstGeom>
          </p:spPr>
          <p:txBody>
            <a:bodyPr wrap="none">
              <a:spAutoFit/>
            </a:bodyPr>
            <a:lstStyle/>
            <a:p>
              <a:r>
                <a:rPr lang="lv-LV" sz="1600" dirty="0">
                  <a:ea typeface="Calibri" panose="020F0502020204030204" pitchFamily="34" charset="0"/>
                  <a:cs typeface="Segoe UI Light" panose="020B0502040204020203" pitchFamily="34" charset="0"/>
                </a:rPr>
                <a:t>⑧</a:t>
              </a:r>
              <a:endParaRPr lang="lv-LV" sz="1600" dirty="0">
                <a:cs typeface="Segoe UI Light" panose="020B0502040204020203" pitchFamily="34" charset="0"/>
              </a:endParaRPr>
            </a:p>
          </p:txBody>
        </p:sp>
        <p:sp>
          <p:nvSpPr>
            <p:cNvPr id="34" name="Rectangle 33">
              <a:extLst>
                <a:ext uri="{FF2B5EF4-FFF2-40B4-BE49-F238E27FC236}">
                  <a16:creationId xmlns:a16="http://schemas.microsoft.com/office/drawing/2014/main" id="{628BABDD-C33F-432A-AA9B-5BAB2DC40CA8}"/>
                </a:ext>
              </a:extLst>
            </p:cNvPr>
            <p:cNvSpPr/>
            <p:nvPr/>
          </p:nvSpPr>
          <p:spPr>
            <a:xfrm>
              <a:off x="5141721" y="4891001"/>
              <a:ext cx="609568" cy="451405"/>
            </a:xfrm>
            <a:prstGeom prst="rect">
              <a:avLst/>
            </a:prstGeom>
          </p:spPr>
          <p:txBody>
            <a:bodyPr wrap="none">
              <a:spAutoFit/>
            </a:bodyPr>
            <a:lstStyle/>
            <a:p>
              <a:r>
                <a:rPr lang="lv-LV" sz="1600" dirty="0">
                  <a:ea typeface="Calibri" panose="020F0502020204030204" pitchFamily="34" charset="0"/>
                  <a:cs typeface="Segoe UI Light" panose="020B0502040204020203" pitchFamily="34" charset="0"/>
                </a:rPr>
                <a:t>⑨</a:t>
              </a:r>
              <a:endParaRPr lang="lv-LV" sz="1600" dirty="0">
                <a:cs typeface="Segoe UI Light" panose="020B0502040204020203" pitchFamily="34" charset="0"/>
              </a:endParaRPr>
            </a:p>
          </p:txBody>
        </p:sp>
        <p:sp>
          <p:nvSpPr>
            <p:cNvPr id="35" name="Rectangle 34">
              <a:extLst>
                <a:ext uri="{FF2B5EF4-FFF2-40B4-BE49-F238E27FC236}">
                  <a16:creationId xmlns:a16="http://schemas.microsoft.com/office/drawing/2014/main" id="{4CE16C54-E2E2-42B7-A4E3-02DADD318904}"/>
                </a:ext>
              </a:extLst>
            </p:cNvPr>
            <p:cNvSpPr/>
            <p:nvPr/>
          </p:nvSpPr>
          <p:spPr>
            <a:xfrm>
              <a:off x="5141721" y="5582237"/>
              <a:ext cx="609568" cy="451405"/>
            </a:xfrm>
            <a:prstGeom prst="rect">
              <a:avLst/>
            </a:prstGeom>
          </p:spPr>
          <p:txBody>
            <a:bodyPr wrap="none">
              <a:spAutoFit/>
            </a:bodyPr>
            <a:lstStyle/>
            <a:p>
              <a:r>
                <a:rPr lang="lv-LV" sz="1600" dirty="0">
                  <a:ea typeface="Calibri" panose="020F0502020204030204" pitchFamily="34" charset="0"/>
                  <a:cs typeface="Segoe UI Light" panose="020B0502040204020203" pitchFamily="34" charset="0"/>
                </a:rPr>
                <a:t>⑩</a:t>
              </a:r>
              <a:endParaRPr lang="lv-LV" sz="1600" dirty="0">
                <a:cs typeface="Segoe UI Light" panose="020B0502040204020203" pitchFamily="34" charset="0"/>
              </a:endParaRPr>
            </a:p>
          </p:txBody>
        </p:sp>
        <p:sp>
          <p:nvSpPr>
            <p:cNvPr id="36" name="Rectangle 35">
              <a:extLst>
                <a:ext uri="{FF2B5EF4-FFF2-40B4-BE49-F238E27FC236}">
                  <a16:creationId xmlns:a16="http://schemas.microsoft.com/office/drawing/2014/main" id="{A004EA62-03EB-4DE4-9FBB-0E36A073FD1B}"/>
                </a:ext>
              </a:extLst>
            </p:cNvPr>
            <p:cNvSpPr/>
            <p:nvPr/>
          </p:nvSpPr>
          <p:spPr>
            <a:xfrm>
              <a:off x="5141721" y="6235600"/>
              <a:ext cx="609568" cy="451405"/>
            </a:xfrm>
            <a:prstGeom prst="rect">
              <a:avLst/>
            </a:prstGeom>
          </p:spPr>
          <p:txBody>
            <a:bodyPr wrap="none">
              <a:spAutoFit/>
            </a:bodyPr>
            <a:lstStyle/>
            <a:p>
              <a:r>
                <a:rPr lang="lv-LV" sz="1600" dirty="0">
                  <a:ea typeface="Calibri" panose="020F0502020204030204" pitchFamily="34" charset="0"/>
                  <a:cs typeface="Segoe UI Light" panose="020B0502040204020203" pitchFamily="34" charset="0"/>
                </a:rPr>
                <a:t>⑪</a:t>
              </a:r>
              <a:endParaRPr lang="lv-LV" sz="1600" dirty="0">
                <a:cs typeface="Segoe UI Light" panose="020B0502040204020203" pitchFamily="34" charset="0"/>
              </a:endParaRPr>
            </a:p>
          </p:txBody>
        </p:sp>
        <p:sp>
          <p:nvSpPr>
            <p:cNvPr id="37" name="Rectangle 36">
              <a:extLst>
                <a:ext uri="{FF2B5EF4-FFF2-40B4-BE49-F238E27FC236}">
                  <a16:creationId xmlns:a16="http://schemas.microsoft.com/office/drawing/2014/main" id="{CCECD151-792C-4417-94ED-85A5C94A63CB}"/>
                </a:ext>
              </a:extLst>
            </p:cNvPr>
            <p:cNvSpPr/>
            <p:nvPr/>
          </p:nvSpPr>
          <p:spPr>
            <a:xfrm>
              <a:off x="8583842" y="4144377"/>
              <a:ext cx="609568" cy="451405"/>
            </a:xfrm>
            <a:prstGeom prst="rect">
              <a:avLst/>
            </a:prstGeom>
          </p:spPr>
          <p:txBody>
            <a:bodyPr wrap="none">
              <a:spAutoFit/>
            </a:bodyPr>
            <a:lstStyle/>
            <a:p>
              <a:r>
                <a:rPr lang="lv-LV" sz="1600" dirty="0">
                  <a:ea typeface="Calibri" panose="020F0502020204030204" pitchFamily="34" charset="0"/>
                  <a:cs typeface="Segoe UI Light" panose="020B0502040204020203" pitchFamily="34" charset="0"/>
                </a:rPr>
                <a:t>⑫</a:t>
              </a:r>
              <a:endParaRPr lang="lv-LV" sz="1600" dirty="0">
                <a:cs typeface="Segoe UI Light" panose="020B0502040204020203" pitchFamily="34" charset="0"/>
              </a:endParaRPr>
            </a:p>
          </p:txBody>
        </p:sp>
        <p:sp>
          <p:nvSpPr>
            <p:cNvPr id="38" name="Rectangle 37">
              <a:extLst>
                <a:ext uri="{FF2B5EF4-FFF2-40B4-BE49-F238E27FC236}">
                  <a16:creationId xmlns:a16="http://schemas.microsoft.com/office/drawing/2014/main" id="{C4B4CFDE-37A7-412C-B51E-160CFA9EA5E2}"/>
                </a:ext>
              </a:extLst>
            </p:cNvPr>
            <p:cNvSpPr/>
            <p:nvPr/>
          </p:nvSpPr>
          <p:spPr>
            <a:xfrm>
              <a:off x="8583842" y="4875314"/>
              <a:ext cx="609568" cy="451405"/>
            </a:xfrm>
            <a:prstGeom prst="rect">
              <a:avLst/>
            </a:prstGeom>
          </p:spPr>
          <p:txBody>
            <a:bodyPr wrap="none">
              <a:spAutoFit/>
            </a:bodyPr>
            <a:lstStyle/>
            <a:p>
              <a:r>
                <a:rPr lang="lv-LV" sz="1600" dirty="0">
                  <a:ea typeface="Calibri" panose="020F0502020204030204" pitchFamily="34" charset="0"/>
                  <a:cs typeface="Segoe UI Light" panose="020B0502040204020203" pitchFamily="34" charset="0"/>
                </a:rPr>
                <a:t>⑬</a:t>
              </a:r>
              <a:endParaRPr lang="lv-LV" sz="1600" dirty="0">
                <a:cs typeface="Segoe UI Light" panose="020B0502040204020203" pitchFamily="34" charset="0"/>
              </a:endParaRPr>
            </a:p>
          </p:txBody>
        </p:sp>
        <p:sp>
          <p:nvSpPr>
            <p:cNvPr id="39" name="Rectangle 38">
              <a:extLst>
                <a:ext uri="{FF2B5EF4-FFF2-40B4-BE49-F238E27FC236}">
                  <a16:creationId xmlns:a16="http://schemas.microsoft.com/office/drawing/2014/main" id="{B1BBC096-F403-4B0D-B7A6-C2F1B44786BB}"/>
                </a:ext>
              </a:extLst>
            </p:cNvPr>
            <p:cNvSpPr/>
            <p:nvPr/>
          </p:nvSpPr>
          <p:spPr>
            <a:xfrm>
              <a:off x="8583840" y="5601868"/>
              <a:ext cx="609568" cy="451405"/>
            </a:xfrm>
            <a:prstGeom prst="rect">
              <a:avLst/>
            </a:prstGeom>
          </p:spPr>
          <p:txBody>
            <a:bodyPr wrap="none">
              <a:spAutoFit/>
            </a:bodyPr>
            <a:lstStyle/>
            <a:p>
              <a:r>
                <a:rPr lang="lv-LV" sz="1600" dirty="0">
                  <a:ea typeface="Calibri" panose="020F0502020204030204" pitchFamily="34" charset="0"/>
                  <a:cs typeface="Segoe UI Light" panose="020B0502040204020203" pitchFamily="34" charset="0"/>
                </a:rPr>
                <a:t>⑭</a:t>
              </a:r>
              <a:endParaRPr lang="lv-LV" sz="1600" dirty="0">
                <a:cs typeface="Segoe UI Light" panose="020B0502040204020203" pitchFamily="34" charset="0"/>
              </a:endParaRPr>
            </a:p>
          </p:txBody>
        </p:sp>
      </p:grpSp>
    </p:spTree>
    <p:extLst>
      <p:ext uri="{BB962C8B-B14F-4D97-AF65-F5344CB8AC3E}">
        <p14:creationId xmlns:p14="http://schemas.microsoft.com/office/powerpoint/2010/main" val="292864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FA8DB-6579-48AA-A12A-A95CD4824FDF}"/>
              </a:ext>
            </a:extLst>
          </p:cNvPr>
          <p:cNvSpPr>
            <a:spLocks noGrp="1"/>
          </p:cNvSpPr>
          <p:nvPr>
            <p:ph type="title"/>
          </p:nvPr>
        </p:nvSpPr>
        <p:spPr>
          <a:xfrm>
            <a:off x="2092569" y="298072"/>
            <a:ext cx="6594231" cy="1011981"/>
          </a:xfrm>
        </p:spPr>
        <p:txBody>
          <a:bodyPr>
            <a:normAutofit fontScale="90000"/>
          </a:bodyPr>
          <a:lstStyle/>
          <a:p>
            <a:pPr algn="ctr"/>
            <a:r>
              <a:rPr lang="lv-LV" sz="4000" dirty="0">
                <a:effectLst>
                  <a:outerShdw blurRad="38100" dist="38100" dir="2700000" algn="tl">
                    <a:srgbClr val="000000">
                      <a:alpha val="43137"/>
                    </a:srgbClr>
                  </a:outerShdw>
                </a:effectLst>
                <a:latin typeface="+mj-lt"/>
                <a:ea typeface="+mj-ea"/>
                <a:cs typeface="+mj-cs"/>
              </a:rPr>
              <a:t>Tiešo maksājumu intervences un elementi</a:t>
            </a:r>
          </a:p>
        </p:txBody>
      </p:sp>
      <p:sp>
        <p:nvSpPr>
          <p:cNvPr id="6" name="Slide Number Placeholder 5">
            <a:extLst>
              <a:ext uri="{FF2B5EF4-FFF2-40B4-BE49-F238E27FC236}">
                <a16:creationId xmlns:a16="http://schemas.microsoft.com/office/drawing/2014/main" id="{727AF3D4-13D1-4859-9CDC-3915BD40771E}"/>
              </a:ext>
            </a:extLst>
          </p:cNvPr>
          <p:cNvSpPr>
            <a:spLocks noGrp="1"/>
          </p:cNvSpPr>
          <p:nvPr>
            <p:ph type="sldNum" sz="quarter" idx="13"/>
          </p:nvPr>
        </p:nvSpPr>
        <p:spPr/>
        <p:txBody>
          <a:bodyPr/>
          <a:lstStyle/>
          <a:p>
            <a:pPr>
              <a:defRPr/>
            </a:pPr>
            <a:fld id="{3F145C17-0790-4DE9-9FFF-FF94760C83AB}" type="slidenum">
              <a:rPr lang="en-US" altLang="en-US" smtClean="0"/>
              <a:pPr>
                <a:defRPr/>
              </a:pPr>
              <a:t>2</a:t>
            </a:fld>
            <a:endParaRPr lang="en-US" altLang="en-US" dirty="0"/>
          </a:p>
        </p:txBody>
      </p:sp>
      <p:graphicFrame>
        <p:nvGraphicFramePr>
          <p:cNvPr id="8" name="Table 7">
            <a:extLst>
              <a:ext uri="{FF2B5EF4-FFF2-40B4-BE49-F238E27FC236}">
                <a16:creationId xmlns:a16="http://schemas.microsoft.com/office/drawing/2014/main" id="{ADE42343-230B-41E6-B9EA-1EF7C5BA7D56}"/>
              </a:ext>
            </a:extLst>
          </p:cNvPr>
          <p:cNvGraphicFramePr>
            <a:graphicFrameLocks noGrp="1"/>
          </p:cNvGraphicFramePr>
          <p:nvPr>
            <p:extLst>
              <p:ext uri="{D42A27DB-BD31-4B8C-83A1-F6EECF244321}">
                <p14:modId xmlns:p14="http://schemas.microsoft.com/office/powerpoint/2010/main" val="2484760164"/>
              </p:ext>
            </p:extLst>
          </p:nvPr>
        </p:nvGraphicFramePr>
        <p:xfrm>
          <a:off x="290146" y="2000387"/>
          <a:ext cx="8396654" cy="3844894"/>
        </p:xfrm>
        <a:graphic>
          <a:graphicData uri="http://schemas.openxmlformats.org/drawingml/2006/table">
            <a:tbl>
              <a:tblPr firstRow="1" bandRow="1">
                <a:tableStyleId>{5940675A-B579-460E-94D1-54222C63F5DA}</a:tableStyleId>
              </a:tblPr>
              <a:tblGrid>
                <a:gridCol w="4554416">
                  <a:extLst>
                    <a:ext uri="{9D8B030D-6E8A-4147-A177-3AD203B41FA5}">
                      <a16:colId xmlns:a16="http://schemas.microsoft.com/office/drawing/2014/main" val="2288748564"/>
                    </a:ext>
                  </a:extLst>
                </a:gridCol>
                <a:gridCol w="3842238">
                  <a:extLst>
                    <a:ext uri="{9D8B030D-6E8A-4147-A177-3AD203B41FA5}">
                      <a16:colId xmlns:a16="http://schemas.microsoft.com/office/drawing/2014/main" val="96504222"/>
                    </a:ext>
                  </a:extLst>
                </a:gridCol>
              </a:tblGrid>
              <a:tr h="387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dirty="0">
                          <a:latin typeface="+mn-lt"/>
                        </a:rPr>
                        <a:t>Ilgtspēju sekmējošs ienākumu </a:t>
                      </a:r>
                      <a:r>
                        <a:rPr lang="lv-LV" sz="2000" b="1" dirty="0" err="1">
                          <a:latin typeface="+mn-lt"/>
                        </a:rPr>
                        <a:t>pamatbalsts</a:t>
                      </a:r>
                      <a:r>
                        <a:rPr lang="lv-LV" sz="2000" b="1" dirty="0">
                          <a:latin typeface="+mn-lt"/>
                        </a:rPr>
                        <a:t> </a:t>
                      </a:r>
                      <a:r>
                        <a:rPr lang="lv-LV" sz="2000" b="1" u="none" strike="noStrike" dirty="0">
                          <a:effectLst/>
                          <a:latin typeface="+mn-lt"/>
                        </a:rPr>
                        <a:t>(ISIP)</a:t>
                      </a:r>
                      <a:endParaRPr lang="lv-LV" sz="2000" b="1" i="0" u="none" strike="noStrike" dirty="0">
                        <a:solidFill>
                          <a:srgbClr val="000000"/>
                        </a:solidFill>
                        <a:effectLst/>
                        <a:latin typeface="+mn-lt"/>
                      </a:endParaRPr>
                    </a:p>
                  </a:txBody>
                  <a:tcPr anchor="ctr"/>
                </a:tc>
                <a:tc rowSpan="4">
                  <a:txBody>
                    <a:bodyPr/>
                    <a:lstStyle/>
                    <a:p>
                      <a:endParaRPr lang="lv-LV" dirty="0"/>
                    </a:p>
                  </a:txBody>
                  <a:tcPr/>
                </a:tc>
                <a:extLst>
                  <a:ext uri="{0D108BD9-81ED-4DB2-BD59-A6C34878D82A}">
                    <a16:rowId xmlns:a16="http://schemas.microsoft.com/office/drawing/2014/main" val="637534482"/>
                  </a:ext>
                </a:extLst>
              </a:tr>
              <a:tr h="387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u="none" strike="noStrike" dirty="0">
                          <a:effectLst/>
                          <a:latin typeface="+mn-lt"/>
                        </a:rPr>
                        <a:t>Mazo lauksaimnieku atbalsta shēma</a:t>
                      </a:r>
                      <a:endParaRPr lang="lv-LV" sz="2000" b="1" i="0" u="none" strike="noStrike" dirty="0">
                        <a:solidFill>
                          <a:srgbClr val="000000"/>
                        </a:solidFill>
                        <a:effectLst/>
                        <a:latin typeface="+mn-lt"/>
                      </a:endParaRPr>
                    </a:p>
                  </a:txBody>
                  <a:tcPr anchor="ctr"/>
                </a:tc>
                <a:tc vMerge="1">
                  <a:txBody>
                    <a:bodyPr/>
                    <a:lstStyle/>
                    <a:p>
                      <a:endParaRPr lang="lv-LV"/>
                    </a:p>
                  </a:txBody>
                  <a:tcPr/>
                </a:tc>
                <a:extLst>
                  <a:ext uri="{0D108BD9-81ED-4DB2-BD59-A6C34878D82A}">
                    <a16:rowId xmlns:a16="http://schemas.microsoft.com/office/drawing/2014/main" val="2917531318"/>
                  </a:ext>
                </a:extLst>
              </a:tr>
              <a:tr h="387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u="none" strike="noStrike" dirty="0">
                          <a:effectLst/>
                          <a:latin typeface="+mn-lt"/>
                        </a:rPr>
                        <a:t>Saistītais ienākumu atbalsts (SIA)</a:t>
                      </a:r>
                      <a:endParaRPr lang="lv-LV" sz="2000" b="1" i="0" u="none" strike="noStrike" dirty="0">
                        <a:solidFill>
                          <a:srgbClr val="000000"/>
                        </a:solidFill>
                        <a:effectLst/>
                        <a:latin typeface="+mn-lt"/>
                      </a:endParaRPr>
                    </a:p>
                  </a:txBody>
                  <a:tcPr anchor="ctr"/>
                </a:tc>
                <a:tc vMerge="1">
                  <a:txBody>
                    <a:bodyPr/>
                    <a:lstStyle/>
                    <a:p>
                      <a:endParaRPr lang="lv-LV" dirty="0"/>
                    </a:p>
                  </a:txBody>
                  <a:tcPr/>
                </a:tc>
                <a:extLst>
                  <a:ext uri="{0D108BD9-81ED-4DB2-BD59-A6C34878D82A}">
                    <a16:rowId xmlns:a16="http://schemas.microsoft.com/office/drawing/2014/main" val="3677738165"/>
                  </a:ext>
                </a:extLst>
              </a:tr>
              <a:tr h="318179">
                <a:tc>
                  <a:txBody>
                    <a:bodyPr/>
                    <a:lstStyle/>
                    <a:p>
                      <a:r>
                        <a:rPr lang="lv-LV" sz="2000" b="1" kern="1200" dirty="0">
                          <a:solidFill>
                            <a:schemeClr val="tx1"/>
                          </a:solidFill>
                          <a:latin typeface="+mn-lt"/>
                          <a:ea typeface="+mn-ea"/>
                          <a:cs typeface="+mn-cs"/>
                        </a:rPr>
                        <a:t>ISIP griesti un </a:t>
                      </a:r>
                      <a:r>
                        <a:rPr lang="lv-LV" sz="2000" b="1" kern="1200" dirty="0" err="1">
                          <a:solidFill>
                            <a:schemeClr val="tx1"/>
                          </a:solidFill>
                          <a:latin typeface="+mn-lt"/>
                          <a:ea typeface="+mn-ea"/>
                          <a:cs typeface="+mn-cs"/>
                        </a:rPr>
                        <a:t>degresivitāte</a:t>
                      </a:r>
                      <a:endParaRPr lang="lv-LV" sz="2000" b="1" kern="1200" dirty="0">
                        <a:solidFill>
                          <a:schemeClr val="tx1"/>
                        </a:solidFill>
                        <a:latin typeface="+mn-lt"/>
                        <a:ea typeface="+mn-ea"/>
                        <a:cs typeface="+mn-cs"/>
                      </a:endParaRPr>
                    </a:p>
                  </a:txBody>
                  <a:tcPr anchor="ctr"/>
                </a:tc>
                <a:tc vMerge="1">
                  <a:txBody>
                    <a:bodyPr/>
                    <a:lstStyle/>
                    <a:p>
                      <a:endParaRPr lang="lv-LV" dirty="0"/>
                    </a:p>
                  </a:txBody>
                  <a:tcPr/>
                </a:tc>
                <a:extLst>
                  <a:ext uri="{0D108BD9-81ED-4DB2-BD59-A6C34878D82A}">
                    <a16:rowId xmlns:a16="http://schemas.microsoft.com/office/drawing/2014/main" val="4034965567"/>
                  </a:ext>
                </a:extLst>
              </a:tr>
              <a:tr h="553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u="none" strike="noStrike" dirty="0">
                          <a:effectLst/>
                          <a:latin typeface="+mn-lt"/>
                        </a:rPr>
                        <a:t>Eko-sh</a:t>
                      </a:r>
                      <a:r>
                        <a:rPr lang="lv-LV" sz="2000" b="1" i="0" u="none" strike="noStrike" dirty="0">
                          <a:solidFill>
                            <a:srgbClr val="000000"/>
                          </a:solidFill>
                          <a:effectLst/>
                          <a:latin typeface="+mn-lt"/>
                        </a:rPr>
                        <a:t>ēmas</a:t>
                      </a:r>
                    </a:p>
                  </a:txBody>
                  <a:tcPr anchor="ctr"/>
                </a:tc>
                <a:tc>
                  <a:txBody>
                    <a:bodyPr/>
                    <a:lstStyle/>
                    <a:p>
                      <a:r>
                        <a:rPr lang="lv-LV" dirty="0"/>
                        <a:t>Tematiskā darba grupa </a:t>
                      </a:r>
                      <a:r>
                        <a:rPr lang="lv-LV" b="1" dirty="0"/>
                        <a:t>18.-19.05.2021.</a:t>
                      </a:r>
                    </a:p>
                  </a:txBody>
                  <a:tcPr anchor="ctr"/>
                </a:tc>
                <a:extLst>
                  <a:ext uri="{0D108BD9-81ED-4DB2-BD59-A6C34878D82A}">
                    <a16:rowId xmlns:a16="http://schemas.microsoft.com/office/drawing/2014/main" val="2302417741"/>
                  </a:ext>
                </a:extLst>
              </a:tr>
              <a:tr h="553054">
                <a:tc>
                  <a:txBody>
                    <a:bodyPr/>
                    <a:lstStyle/>
                    <a:p>
                      <a:pPr algn="l"/>
                      <a:r>
                        <a:rPr lang="lv-LV" sz="2000" b="1" kern="1200" dirty="0">
                          <a:solidFill>
                            <a:schemeClr val="dk1"/>
                          </a:solidFill>
                          <a:effectLst/>
                          <a:latin typeface="+mn-lt"/>
                          <a:ea typeface="+mn-ea"/>
                          <a:cs typeface="+mn-cs"/>
                        </a:rPr>
                        <a:t>Ienākumu </a:t>
                      </a:r>
                      <a:r>
                        <a:rPr lang="lv-LV" sz="2000" b="1" kern="1200" dirty="0" err="1">
                          <a:solidFill>
                            <a:schemeClr val="dk1"/>
                          </a:solidFill>
                          <a:effectLst/>
                          <a:latin typeface="+mn-lt"/>
                          <a:ea typeface="+mn-ea"/>
                          <a:cs typeface="+mn-cs"/>
                        </a:rPr>
                        <a:t>papildatbalsts</a:t>
                      </a:r>
                      <a:r>
                        <a:rPr lang="lv-LV" sz="2000" b="1" kern="1200" dirty="0">
                          <a:solidFill>
                            <a:schemeClr val="dk1"/>
                          </a:solidFill>
                          <a:effectLst/>
                          <a:latin typeface="+mn-lt"/>
                          <a:ea typeface="+mn-ea"/>
                          <a:cs typeface="+mn-cs"/>
                        </a:rPr>
                        <a:t> gados jauniem lauksaimniekiem (JAL)</a:t>
                      </a:r>
                      <a:r>
                        <a:rPr lang="lv-LV" sz="2000" b="1" u="none" strike="noStrike" dirty="0">
                          <a:effectLst/>
                          <a:latin typeface="+mn-lt"/>
                        </a:rPr>
                        <a:t> </a:t>
                      </a:r>
                      <a:endParaRPr lang="lv-LV" sz="2000" b="1" dirty="0">
                        <a:latin typeface="+mn-lt"/>
                      </a:endParaRPr>
                    </a:p>
                  </a:txBody>
                  <a:tcPr anchor="ctr"/>
                </a:tc>
                <a:tc>
                  <a:txBody>
                    <a:bodyPr/>
                    <a:lstStyle/>
                    <a:p>
                      <a:r>
                        <a:rPr lang="lv-LV" dirty="0"/>
                        <a:t>Tematiskā darba grupa </a:t>
                      </a:r>
                      <a:r>
                        <a:rPr lang="lv-LV" b="1" dirty="0"/>
                        <a:t>07.04.2021.</a:t>
                      </a:r>
                    </a:p>
                  </a:txBody>
                  <a:tcPr anchor="ctr"/>
                </a:tc>
                <a:extLst>
                  <a:ext uri="{0D108BD9-81ED-4DB2-BD59-A6C34878D82A}">
                    <a16:rowId xmlns:a16="http://schemas.microsoft.com/office/drawing/2014/main" val="1045645182"/>
                  </a:ext>
                </a:extLst>
              </a:tr>
              <a:tr h="5530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b="1" i="0" u="none" strike="noStrike" kern="1200" dirty="0">
                          <a:solidFill>
                            <a:srgbClr val="000000"/>
                          </a:solidFill>
                          <a:effectLst/>
                          <a:latin typeface="+mn-lt"/>
                          <a:ea typeface="+mn-ea"/>
                          <a:cs typeface="+mn-cs"/>
                        </a:rPr>
                        <a:t>Ilgtspēju sekmējošais pārdalošais ienākumu </a:t>
                      </a:r>
                      <a:r>
                        <a:rPr lang="lv-LV" sz="2000" b="1" i="0" u="none" strike="noStrike" kern="1200" dirty="0" err="1">
                          <a:solidFill>
                            <a:srgbClr val="000000"/>
                          </a:solidFill>
                          <a:effectLst/>
                          <a:latin typeface="+mn-lt"/>
                          <a:ea typeface="+mn-ea"/>
                          <a:cs typeface="+mn-cs"/>
                        </a:rPr>
                        <a:t>papildatbalsts</a:t>
                      </a:r>
                      <a:r>
                        <a:rPr lang="lv-LV" sz="2000" b="1" i="0" u="none" strike="noStrike" kern="1200" dirty="0">
                          <a:solidFill>
                            <a:srgbClr val="000000"/>
                          </a:solidFill>
                          <a:effectLst/>
                          <a:latin typeface="+mn-lt"/>
                          <a:ea typeface="+mn-ea"/>
                          <a:cs typeface="+mn-cs"/>
                        </a:rPr>
                        <a:t> </a:t>
                      </a:r>
                    </a:p>
                  </a:txBody>
                  <a:tcPr anchor="ctr"/>
                </a:tc>
                <a:tc>
                  <a:txBody>
                    <a:bodyPr/>
                    <a:lstStyle/>
                    <a:p>
                      <a:r>
                        <a:rPr lang="lv-LV" dirty="0"/>
                        <a:t>Tematiskā darba grupa </a:t>
                      </a:r>
                      <a:r>
                        <a:rPr lang="lv-LV" b="1" dirty="0"/>
                        <a:t>16.07.2019.</a:t>
                      </a:r>
                    </a:p>
                  </a:txBody>
                  <a:tcPr anchor="ctr"/>
                </a:tc>
                <a:extLst>
                  <a:ext uri="{0D108BD9-81ED-4DB2-BD59-A6C34878D82A}">
                    <a16:rowId xmlns:a16="http://schemas.microsoft.com/office/drawing/2014/main" val="1291370150"/>
                  </a:ext>
                </a:extLst>
              </a:tr>
            </a:tbl>
          </a:graphicData>
        </a:graphic>
      </p:graphicFrame>
    </p:spTree>
    <p:extLst>
      <p:ext uri="{BB962C8B-B14F-4D97-AF65-F5344CB8AC3E}">
        <p14:creationId xmlns:p14="http://schemas.microsoft.com/office/powerpoint/2010/main" val="1910020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089468-25DE-4EB1-85E2-F3A1BE53A159}"/>
              </a:ext>
            </a:extLst>
          </p:cNvPr>
          <p:cNvPicPr>
            <a:picLocks noChangeAspect="1"/>
          </p:cNvPicPr>
          <p:nvPr/>
        </p:nvPicPr>
        <p:blipFill>
          <a:blip r:embed="rId3"/>
          <a:stretch>
            <a:fillRect/>
          </a:stretch>
        </p:blipFill>
        <p:spPr>
          <a:xfrm>
            <a:off x="188224" y="3620108"/>
            <a:ext cx="5797848" cy="2825109"/>
          </a:xfrm>
          <a:prstGeom prst="rect">
            <a:avLst/>
          </a:prstGeom>
        </p:spPr>
      </p:pic>
      <p:sp>
        <p:nvSpPr>
          <p:cNvPr id="5" name="Title 5">
            <a:extLst>
              <a:ext uri="{FF2B5EF4-FFF2-40B4-BE49-F238E27FC236}">
                <a16:creationId xmlns:a16="http://schemas.microsoft.com/office/drawing/2014/main" id="{4E6C669F-B08E-46FE-81F1-62A0F2D3DAB5}"/>
              </a:ext>
            </a:extLst>
          </p:cNvPr>
          <p:cNvSpPr txBox="1">
            <a:spLocks/>
          </p:cNvSpPr>
          <p:nvPr/>
        </p:nvSpPr>
        <p:spPr>
          <a:xfrm>
            <a:off x="1926454" y="46934"/>
            <a:ext cx="7148434" cy="1410480"/>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100" b="1" dirty="0">
                <a:effectLst>
                  <a:outerShdw blurRad="38100" dist="38100" dir="2700000" algn="tl">
                    <a:srgbClr val="000000">
                      <a:alpha val="43137"/>
                    </a:srgbClr>
                  </a:outerShdw>
                </a:effectLst>
              </a:rPr>
              <a:t>Saistītais ienākuma atbalsts:</a:t>
            </a:r>
            <a:r>
              <a:rPr lang="lv-LV" sz="4000" b="1" dirty="0">
                <a:effectLst>
                  <a:outerShdw blurRad="38100" dist="38100" dir="2700000" algn="tl">
                    <a:srgbClr val="000000">
                      <a:alpha val="43137"/>
                    </a:srgbClr>
                  </a:outerShdw>
                </a:effectLst>
              </a:rPr>
              <a:t>  </a:t>
            </a:r>
            <a:r>
              <a:rPr lang="lv-LV" sz="4000" b="1" dirty="0">
                <a:solidFill>
                  <a:srgbClr val="C00000"/>
                </a:solidFill>
                <a:ea typeface="Verdana" panose="020B0604030504040204" pitchFamily="34" charset="0"/>
                <a:cs typeface="Segoe UI Light" panose="020B0502040204020203" pitchFamily="34" charset="0"/>
              </a:rPr>
              <a:t>SLAUCAMĀS GOVIS</a:t>
            </a:r>
          </a:p>
        </p:txBody>
      </p:sp>
      <p:sp>
        <p:nvSpPr>
          <p:cNvPr id="10" name="Rectangle 9">
            <a:extLst>
              <a:ext uri="{FF2B5EF4-FFF2-40B4-BE49-F238E27FC236}">
                <a16:creationId xmlns:a16="http://schemas.microsoft.com/office/drawing/2014/main" id="{149C6046-91B4-421A-832B-5E9BD6DEF193}"/>
              </a:ext>
            </a:extLst>
          </p:cNvPr>
          <p:cNvSpPr/>
          <p:nvPr/>
        </p:nvSpPr>
        <p:spPr>
          <a:xfrm>
            <a:off x="8152810" y="280201"/>
            <a:ext cx="476763" cy="600164"/>
          </a:xfrm>
          <a:prstGeom prst="rect">
            <a:avLst/>
          </a:prstGeom>
        </p:spPr>
        <p:txBody>
          <a:bodyPr wrap="square">
            <a:spAutoFit/>
          </a:bodyPr>
          <a:lstStyle/>
          <a:p>
            <a:r>
              <a:rPr lang="lv-LV" sz="3300" b="1" dirty="0">
                <a:ln w="22225">
                  <a:solidFill>
                    <a:schemeClr val="accent2"/>
                  </a:solidFill>
                  <a:prstDash val="solid"/>
                </a:ln>
                <a:solidFill>
                  <a:schemeClr val="accent2">
                    <a:lumMod val="40000"/>
                    <a:lumOff val="60000"/>
                  </a:schemeClr>
                </a:solidFill>
                <a:latin typeface="Segoe UI Light" panose="020B0502040204020203" pitchFamily="34" charset="0"/>
                <a:ea typeface="Calibri" panose="020F0502020204030204" pitchFamily="34" charset="0"/>
                <a:cs typeface="Segoe UI Light" panose="020B0502040204020203" pitchFamily="34" charset="0"/>
              </a:rPr>
              <a:t>①</a:t>
            </a:r>
            <a:endParaRPr lang="lv-LV" sz="3300" b="1" dirty="0">
              <a:ln w="22225">
                <a:solidFill>
                  <a:schemeClr val="accent2"/>
                </a:solidFill>
                <a:prstDash val="solid"/>
              </a:ln>
              <a:solidFill>
                <a:schemeClr val="accent2">
                  <a:lumMod val="40000"/>
                  <a:lumOff val="60000"/>
                </a:schemeClr>
              </a:solidFill>
              <a:latin typeface="Segoe UI Light" panose="020B0502040204020203" pitchFamily="34" charset="0"/>
              <a:cs typeface="Segoe UI Light" panose="020B0502040204020203" pitchFamily="34" charset="0"/>
            </a:endParaRPr>
          </a:p>
        </p:txBody>
      </p:sp>
      <p:graphicFrame>
        <p:nvGraphicFramePr>
          <p:cNvPr id="15" name="Table 3">
            <a:extLst>
              <a:ext uri="{FF2B5EF4-FFF2-40B4-BE49-F238E27FC236}">
                <a16:creationId xmlns:a16="http://schemas.microsoft.com/office/drawing/2014/main" id="{904F1EEE-92C6-4F6D-A19D-03C3B29A3DD2}"/>
              </a:ext>
            </a:extLst>
          </p:cNvPr>
          <p:cNvGraphicFramePr>
            <a:graphicFrameLocks noGrp="1"/>
          </p:cNvGraphicFramePr>
          <p:nvPr/>
        </p:nvGraphicFramePr>
        <p:xfrm>
          <a:off x="128748" y="1694564"/>
          <a:ext cx="8756994" cy="1817812"/>
        </p:xfrm>
        <a:graphic>
          <a:graphicData uri="http://schemas.openxmlformats.org/drawingml/2006/table">
            <a:tbl>
              <a:tblPr firstRow="1" bandRow="1">
                <a:tableStyleId>{3B4B98B0-60AC-42C2-AFA5-B58CD77FA1E5}</a:tableStyleId>
              </a:tblPr>
              <a:tblGrid>
                <a:gridCol w="4247113">
                  <a:extLst>
                    <a:ext uri="{9D8B030D-6E8A-4147-A177-3AD203B41FA5}">
                      <a16:colId xmlns:a16="http://schemas.microsoft.com/office/drawing/2014/main" val="2917490183"/>
                    </a:ext>
                  </a:extLst>
                </a:gridCol>
                <a:gridCol w="4509881">
                  <a:extLst>
                    <a:ext uri="{9D8B030D-6E8A-4147-A177-3AD203B41FA5}">
                      <a16:colId xmlns:a16="http://schemas.microsoft.com/office/drawing/2014/main" val="3489507003"/>
                    </a:ext>
                  </a:extLst>
                </a:gridCol>
              </a:tblGrid>
              <a:tr h="2754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1" kern="1200" dirty="0">
                          <a:solidFill>
                            <a:schemeClr val="tx1"/>
                          </a:solidFill>
                          <a:effectLst/>
                          <a:latin typeface="Segoe UI Light" panose="020B0502040204020203" pitchFamily="34" charset="0"/>
                          <a:cs typeface="Segoe UI Light" panose="020B0502040204020203" pitchFamily="34" charset="0"/>
                        </a:rPr>
                        <a:t>Atbalsta saņemšanas nosacījumi: </a:t>
                      </a:r>
                      <a:r>
                        <a:rPr lang="lv-LV" sz="1400" dirty="0">
                          <a:solidFill>
                            <a:schemeClr val="tx1"/>
                          </a:solidFill>
                          <a:latin typeface="Segoe UI Light" panose="020B0502040204020203" pitchFamily="34" charset="0"/>
                          <a:cs typeface="Segoe UI Light" panose="020B0502040204020203" pitchFamily="34" charset="0"/>
                        </a:rPr>
                        <a:t>2015-2022</a:t>
                      </a:r>
                    </a:p>
                  </a:txBody>
                  <a:tcPr marL="48805" marR="48805" marT="24403" marB="24403">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400" b="1" kern="1200" dirty="0">
                          <a:solidFill>
                            <a:schemeClr val="tx1"/>
                          </a:solidFill>
                          <a:effectLst/>
                          <a:latin typeface="Segoe UI Light" panose="020B0502040204020203" pitchFamily="34" charset="0"/>
                          <a:cs typeface="Segoe UI Light" panose="020B0502040204020203" pitchFamily="34" charset="0"/>
                        </a:rPr>
                        <a:t>ZM priekšlikums</a:t>
                      </a:r>
                      <a:endParaRPr lang="lv-LV" sz="1400" b="1" kern="1200" dirty="0">
                        <a:solidFill>
                          <a:schemeClr val="tx1"/>
                        </a:solidFill>
                        <a:effectLst/>
                        <a:latin typeface="Segoe UI Light" panose="020B0502040204020203" pitchFamily="34" charset="0"/>
                        <a:ea typeface="+mn-ea"/>
                        <a:cs typeface="Segoe UI Light" panose="020B0502040204020203" pitchFamily="34" charset="0"/>
                      </a:endParaRPr>
                    </a:p>
                  </a:txBody>
                  <a:tcPr marL="48805" marR="48805" marT="24403" marB="24403">
                    <a:solidFill>
                      <a:schemeClr val="accent1">
                        <a:lumMod val="20000"/>
                        <a:lumOff val="80000"/>
                      </a:schemeClr>
                    </a:solidFill>
                  </a:tcPr>
                </a:tc>
                <a:extLst>
                  <a:ext uri="{0D108BD9-81ED-4DB2-BD59-A6C34878D82A}">
                    <a16:rowId xmlns:a16="http://schemas.microsoft.com/office/drawing/2014/main" val="288447724"/>
                  </a:ext>
                </a:extLst>
              </a:tr>
              <a:tr h="1541225">
                <a:tc>
                  <a:txBody>
                    <a:bodyPr/>
                    <a:lstStyle/>
                    <a:p>
                      <a:pPr marL="285750" lvl="0" indent="-285750" algn="just">
                        <a:buFont typeface="Wingdings" panose="05000000000000000000" pitchFamily="2" charset="2"/>
                        <a:buChar char="ü"/>
                      </a:pPr>
                      <a:r>
                        <a:rPr lang="lv-LV" sz="1400" kern="1200" dirty="0">
                          <a:solidFill>
                            <a:schemeClr val="dk1"/>
                          </a:solidFill>
                          <a:effectLst/>
                          <a:latin typeface="Segoe UI Light" panose="020B0502040204020203" pitchFamily="34" charset="0"/>
                          <a:ea typeface="+mn-ea"/>
                          <a:cs typeface="Segoe UI Light" panose="020B0502040204020203" pitchFamily="34" charset="0"/>
                        </a:rPr>
                        <a:t>turēta ganāmpulkā 3 mēnešus pēc kārtas, sākot no kārtējā gada 15.05;</a:t>
                      </a:r>
                    </a:p>
                    <a:p>
                      <a:pPr marL="285750" lvl="0" indent="-285750" algn="just">
                        <a:buFont typeface="Wingdings" panose="05000000000000000000" pitchFamily="2" charset="2"/>
                        <a:buChar char="ü"/>
                      </a:pPr>
                      <a:r>
                        <a:rPr lang="lv-LV" sz="1400" kern="1200" dirty="0">
                          <a:solidFill>
                            <a:schemeClr val="dk1"/>
                          </a:solidFill>
                          <a:effectLst/>
                          <a:latin typeface="Segoe UI Light" panose="020B0502040204020203" pitchFamily="34" charset="0"/>
                          <a:cs typeface="Segoe UI Light" panose="020B0502040204020203" pitchFamily="34" charset="0"/>
                        </a:rPr>
                        <a:t>ganāmpulkā tiek veikta to pārraudzība; </a:t>
                      </a:r>
                    </a:p>
                    <a:p>
                      <a:pPr marL="285750" lvl="0" indent="-285750" algn="just">
                        <a:buFont typeface="Wingdings" panose="05000000000000000000" pitchFamily="2" charset="2"/>
                        <a:buChar char="ü"/>
                      </a:pPr>
                      <a:r>
                        <a:rPr lang="lv-LV" sz="1400" kern="1200" dirty="0">
                          <a:solidFill>
                            <a:schemeClr val="dk1"/>
                          </a:solidFill>
                          <a:effectLst/>
                          <a:latin typeface="Segoe UI Light" panose="020B0502040204020203" pitchFamily="34" charset="0"/>
                          <a:cs typeface="Segoe UI Light" panose="020B0502040204020203" pitchFamily="34" charset="0"/>
                        </a:rPr>
                        <a:t>izslaukums no govs 5500</a:t>
                      </a:r>
                      <a:r>
                        <a:rPr lang="lv-LV" sz="1400" kern="1200" dirty="0">
                          <a:solidFill>
                            <a:srgbClr val="C00000"/>
                          </a:solidFill>
                          <a:effectLst/>
                          <a:latin typeface="Segoe UI Light" panose="020B0502040204020203" pitchFamily="34" charset="0"/>
                          <a:cs typeface="Segoe UI Light" panose="020B0502040204020203" pitchFamily="34" charset="0"/>
                        </a:rPr>
                        <a:t> </a:t>
                      </a:r>
                      <a:r>
                        <a:rPr lang="lv-LV" sz="1400" kern="1200" dirty="0">
                          <a:solidFill>
                            <a:schemeClr val="dk1"/>
                          </a:solidFill>
                          <a:effectLst/>
                          <a:latin typeface="Segoe UI Light" panose="020B0502040204020203" pitchFamily="34" charset="0"/>
                          <a:cs typeface="Segoe UI Light" panose="020B0502040204020203" pitchFamily="34" charset="0"/>
                        </a:rPr>
                        <a:t>kilogramu vai govij bioloģiskās turēšanas apstākļos, Latvijas brūnai un zilai –  4500  kilogramu;</a:t>
                      </a:r>
                    </a:p>
                    <a:p>
                      <a:pPr marL="285750" lvl="0" indent="-285750" algn="just">
                        <a:buFont typeface="Wingdings" panose="05000000000000000000" pitchFamily="2" charset="2"/>
                        <a:buChar char="ü"/>
                      </a:pPr>
                      <a:r>
                        <a:rPr lang="lv-LV" sz="1400" kern="1200" dirty="0">
                          <a:solidFill>
                            <a:schemeClr val="dk1"/>
                          </a:solidFill>
                          <a:effectLst/>
                          <a:latin typeface="Segoe UI Light" panose="020B0502040204020203" pitchFamily="34" charset="0"/>
                          <a:cs typeface="Segoe UI Light" panose="020B0502040204020203" pitchFamily="34" charset="0"/>
                        </a:rPr>
                        <a:t>ievērotas identificēšanas un reģistrēšanas prasības;</a:t>
                      </a:r>
                      <a:endParaRPr lang="lv-LV" sz="1400" kern="1200" dirty="0">
                        <a:solidFill>
                          <a:schemeClr val="dk1"/>
                        </a:solidFill>
                        <a:effectLst/>
                        <a:latin typeface="Segoe UI Light" panose="020B0502040204020203" pitchFamily="34" charset="0"/>
                        <a:ea typeface="+mn-ea"/>
                        <a:cs typeface="Segoe UI Light" panose="020B0502040204020203" pitchFamily="34" charset="0"/>
                      </a:endParaRPr>
                    </a:p>
                  </a:txBody>
                  <a:tcPr marL="48805" marR="48805" marT="24403" marB="24403">
                    <a:noFill/>
                  </a:tcPr>
                </a:tc>
                <a:tc>
                  <a:txBody>
                    <a:bodyPr/>
                    <a:lstStyle/>
                    <a:p>
                      <a:pPr marL="285750" lvl="0" indent="-285750" algn="just">
                        <a:buFont typeface="Wingdings" panose="05000000000000000000" pitchFamily="2" charset="2"/>
                        <a:buChar char="ü"/>
                      </a:pPr>
                      <a:r>
                        <a:rPr lang="lv-LV" sz="1400" kern="1200" dirty="0">
                          <a:solidFill>
                            <a:schemeClr val="dk1"/>
                          </a:solidFill>
                          <a:effectLst/>
                          <a:latin typeface="Segoe UI Light" panose="020B0502040204020203" pitchFamily="34" charset="0"/>
                          <a:cs typeface="Segoe UI Light" panose="020B0502040204020203" pitchFamily="34" charset="0"/>
                        </a:rPr>
                        <a:t>turēta ganāmpulkā 3 mēnešus pēc kārtas, sākot no kārtējā gada 15.05;</a:t>
                      </a:r>
                    </a:p>
                    <a:p>
                      <a:pPr marL="285750" lvl="0" indent="-285750" algn="just">
                        <a:buFont typeface="Wingdings" panose="05000000000000000000" pitchFamily="2" charset="2"/>
                        <a:buChar char="ü"/>
                      </a:pPr>
                      <a:r>
                        <a:rPr lang="lv-LV" sz="1400" kern="1200" dirty="0">
                          <a:solidFill>
                            <a:schemeClr val="dk1"/>
                          </a:solidFill>
                          <a:effectLst/>
                          <a:latin typeface="Segoe UI Light" panose="020B0502040204020203" pitchFamily="34" charset="0"/>
                          <a:cs typeface="Segoe UI Light" panose="020B0502040204020203" pitchFamily="34" charset="0"/>
                        </a:rPr>
                        <a:t>ganāmpulkā tiek veikta to pārraudzība; </a:t>
                      </a:r>
                    </a:p>
                    <a:p>
                      <a:pPr marL="285750" lvl="0" indent="-285750" algn="just">
                        <a:buFont typeface="Wingdings" panose="05000000000000000000" pitchFamily="2" charset="2"/>
                        <a:buChar char="ü"/>
                      </a:pPr>
                      <a:r>
                        <a:rPr lang="lv-LV" sz="1400" kern="1200" dirty="0">
                          <a:solidFill>
                            <a:schemeClr val="dk1"/>
                          </a:solidFill>
                          <a:effectLst/>
                          <a:latin typeface="Segoe UI Light" panose="020B0502040204020203" pitchFamily="34" charset="0"/>
                          <a:cs typeface="Segoe UI Light" panose="020B0502040204020203" pitchFamily="34" charset="0"/>
                        </a:rPr>
                        <a:t>izslaukums no govs </a:t>
                      </a:r>
                      <a:r>
                        <a:rPr lang="lv-LV" sz="1400" b="1" kern="1200" dirty="0">
                          <a:solidFill>
                            <a:srgbClr val="C00000"/>
                          </a:solidFill>
                          <a:effectLst/>
                          <a:latin typeface="Segoe UI Light" panose="020B0502040204020203" pitchFamily="34" charset="0"/>
                          <a:cs typeface="Segoe UI Light" panose="020B0502040204020203" pitchFamily="34" charset="0"/>
                        </a:rPr>
                        <a:t>6 300 </a:t>
                      </a:r>
                      <a:r>
                        <a:rPr lang="lv-LV" sz="1400" kern="1200" dirty="0">
                          <a:solidFill>
                            <a:schemeClr val="dk1"/>
                          </a:solidFill>
                          <a:effectLst/>
                          <a:latin typeface="Segoe UI Light" panose="020B0502040204020203" pitchFamily="34" charset="0"/>
                          <a:cs typeface="Segoe UI Light" panose="020B0502040204020203" pitchFamily="34" charset="0"/>
                        </a:rPr>
                        <a:t>kilogramu vai govij bioloģiskās turēšanas apstākļos, Latvijas brūnai un zilai –  </a:t>
                      </a:r>
                      <a:r>
                        <a:rPr lang="lv-LV" sz="1400" b="1" kern="1200" dirty="0">
                          <a:solidFill>
                            <a:srgbClr val="C00000"/>
                          </a:solidFill>
                          <a:effectLst/>
                          <a:latin typeface="Segoe UI Light" panose="020B0502040204020203" pitchFamily="34" charset="0"/>
                          <a:cs typeface="Segoe UI Light" panose="020B0502040204020203" pitchFamily="34" charset="0"/>
                        </a:rPr>
                        <a:t>4 650  </a:t>
                      </a:r>
                      <a:r>
                        <a:rPr lang="lv-LV" sz="1400" kern="1200" dirty="0">
                          <a:solidFill>
                            <a:schemeClr val="dk1"/>
                          </a:solidFill>
                          <a:effectLst/>
                          <a:latin typeface="Segoe UI Light" panose="020B0502040204020203" pitchFamily="34" charset="0"/>
                          <a:cs typeface="Segoe UI Light" panose="020B0502040204020203" pitchFamily="34" charset="0"/>
                        </a:rPr>
                        <a:t>kilogramu;</a:t>
                      </a:r>
                    </a:p>
                    <a:p>
                      <a:pPr marL="285750" lvl="0" indent="-285750" algn="just">
                        <a:buFont typeface="Wingdings" panose="05000000000000000000" pitchFamily="2" charset="2"/>
                        <a:buChar char="ü"/>
                      </a:pPr>
                      <a:r>
                        <a:rPr lang="lv-LV" sz="1400" kern="1200" dirty="0">
                          <a:solidFill>
                            <a:schemeClr val="dk1"/>
                          </a:solidFill>
                          <a:effectLst/>
                          <a:latin typeface="Segoe UI Light" panose="020B0502040204020203" pitchFamily="34" charset="0"/>
                          <a:cs typeface="Segoe UI Light" panose="020B0502040204020203" pitchFamily="34" charset="0"/>
                        </a:rPr>
                        <a:t>ievērotas identificēšanas un reģistrēšanas prasības;</a:t>
                      </a:r>
                      <a:endParaRPr lang="lv-LV" sz="1400" kern="1200" dirty="0">
                        <a:solidFill>
                          <a:schemeClr val="dk1"/>
                        </a:solidFill>
                        <a:effectLst/>
                        <a:latin typeface="Segoe UI Light" panose="020B0502040204020203" pitchFamily="34" charset="0"/>
                        <a:ea typeface="+mn-ea"/>
                        <a:cs typeface="Segoe UI Light" panose="020B0502040204020203" pitchFamily="34" charset="0"/>
                      </a:endParaRPr>
                    </a:p>
                  </a:txBody>
                  <a:tcPr marL="48805" marR="48805" marT="24403" marB="24403">
                    <a:noFill/>
                  </a:tcPr>
                </a:tc>
                <a:extLst>
                  <a:ext uri="{0D108BD9-81ED-4DB2-BD59-A6C34878D82A}">
                    <a16:rowId xmlns:a16="http://schemas.microsoft.com/office/drawing/2014/main" val="181861190"/>
                  </a:ext>
                </a:extLst>
              </a:tr>
            </a:tbl>
          </a:graphicData>
        </a:graphic>
      </p:graphicFrame>
      <p:sp>
        <p:nvSpPr>
          <p:cNvPr id="6" name="Rectangle 5">
            <a:extLst>
              <a:ext uri="{FF2B5EF4-FFF2-40B4-BE49-F238E27FC236}">
                <a16:creationId xmlns:a16="http://schemas.microsoft.com/office/drawing/2014/main" id="{DCDA2B56-784A-4050-BE12-88CAF9F7B128}"/>
              </a:ext>
            </a:extLst>
          </p:cNvPr>
          <p:cNvSpPr/>
          <p:nvPr/>
        </p:nvSpPr>
        <p:spPr>
          <a:xfrm>
            <a:off x="5873664" y="4240106"/>
            <a:ext cx="3245343" cy="923330"/>
          </a:xfrm>
          <a:prstGeom prst="rect">
            <a:avLst/>
          </a:prstGeom>
        </p:spPr>
        <p:txBody>
          <a:bodyPr wrap="square">
            <a:spAutoFit/>
          </a:bodyPr>
          <a:lstStyle/>
          <a:p>
            <a:r>
              <a:rPr lang="lv-LV" dirty="0">
                <a:latin typeface="Segoe UI Light" panose="020B0502040204020203" pitchFamily="34" charset="0"/>
                <a:ea typeface="Calibri" panose="020F0502020204030204" pitchFamily="34" charset="0"/>
                <a:cs typeface="Segoe UI Light" panose="020B0502040204020203" pitchFamily="34" charset="0"/>
              </a:rPr>
              <a:t>Izslaukumu  noteikt 80% no 2019.gada kopējā pārraudzības izslaukuma (paaugstināt) </a:t>
            </a:r>
            <a:endParaRPr lang="lv-LV" dirty="0">
              <a:latin typeface="Segoe UI Light" panose="020B0502040204020203" pitchFamily="34" charset="0"/>
              <a:cs typeface="Segoe UI Light" panose="020B0502040204020203" pitchFamily="34" charset="0"/>
            </a:endParaRPr>
          </a:p>
        </p:txBody>
      </p:sp>
      <p:sp>
        <p:nvSpPr>
          <p:cNvPr id="7" name="Oval 6">
            <a:extLst>
              <a:ext uri="{FF2B5EF4-FFF2-40B4-BE49-F238E27FC236}">
                <a16:creationId xmlns:a16="http://schemas.microsoft.com/office/drawing/2014/main" id="{5A4AD250-AC32-47E1-BA31-C91128F0A294}"/>
              </a:ext>
            </a:extLst>
          </p:cNvPr>
          <p:cNvSpPr/>
          <p:nvPr/>
        </p:nvSpPr>
        <p:spPr>
          <a:xfrm>
            <a:off x="4154751" y="4012708"/>
            <a:ext cx="727968" cy="3551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17" name="Oval 16">
            <a:extLst>
              <a:ext uri="{FF2B5EF4-FFF2-40B4-BE49-F238E27FC236}">
                <a16:creationId xmlns:a16="http://schemas.microsoft.com/office/drawing/2014/main" id="{C054FAEA-91B0-40DE-A579-7395F9BA1678}"/>
              </a:ext>
            </a:extLst>
          </p:cNvPr>
          <p:cNvSpPr/>
          <p:nvPr/>
        </p:nvSpPr>
        <p:spPr>
          <a:xfrm>
            <a:off x="4154751" y="4918759"/>
            <a:ext cx="727968" cy="35510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18" name="Taisnstūris 7">
            <a:extLst>
              <a:ext uri="{FF2B5EF4-FFF2-40B4-BE49-F238E27FC236}">
                <a16:creationId xmlns:a16="http://schemas.microsoft.com/office/drawing/2014/main" id="{D2EB1CC1-B5D2-452E-BC47-DF6A1B6613FA}"/>
              </a:ext>
            </a:extLst>
          </p:cNvPr>
          <p:cNvSpPr/>
          <p:nvPr/>
        </p:nvSpPr>
        <p:spPr>
          <a:xfrm>
            <a:off x="277819" y="6552949"/>
            <a:ext cx="963725"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LDC, CSP</a:t>
            </a:r>
            <a:endParaRPr lang="lv-LV" sz="9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061913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953086" y="168676"/>
            <a:ext cx="7121801" cy="1525889"/>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100" b="1" dirty="0">
                <a:effectLst>
                  <a:outerShdw blurRad="38100" dist="38100" dir="2700000" algn="tl">
                    <a:srgbClr val="000000">
                      <a:alpha val="43137"/>
                    </a:srgbClr>
                  </a:outerShdw>
                </a:effectLst>
              </a:rPr>
              <a:t>Saistītais ienākuma atbalsts:  </a:t>
            </a:r>
            <a:r>
              <a:rPr lang="lv-LV" sz="4000" b="1" dirty="0">
                <a:solidFill>
                  <a:srgbClr val="C00000"/>
                </a:solidFill>
                <a:latin typeface="+mn-lt"/>
                <a:ea typeface="Verdana" panose="020B0604030504040204" pitchFamily="34" charset="0"/>
                <a:cs typeface="Segoe UI Light" panose="020B0502040204020203" pitchFamily="34" charset="0"/>
              </a:rPr>
              <a:t>SLAUCAMĀS GOVIS</a:t>
            </a:r>
          </a:p>
        </p:txBody>
      </p:sp>
      <p:sp>
        <p:nvSpPr>
          <p:cNvPr id="10" name="Rectangle 9">
            <a:extLst>
              <a:ext uri="{FF2B5EF4-FFF2-40B4-BE49-F238E27FC236}">
                <a16:creationId xmlns:a16="http://schemas.microsoft.com/office/drawing/2014/main" id="{20B0670B-6409-43ED-9BA7-0DAB4B9F813E}"/>
              </a:ext>
            </a:extLst>
          </p:cNvPr>
          <p:cNvSpPr/>
          <p:nvPr/>
        </p:nvSpPr>
        <p:spPr>
          <a:xfrm>
            <a:off x="8232709" y="307517"/>
            <a:ext cx="476763" cy="600164"/>
          </a:xfrm>
          <a:prstGeom prst="rect">
            <a:avLst/>
          </a:prstGeom>
        </p:spPr>
        <p:txBody>
          <a:bodyPr wrap="square">
            <a:spAutoFit/>
          </a:bodyPr>
          <a:lstStyle/>
          <a:p>
            <a:r>
              <a:rPr lang="lv-LV" sz="3300" b="1" dirty="0">
                <a:ln w="22225">
                  <a:solidFill>
                    <a:schemeClr val="accent2"/>
                  </a:solidFill>
                  <a:prstDash val="solid"/>
                </a:ln>
                <a:solidFill>
                  <a:schemeClr val="accent2">
                    <a:lumMod val="40000"/>
                    <a:lumOff val="60000"/>
                  </a:schemeClr>
                </a:solidFill>
                <a:latin typeface="Segoe UI Light" panose="020B0502040204020203" pitchFamily="34" charset="0"/>
                <a:ea typeface="Calibri" panose="020F0502020204030204" pitchFamily="34" charset="0"/>
                <a:cs typeface="Segoe UI Light" panose="020B0502040204020203" pitchFamily="34" charset="0"/>
              </a:rPr>
              <a:t>①</a:t>
            </a:r>
            <a:endParaRPr lang="lv-LV" sz="3300" b="1" dirty="0">
              <a:ln w="22225">
                <a:solidFill>
                  <a:schemeClr val="accent2"/>
                </a:solidFill>
                <a:prstDash val="solid"/>
              </a:ln>
              <a:solidFill>
                <a:schemeClr val="accent2">
                  <a:lumMod val="40000"/>
                  <a:lumOff val="60000"/>
                </a:schemeClr>
              </a:solidFill>
              <a:latin typeface="Segoe UI Light" panose="020B0502040204020203" pitchFamily="34" charset="0"/>
              <a:cs typeface="Segoe UI Light" panose="020B0502040204020203" pitchFamily="34" charset="0"/>
            </a:endParaRPr>
          </a:p>
        </p:txBody>
      </p:sp>
      <p:graphicFrame>
        <p:nvGraphicFramePr>
          <p:cNvPr id="3" name="Table 5">
            <a:extLst>
              <a:ext uri="{FF2B5EF4-FFF2-40B4-BE49-F238E27FC236}">
                <a16:creationId xmlns:a16="http://schemas.microsoft.com/office/drawing/2014/main" id="{7CE3CA76-F8AC-4DB2-9599-718734AE4148}"/>
              </a:ext>
            </a:extLst>
          </p:cNvPr>
          <p:cNvGraphicFramePr>
            <a:graphicFrameLocks noGrp="1"/>
          </p:cNvGraphicFramePr>
          <p:nvPr/>
        </p:nvGraphicFramePr>
        <p:xfrm>
          <a:off x="426606" y="1940986"/>
          <a:ext cx="8120500" cy="1089660"/>
        </p:xfrm>
        <a:graphic>
          <a:graphicData uri="http://schemas.openxmlformats.org/drawingml/2006/table">
            <a:tbl>
              <a:tblPr firstRow="1" bandRow="1">
                <a:tableStyleId>{5C22544A-7EE6-4342-B048-85BDC9FD1C3A}</a:tableStyleId>
              </a:tblPr>
              <a:tblGrid>
                <a:gridCol w="1826315">
                  <a:extLst>
                    <a:ext uri="{9D8B030D-6E8A-4147-A177-3AD203B41FA5}">
                      <a16:colId xmlns:a16="http://schemas.microsoft.com/office/drawing/2014/main" val="2705507800"/>
                    </a:ext>
                  </a:extLst>
                </a:gridCol>
                <a:gridCol w="857250">
                  <a:extLst>
                    <a:ext uri="{9D8B030D-6E8A-4147-A177-3AD203B41FA5}">
                      <a16:colId xmlns:a16="http://schemas.microsoft.com/office/drawing/2014/main" val="1622878634"/>
                    </a:ext>
                  </a:extLst>
                </a:gridCol>
                <a:gridCol w="931793">
                  <a:extLst>
                    <a:ext uri="{9D8B030D-6E8A-4147-A177-3AD203B41FA5}">
                      <a16:colId xmlns:a16="http://schemas.microsoft.com/office/drawing/2014/main" val="2022985296"/>
                    </a:ext>
                  </a:extLst>
                </a:gridCol>
                <a:gridCol w="946703">
                  <a:extLst>
                    <a:ext uri="{9D8B030D-6E8A-4147-A177-3AD203B41FA5}">
                      <a16:colId xmlns:a16="http://schemas.microsoft.com/office/drawing/2014/main" val="3238697123"/>
                    </a:ext>
                  </a:extLst>
                </a:gridCol>
                <a:gridCol w="849796">
                  <a:extLst>
                    <a:ext uri="{9D8B030D-6E8A-4147-A177-3AD203B41FA5}">
                      <a16:colId xmlns:a16="http://schemas.microsoft.com/office/drawing/2014/main" val="682758798"/>
                    </a:ext>
                  </a:extLst>
                </a:gridCol>
                <a:gridCol w="931793">
                  <a:extLst>
                    <a:ext uri="{9D8B030D-6E8A-4147-A177-3AD203B41FA5}">
                      <a16:colId xmlns:a16="http://schemas.microsoft.com/office/drawing/2014/main" val="1797847317"/>
                    </a:ext>
                  </a:extLst>
                </a:gridCol>
                <a:gridCol w="924339">
                  <a:extLst>
                    <a:ext uri="{9D8B030D-6E8A-4147-A177-3AD203B41FA5}">
                      <a16:colId xmlns:a16="http://schemas.microsoft.com/office/drawing/2014/main" val="3556531910"/>
                    </a:ext>
                  </a:extLst>
                </a:gridCol>
                <a:gridCol w="852511">
                  <a:extLst>
                    <a:ext uri="{9D8B030D-6E8A-4147-A177-3AD203B41FA5}">
                      <a16:colId xmlns:a16="http://schemas.microsoft.com/office/drawing/2014/main" val="3256405775"/>
                    </a:ext>
                  </a:extLst>
                </a:gridCol>
              </a:tblGrid>
              <a:tr h="297180">
                <a:tc>
                  <a:txBody>
                    <a:bodyPr/>
                    <a:lstStyle/>
                    <a:p>
                      <a:endParaRPr lang="lv-LV" sz="1400" dirty="0"/>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2021</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2022</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2023</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2024</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2025</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2026</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2027</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8542611"/>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 </a:t>
                      </a:r>
                      <a:r>
                        <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milj. EUR</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23,04</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23,43</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24,50</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24,79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25,15</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25,51</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26,69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361645"/>
                  </a:ext>
                </a:extLst>
              </a:tr>
              <a:tr h="480060">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a:t>
                      </a:r>
                      <a:r>
                        <a:rPr lang="lv-LV" sz="1400" b="0" kern="1200" baseline="300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a:t>
                      </a: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EUR/govi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a:t>
                      </a:r>
                      <a:r>
                        <a:rPr lang="lv-LV" sz="1400" b="0" kern="1200" baseline="300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a:t>
                      </a: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EUR/govi</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237</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242</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252</a:t>
                      </a:r>
                    </a:p>
                    <a:p>
                      <a:pPr marL="0" algn="ctr" defTabSz="914400" rtl="0" eaLnBrk="1" latinLnBrk="0" hangingPunct="1">
                        <a:lnSpc>
                          <a:spcPct val="107000"/>
                        </a:lnSpc>
                        <a:spcAft>
                          <a:spcPts val="0"/>
                        </a:spcAft>
                      </a:pPr>
                      <a:r>
                        <a:rPr lang="lv-LV" sz="1500" b="0" kern="1200" dirty="0">
                          <a:solidFill>
                            <a:srgbClr val="C00000"/>
                          </a:solidFill>
                          <a:latin typeface="Segoe UI Light" panose="020B0502040204020203" pitchFamily="34" charset="0"/>
                          <a:ea typeface="Verdana" panose="020B0604030504040204" pitchFamily="34" charset="0"/>
                          <a:cs typeface="Segoe UI Light" panose="020B0502040204020203" pitchFamily="34" charset="0"/>
                        </a:rPr>
                        <a:t>274</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255</a:t>
                      </a:r>
                    </a:p>
                    <a:p>
                      <a:pPr marL="0" algn="ctr" defTabSz="914400" rtl="0" eaLnBrk="1" latinLnBrk="0" hangingPunct="1">
                        <a:lnSpc>
                          <a:spcPct val="107000"/>
                        </a:lnSpc>
                        <a:spcAft>
                          <a:spcPts val="0"/>
                        </a:spcAft>
                      </a:pPr>
                      <a:r>
                        <a:rPr lang="lv-LV" sz="1500" b="0" kern="1200" dirty="0">
                          <a:solidFill>
                            <a:srgbClr val="C00000"/>
                          </a:solidFill>
                          <a:latin typeface="Segoe UI Light" panose="020B0502040204020203" pitchFamily="34" charset="0"/>
                          <a:ea typeface="Verdana" panose="020B0604030504040204" pitchFamily="34" charset="0"/>
                          <a:cs typeface="Segoe UI Light" panose="020B0502040204020203" pitchFamily="34" charset="0"/>
                        </a:rPr>
                        <a:t>277</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258</a:t>
                      </a:r>
                    </a:p>
                    <a:p>
                      <a:pPr marL="0" algn="ctr" defTabSz="914400" rtl="0" eaLnBrk="1" latinLnBrk="0" hangingPunct="1">
                        <a:lnSpc>
                          <a:spcPct val="107000"/>
                        </a:lnSpc>
                        <a:spcAft>
                          <a:spcPts val="0"/>
                        </a:spcAft>
                      </a:pPr>
                      <a:r>
                        <a:rPr lang="lv-LV" sz="1500" b="0" kern="1200" dirty="0">
                          <a:solidFill>
                            <a:srgbClr val="C00000"/>
                          </a:solidFill>
                          <a:latin typeface="Segoe UI Light" panose="020B0502040204020203" pitchFamily="34" charset="0"/>
                          <a:ea typeface="Verdana" panose="020B0604030504040204" pitchFamily="34" charset="0"/>
                          <a:cs typeface="Segoe UI Light" panose="020B0502040204020203" pitchFamily="34" charset="0"/>
                        </a:rPr>
                        <a:t>281</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262</a:t>
                      </a:r>
                    </a:p>
                    <a:p>
                      <a:pPr marL="0" algn="ctr" defTabSz="914400" rtl="0" eaLnBrk="1" latinLnBrk="0" hangingPunct="1">
                        <a:lnSpc>
                          <a:spcPct val="107000"/>
                        </a:lnSpc>
                        <a:spcAft>
                          <a:spcPts val="0"/>
                        </a:spcAft>
                      </a:pPr>
                      <a:r>
                        <a:rPr lang="lv-LV" sz="1500" b="0" kern="1200" dirty="0">
                          <a:solidFill>
                            <a:srgbClr val="C00000"/>
                          </a:solidFill>
                          <a:latin typeface="Segoe UI Light" panose="020B0502040204020203" pitchFamily="34" charset="0"/>
                          <a:ea typeface="Verdana" panose="020B0604030504040204" pitchFamily="34" charset="0"/>
                          <a:cs typeface="Segoe UI Light" panose="020B0502040204020203" pitchFamily="34" charset="0"/>
                        </a:rPr>
                        <a:t>285</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274</a:t>
                      </a:r>
                    </a:p>
                    <a:p>
                      <a:pPr marL="0" algn="ctr" defTabSz="914400" rtl="0" eaLnBrk="1" latinLnBrk="0" hangingPunct="1">
                        <a:lnSpc>
                          <a:spcPct val="107000"/>
                        </a:lnSpc>
                        <a:spcAft>
                          <a:spcPts val="0"/>
                        </a:spcAft>
                      </a:pPr>
                      <a:r>
                        <a:rPr lang="lv-LV" sz="1500" b="0" kern="1200" dirty="0">
                          <a:solidFill>
                            <a:srgbClr val="C00000"/>
                          </a:solidFill>
                          <a:latin typeface="Segoe UI Light" panose="020B0502040204020203" pitchFamily="34" charset="0"/>
                          <a:ea typeface="Verdana" panose="020B0604030504040204" pitchFamily="34" charset="0"/>
                          <a:cs typeface="Segoe UI Light" panose="020B0502040204020203" pitchFamily="34" charset="0"/>
                        </a:rPr>
                        <a:t>298</a:t>
                      </a:r>
                    </a:p>
                  </a:txBody>
                  <a:tcPr marL="51435" marR="51435"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859822"/>
                  </a:ext>
                </a:extLst>
              </a:tr>
            </a:tbl>
          </a:graphicData>
        </a:graphic>
      </p:graphicFrame>
      <p:sp>
        <p:nvSpPr>
          <p:cNvPr id="7" name="Rectangle 6">
            <a:extLst>
              <a:ext uri="{FF2B5EF4-FFF2-40B4-BE49-F238E27FC236}">
                <a16:creationId xmlns:a16="http://schemas.microsoft.com/office/drawing/2014/main" id="{71DBE623-BFCD-43B1-B5FB-1D5DFC4B98D1}"/>
              </a:ext>
            </a:extLst>
          </p:cNvPr>
          <p:cNvSpPr/>
          <p:nvPr/>
        </p:nvSpPr>
        <p:spPr>
          <a:xfrm>
            <a:off x="426606" y="3063250"/>
            <a:ext cx="8120500" cy="715581"/>
          </a:xfrm>
          <a:prstGeom prst="rect">
            <a:avLst/>
          </a:prstGeom>
        </p:spPr>
        <p:txBody>
          <a:bodyPr wrap="square">
            <a:spAutoFit/>
          </a:bodyPr>
          <a:lstStyle/>
          <a:p>
            <a:r>
              <a:rPr lang="lv-LV" sz="1350" dirty="0">
                <a:latin typeface="Segoe UI Light" panose="020B0502040204020203" pitchFamily="34" charset="0"/>
                <a:cs typeface="Segoe UI Light" panose="020B0502040204020203" pitchFamily="34" charset="0"/>
              </a:rPr>
              <a:t>Reference/</a:t>
            </a:r>
            <a:r>
              <a:rPr lang="lv-LV" sz="1350" dirty="0" err="1">
                <a:latin typeface="Segoe UI Light" panose="020B0502040204020203" pitchFamily="34" charset="0"/>
                <a:cs typeface="Segoe UI Light" panose="020B0502040204020203" pitchFamily="34" charset="0"/>
              </a:rPr>
              <a:t>atbalsttiesīgās</a:t>
            </a:r>
            <a:r>
              <a:rPr lang="lv-LV" sz="1350" dirty="0">
                <a:latin typeface="Segoe UI Light" panose="020B0502040204020203" pitchFamily="34" charset="0"/>
                <a:cs typeface="Segoe UI Light" panose="020B0502040204020203" pitchFamily="34" charset="0"/>
              </a:rPr>
              <a:t> vienības:</a:t>
            </a:r>
          </a:p>
          <a:p>
            <a:r>
              <a:rPr lang="lv-LV" sz="1350" baseline="30000" dirty="0">
                <a:latin typeface="Segoe UI Light" panose="020B0502040204020203" pitchFamily="34" charset="0"/>
                <a:ea typeface="Verdana" panose="020B0604030504040204" pitchFamily="34" charset="0"/>
                <a:cs typeface="Segoe UI Light" panose="020B0502040204020203" pitchFamily="34" charset="0"/>
              </a:rPr>
              <a:t>1</a:t>
            </a:r>
            <a:r>
              <a:rPr lang="lv-LV" sz="1350" dirty="0">
                <a:latin typeface="Segoe UI Light" panose="020B0502040204020203" pitchFamily="34" charset="0"/>
                <a:cs typeface="Segoe UI Light" panose="020B0502040204020203" pitchFamily="34" charset="0"/>
              </a:rPr>
              <a:t>Ja </a:t>
            </a:r>
            <a:r>
              <a:rPr lang="lv-LV" sz="1350" b="1" dirty="0">
                <a:latin typeface="Segoe UI Light" panose="020B0502040204020203" pitchFamily="34" charset="0"/>
                <a:cs typeface="Segoe UI Light" panose="020B0502040204020203" pitchFamily="34" charset="0"/>
              </a:rPr>
              <a:t>nemaina </a:t>
            </a:r>
            <a:r>
              <a:rPr lang="lv-LV" sz="1350" dirty="0">
                <a:latin typeface="Segoe UI Light" panose="020B0502040204020203" pitchFamily="34" charset="0"/>
                <a:cs typeface="Segoe UI Light" panose="020B0502040204020203" pitchFamily="34" charset="0"/>
              </a:rPr>
              <a:t>izslaukuma prasību 97 398 (2020.g. apstiprinātie dzīvnieki)</a:t>
            </a:r>
          </a:p>
          <a:p>
            <a:r>
              <a:rPr lang="lv-LV" sz="1350" baseline="30000" dirty="0">
                <a:solidFill>
                  <a:srgbClr val="C00000"/>
                </a:solidFill>
                <a:latin typeface="Segoe UI Light" panose="020B0502040204020203" pitchFamily="34" charset="0"/>
                <a:ea typeface="Verdana" panose="020B0604030504040204" pitchFamily="34" charset="0"/>
                <a:cs typeface="Segoe UI Light" panose="020B0502040204020203" pitchFamily="34" charset="0"/>
              </a:rPr>
              <a:t>2</a:t>
            </a:r>
            <a:r>
              <a:rPr lang="lv-LV" sz="1350" dirty="0">
                <a:solidFill>
                  <a:srgbClr val="C00000"/>
                </a:solidFill>
                <a:latin typeface="Segoe UI Light" panose="020B0502040204020203" pitchFamily="34" charset="0"/>
                <a:cs typeface="Segoe UI Light" panose="020B0502040204020203" pitchFamily="34" charset="0"/>
              </a:rPr>
              <a:t>Ja </a:t>
            </a:r>
            <a:r>
              <a:rPr lang="lv-LV" sz="1350" b="1" dirty="0">
                <a:solidFill>
                  <a:srgbClr val="C00000"/>
                </a:solidFill>
                <a:latin typeface="Segoe UI Light" panose="020B0502040204020203" pitchFamily="34" charset="0"/>
                <a:cs typeface="Segoe UI Light" panose="020B0502040204020203" pitchFamily="34" charset="0"/>
              </a:rPr>
              <a:t>maina </a:t>
            </a:r>
            <a:r>
              <a:rPr lang="lv-LV" sz="1350" dirty="0">
                <a:solidFill>
                  <a:srgbClr val="C00000"/>
                </a:solidFill>
                <a:latin typeface="Segoe UI Light" panose="020B0502040204020203" pitchFamily="34" charset="0"/>
                <a:cs typeface="Segoe UI Light" panose="020B0502040204020203" pitchFamily="34" charset="0"/>
              </a:rPr>
              <a:t>izslaukuma prasību 89 528 (LDC dati, BSA atbilstošie dzīvnieki, kas izpilda paaugstināto izslaukumu)</a:t>
            </a:r>
          </a:p>
        </p:txBody>
      </p:sp>
      <p:sp>
        <p:nvSpPr>
          <p:cNvPr id="17" name="Taisnstūris 7">
            <a:extLst>
              <a:ext uri="{FF2B5EF4-FFF2-40B4-BE49-F238E27FC236}">
                <a16:creationId xmlns:a16="http://schemas.microsoft.com/office/drawing/2014/main" id="{79AB753D-017A-4575-9F66-D22EFAC789D5}"/>
              </a:ext>
            </a:extLst>
          </p:cNvPr>
          <p:cNvSpPr/>
          <p:nvPr/>
        </p:nvSpPr>
        <p:spPr>
          <a:xfrm>
            <a:off x="69777" y="5167302"/>
            <a:ext cx="713657"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LAD</a:t>
            </a:r>
            <a:endParaRPr lang="lv-LV" sz="900" dirty="0">
              <a:latin typeface="Segoe UI Light" panose="020B0502040204020203" pitchFamily="34" charset="0"/>
              <a:cs typeface="Segoe UI Light" panose="020B0502040204020203" pitchFamily="34" charset="0"/>
            </a:endParaRPr>
          </a:p>
        </p:txBody>
      </p:sp>
      <p:pic>
        <p:nvPicPr>
          <p:cNvPr id="19" name="Picture 18">
            <a:extLst>
              <a:ext uri="{FF2B5EF4-FFF2-40B4-BE49-F238E27FC236}">
                <a16:creationId xmlns:a16="http://schemas.microsoft.com/office/drawing/2014/main" id="{00645C2C-DBE5-432D-BED5-D3D347FF72E9}"/>
              </a:ext>
            </a:extLst>
          </p:cNvPr>
          <p:cNvPicPr>
            <a:picLocks noChangeAspect="1"/>
          </p:cNvPicPr>
          <p:nvPr/>
        </p:nvPicPr>
        <p:blipFill>
          <a:blip r:embed="rId3"/>
          <a:stretch>
            <a:fillRect/>
          </a:stretch>
        </p:blipFill>
        <p:spPr>
          <a:xfrm>
            <a:off x="4919870" y="3761176"/>
            <a:ext cx="3976055" cy="2239574"/>
          </a:xfrm>
          <a:prstGeom prst="rect">
            <a:avLst/>
          </a:prstGeom>
        </p:spPr>
      </p:pic>
      <p:pic>
        <p:nvPicPr>
          <p:cNvPr id="2" name="Picture 1">
            <a:extLst>
              <a:ext uri="{FF2B5EF4-FFF2-40B4-BE49-F238E27FC236}">
                <a16:creationId xmlns:a16="http://schemas.microsoft.com/office/drawing/2014/main" id="{31C79852-678D-483B-94E2-1690757E4EA5}"/>
              </a:ext>
            </a:extLst>
          </p:cNvPr>
          <p:cNvPicPr>
            <a:picLocks noChangeAspect="1"/>
          </p:cNvPicPr>
          <p:nvPr/>
        </p:nvPicPr>
        <p:blipFill>
          <a:blip r:embed="rId4"/>
          <a:stretch>
            <a:fillRect/>
          </a:stretch>
        </p:blipFill>
        <p:spPr>
          <a:xfrm>
            <a:off x="137612" y="3904759"/>
            <a:ext cx="4636814" cy="1252031"/>
          </a:xfrm>
          <a:prstGeom prst="rect">
            <a:avLst/>
          </a:prstGeom>
        </p:spPr>
      </p:pic>
    </p:spTree>
    <p:extLst>
      <p:ext uri="{BB962C8B-B14F-4D97-AF65-F5344CB8AC3E}">
        <p14:creationId xmlns:p14="http://schemas.microsoft.com/office/powerpoint/2010/main" val="4217047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8CB7B8-8C4D-4675-813C-78AF9A9A7508}"/>
              </a:ext>
            </a:extLst>
          </p:cNvPr>
          <p:cNvPicPr>
            <a:picLocks noChangeAspect="1"/>
          </p:cNvPicPr>
          <p:nvPr/>
        </p:nvPicPr>
        <p:blipFill>
          <a:blip r:embed="rId3"/>
          <a:stretch>
            <a:fillRect/>
          </a:stretch>
        </p:blipFill>
        <p:spPr>
          <a:xfrm>
            <a:off x="9636" y="2059617"/>
            <a:ext cx="6616594" cy="3402821"/>
          </a:xfrm>
          <a:prstGeom prst="rect">
            <a:avLst/>
          </a:prstGeom>
        </p:spPr>
      </p:pic>
      <p:sp>
        <p:nvSpPr>
          <p:cNvPr id="5" name="Title 5">
            <a:extLst>
              <a:ext uri="{FF2B5EF4-FFF2-40B4-BE49-F238E27FC236}">
                <a16:creationId xmlns:a16="http://schemas.microsoft.com/office/drawing/2014/main" id="{4E6C669F-B08E-46FE-81F1-62A0F2D3DAB5}"/>
              </a:ext>
            </a:extLst>
          </p:cNvPr>
          <p:cNvSpPr txBox="1">
            <a:spLocks/>
          </p:cNvSpPr>
          <p:nvPr/>
        </p:nvSpPr>
        <p:spPr>
          <a:xfrm>
            <a:off x="2064935" y="279365"/>
            <a:ext cx="7240772" cy="83731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DATI PAR IZSLAUKUMIEM</a:t>
            </a:r>
          </a:p>
        </p:txBody>
      </p:sp>
      <p:sp>
        <p:nvSpPr>
          <p:cNvPr id="4" name="Rectangle 3">
            <a:extLst>
              <a:ext uri="{FF2B5EF4-FFF2-40B4-BE49-F238E27FC236}">
                <a16:creationId xmlns:a16="http://schemas.microsoft.com/office/drawing/2014/main" id="{77EED6DC-D079-4ACF-A7BF-23D26A409E3C}"/>
              </a:ext>
            </a:extLst>
          </p:cNvPr>
          <p:cNvSpPr/>
          <p:nvPr/>
        </p:nvSpPr>
        <p:spPr>
          <a:xfrm>
            <a:off x="6626230" y="1654333"/>
            <a:ext cx="2517770" cy="3549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dirty="0">
                <a:solidFill>
                  <a:schemeClr val="tx1"/>
                </a:solidFill>
                <a:latin typeface="Segoe UI Light" panose="020B0502040204020203" pitchFamily="34" charset="0"/>
                <a:cs typeface="Segoe UI Light" panose="020B0502040204020203" pitchFamily="34" charset="0"/>
              </a:rPr>
              <a:t>Paaugstināto izslaukuma prasību izpildītu:</a:t>
            </a:r>
          </a:p>
          <a:p>
            <a:endParaRPr lang="lv-LV" dirty="0">
              <a:solidFill>
                <a:schemeClr val="tx1"/>
              </a:solidFill>
              <a:latin typeface="Segoe UI Light" panose="020B0502040204020203" pitchFamily="34" charset="0"/>
              <a:cs typeface="Segoe UI Light" panose="020B0502040204020203" pitchFamily="34" charset="0"/>
            </a:endParaRPr>
          </a:p>
          <a:p>
            <a:pPr marL="214313" indent="-214313">
              <a:buFont typeface="Wingdings" panose="05000000000000000000" pitchFamily="2" charset="2"/>
              <a:buChar char="ü"/>
            </a:pPr>
            <a:r>
              <a:rPr lang="lv-LV" b="1" dirty="0">
                <a:solidFill>
                  <a:schemeClr val="tx1"/>
                </a:solidFill>
                <a:latin typeface="Segoe UI Light" panose="020B0502040204020203" pitchFamily="34" charset="0"/>
                <a:cs typeface="Segoe UI Light" panose="020B0502040204020203" pitchFamily="34" charset="0"/>
              </a:rPr>
              <a:t>87%</a:t>
            </a:r>
            <a:r>
              <a:rPr lang="lv-LV" dirty="0">
                <a:solidFill>
                  <a:schemeClr val="tx1"/>
                </a:solidFill>
                <a:latin typeface="Segoe UI Light" panose="020B0502040204020203" pitchFamily="34" charset="0"/>
                <a:cs typeface="Segoe UI Light" panose="020B0502040204020203" pitchFamily="34" charset="0"/>
              </a:rPr>
              <a:t> no BSA atbilstošām slaucamām govīm </a:t>
            </a:r>
            <a:r>
              <a:rPr lang="lv-LV" b="1" dirty="0">
                <a:solidFill>
                  <a:schemeClr val="tx1"/>
                </a:solidFill>
                <a:latin typeface="Segoe UI Light" panose="020B0502040204020203" pitchFamily="34" charset="0"/>
                <a:cs typeface="Segoe UI Light" panose="020B0502040204020203" pitchFamily="34" charset="0"/>
              </a:rPr>
              <a:t>2019.gadā</a:t>
            </a:r>
            <a:r>
              <a:rPr lang="lv-LV" dirty="0">
                <a:solidFill>
                  <a:schemeClr val="tx1"/>
                </a:solidFill>
                <a:latin typeface="Segoe UI Light" panose="020B0502040204020203" pitchFamily="34" charset="0"/>
                <a:cs typeface="Segoe UI Light" panose="020B0502040204020203" pitchFamily="34" charset="0"/>
              </a:rPr>
              <a:t>;</a:t>
            </a:r>
          </a:p>
          <a:p>
            <a:endParaRPr lang="lv-LV" dirty="0">
              <a:solidFill>
                <a:schemeClr val="tx1"/>
              </a:solidFill>
              <a:latin typeface="Segoe UI Light" panose="020B0502040204020203" pitchFamily="34" charset="0"/>
              <a:cs typeface="Segoe UI Light" panose="020B0502040204020203" pitchFamily="34" charset="0"/>
            </a:endParaRPr>
          </a:p>
          <a:p>
            <a:pPr marL="214313" indent="-214313">
              <a:buFont typeface="Wingdings" panose="05000000000000000000" pitchFamily="2" charset="2"/>
              <a:buChar char="ü"/>
            </a:pPr>
            <a:r>
              <a:rPr lang="lv-LV" b="1" dirty="0">
                <a:solidFill>
                  <a:schemeClr val="tx1"/>
                </a:solidFill>
                <a:latin typeface="Segoe UI Light" panose="020B0502040204020203" pitchFamily="34" charset="0"/>
                <a:cs typeface="Segoe UI Light" panose="020B0502040204020203" pitchFamily="34" charset="0"/>
              </a:rPr>
              <a:t>89% </a:t>
            </a:r>
            <a:r>
              <a:rPr lang="lv-LV" dirty="0">
                <a:solidFill>
                  <a:schemeClr val="tx1"/>
                </a:solidFill>
                <a:latin typeface="Segoe UI Light" panose="020B0502040204020203" pitchFamily="34" charset="0"/>
                <a:cs typeface="Segoe UI Light" panose="020B0502040204020203" pitchFamily="34" charset="0"/>
              </a:rPr>
              <a:t>no BSA atbilstošām slaucamām govīm </a:t>
            </a:r>
            <a:r>
              <a:rPr lang="lv-LV" b="1" dirty="0">
                <a:solidFill>
                  <a:schemeClr val="tx1"/>
                </a:solidFill>
                <a:latin typeface="Segoe UI Light" panose="020B0502040204020203" pitchFamily="34" charset="0"/>
                <a:cs typeface="Segoe UI Light" panose="020B0502040204020203" pitchFamily="34" charset="0"/>
              </a:rPr>
              <a:t>2020.gadā.</a:t>
            </a:r>
            <a:br>
              <a:rPr lang="lv-LV" dirty="0">
                <a:solidFill>
                  <a:schemeClr val="tx1"/>
                </a:solidFill>
                <a:latin typeface="Segoe UI Light" panose="020B0502040204020203" pitchFamily="34" charset="0"/>
                <a:cs typeface="Segoe UI Light" panose="020B0502040204020203" pitchFamily="34" charset="0"/>
              </a:rPr>
            </a:br>
            <a:endParaRPr lang="lv-LV" dirty="0">
              <a:solidFill>
                <a:schemeClr val="tx1"/>
              </a:solidFill>
              <a:latin typeface="Segoe UI Light" panose="020B0502040204020203" pitchFamily="34" charset="0"/>
              <a:cs typeface="Segoe UI Light" panose="020B0502040204020203" pitchFamily="34" charset="0"/>
            </a:endParaRPr>
          </a:p>
        </p:txBody>
      </p:sp>
      <p:sp>
        <p:nvSpPr>
          <p:cNvPr id="12" name="Taisnstūris 7">
            <a:extLst>
              <a:ext uri="{FF2B5EF4-FFF2-40B4-BE49-F238E27FC236}">
                <a16:creationId xmlns:a16="http://schemas.microsoft.com/office/drawing/2014/main" id="{BFEA9D71-56B3-45D8-9322-7C9E2BDAC4F7}"/>
              </a:ext>
            </a:extLst>
          </p:cNvPr>
          <p:cNvSpPr/>
          <p:nvPr/>
        </p:nvSpPr>
        <p:spPr>
          <a:xfrm>
            <a:off x="231718" y="5462438"/>
            <a:ext cx="713657"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LDC</a:t>
            </a:r>
            <a:endParaRPr lang="lv-LV" sz="900" dirty="0">
              <a:latin typeface="Segoe UI Light" panose="020B0502040204020203" pitchFamily="34" charset="0"/>
              <a:cs typeface="Segoe UI Light" panose="020B0502040204020203" pitchFamily="34" charset="0"/>
            </a:endParaRPr>
          </a:p>
        </p:txBody>
      </p:sp>
      <p:sp>
        <p:nvSpPr>
          <p:cNvPr id="6" name="Rectangle 5">
            <a:extLst>
              <a:ext uri="{FF2B5EF4-FFF2-40B4-BE49-F238E27FC236}">
                <a16:creationId xmlns:a16="http://schemas.microsoft.com/office/drawing/2014/main" id="{B3C16C03-F4A2-4A02-8CDA-1378DAF52016}"/>
              </a:ext>
            </a:extLst>
          </p:cNvPr>
          <p:cNvSpPr/>
          <p:nvPr/>
        </p:nvSpPr>
        <p:spPr>
          <a:xfrm>
            <a:off x="4358115" y="2796466"/>
            <a:ext cx="1263666" cy="167645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50"/>
          </a:p>
        </p:txBody>
      </p:sp>
      <p:sp>
        <p:nvSpPr>
          <p:cNvPr id="7" name="Right Brace 6">
            <a:extLst>
              <a:ext uri="{FF2B5EF4-FFF2-40B4-BE49-F238E27FC236}">
                <a16:creationId xmlns:a16="http://schemas.microsoft.com/office/drawing/2014/main" id="{6D57EAB7-EAC5-44F1-BAD6-5B195E406826}"/>
              </a:ext>
            </a:extLst>
          </p:cNvPr>
          <p:cNvSpPr/>
          <p:nvPr/>
        </p:nvSpPr>
        <p:spPr>
          <a:xfrm>
            <a:off x="5621781" y="2796466"/>
            <a:ext cx="357810" cy="1676451"/>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sz="1350"/>
          </a:p>
        </p:txBody>
      </p:sp>
      <p:sp>
        <p:nvSpPr>
          <p:cNvPr id="14" name="Rectangle 13">
            <a:extLst>
              <a:ext uri="{FF2B5EF4-FFF2-40B4-BE49-F238E27FC236}">
                <a16:creationId xmlns:a16="http://schemas.microsoft.com/office/drawing/2014/main" id="{CA5FBFB4-34C6-4052-B1E7-DE55CF657C46}"/>
              </a:ext>
            </a:extLst>
          </p:cNvPr>
          <p:cNvSpPr/>
          <p:nvPr/>
        </p:nvSpPr>
        <p:spPr>
          <a:xfrm>
            <a:off x="5979591" y="3323995"/>
            <a:ext cx="1062105" cy="536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500" dirty="0">
                <a:solidFill>
                  <a:srgbClr val="C00000"/>
                </a:solidFill>
                <a:latin typeface="Segoe UI Light" panose="020B0502040204020203" pitchFamily="34" charset="0"/>
                <a:cs typeface="Segoe UI Light" panose="020B0502040204020203" pitchFamily="34" charset="0"/>
              </a:rPr>
              <a:t>89 528</a:t>
            </a:r>
          </a:p>
        </p:txBody>
      </p:sp>
    </p:spTree>
    <p:extLst>
      <p:ext uri="{BB962C8B-B14F-4D97-AF65-F5344CB8AC3E}">
        <p14:creationId xmlns:p14="http://schemas.microsoft.com/office/powerpoint/2010/main" val="2302660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903228" y="115410"/>
            <a:ext cx="7240772" cy="119741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900" b="1" dirty="0">
                <a:effectLst>
                  <a:outerShdw blurRad="38100" dist="38100" dir="2700000" algn="tl">
                    <a:srgbClr val="000000">
                      <a:alpha val="43137"/>
                    </a:srgbClr>
                  </a:outerShdw>
                </a:effectLst>
              </a:rPr>
              <a:t>Saistītais ienākuma atbalsts:</a:t>
            </a:r>
            <a:r>
              <a:rPr lang="lv-LV" sz="4000" b="1" dirty="0">
                <a:effectLst>
                  <a:outerShdw blurRad="38100" dist="38100" dir="2700000" algn="tl">
                    <a:srgbClr val="000000">
                      <a:alpha val="43137"/>
                    </a:srgbClr>
                  </a:outerShdw>
                </a:effectLst>
                <a:latin typeface="+mn-lt"/>
              </a:rPr>
              <a:t>  </a:t>
            </a:r>
            <a:r>
              <a:rPr lang="lv-LV" sz="4000" b="1" dirty="0">
                <a:solidFill>
                  <a:srgbClr val="C00000"/>
                </a:solidFill>
                <a:latin typeface="+mn-lt"/>
                <a:ea typeface="Verdana" panose="020B0604030504040204" pitchFamily="34" charset="0"/>
                <a:cs typeface="Segoe UI Light" panose="020B0502040204020203" pitchFamily="34" charset="0"/>
              </a:rPr>
              <a:t>LIELLOPIEM</a:t>
            </a:r>
          </a:p>
        </p:txBody>
      </p:sp>
      <p:grpSp>
        <p:nvGrpSpPr>
          <p:cNvPr id="13" name="Group 12">
            <a:extLst>
              <a:ext uri="{FF2B5EF4-FFF2-40B4-BE49-F238E27FC236}">
                <a16:creationId xmlns:a16="http://schemas.microsoft.com/office/drawing/2014/main" id="{9AEB7F3A-A879-4997-8765-B409D898450C}"/>
              </a:ext>
            </a:extLst>
          </p:cNvPr>
          <p:cNvGrpSpPr/>
          <p:nvPr/>
        </p:nvGrpSpPr>
        <p:grpSpPr>
          <a:xfrm>
            <a:off x="113250" y="5407678"/>
            <a:ext cx="8917499" cy="923330"/>
            <a:chOff x="5687943" y="1333698"/>
            <a:chExt cx="6411907" cy="1142823"/>
          </a:xfrm>
        </p:grpSpPr>
        <p:pic>
          <p:nvPicPr>
            <p:cNvPr id="4" name="Graphic 3" descr="Question mark">
              <a:extLst>
                <a:ext uri="{FF2B5EF4-FFF2-40B4-BE49-F238E27FC236}">
                  <a16:creationId xmlns:a16="http://schemas.microsoft.com/office/drawing/2014/main" id="{FF69F95F-C894-463A-B19D-11D06E1FDE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7943" y="1454839"/>
              <a:ext cx="685282" cy="866329"/>
            </a:xfrm>
            <a:prstGeom prst="rect">
              <a:avLst/>
            </a:prstGeom>
          </p:spPr>
        </p:pic>
        <p:sp>
          <p:nvSpPr>
            <p:cNvPr id="7" name="Rectangle 6">
              <a:extLst>
                <a:ext uri="{FF2B5EF4-FFF2-40B4-BE49-F238E27FC236}">
                  <a16:creationId xmlns:a16="http://schemas.microsoft.com/office/drawing/2014/main" id="{9293C367-0A22-4BCE-9336-8B518A19B9BE}"/>
                </a:ext>
              </a:extLst>
            </p:cNvPr>
            <p:cNvSpPr/>
            <p:nvPr/>
          </p:nvSpPr>
          <p:spPr>
            <a:xfrm>
              <a:off x="6514215" y="1333698"/>
              <a:ext cx="5585635" cy="1142823"/>
            </a:xfrm>
            <a:prstGeom prst="rect">
              <a:avLst/>
            </a:prstGeom>
          </p:spPr>
          <p:txBody>
            <a:bodyPr wrap="square">
              <a:spAutoFit/>
            </a:bodyPr>
            <a:lstStyle/>
            <a:p>
              <a:r>
                <a:rPr lang="lv-LV" b="1" u="sng" dirty="0">
                  <a:solidFill>
                    <a:srgbClr val="C00000"/>
                  </a:solidFill>
                  <a:latin typeface="Segoe UI Light" panose="020B0502040204020203" pitchFamily="34" charset="0"/>
                  <a:ea typeface="Verdana" panose="020B0604030504040204" pitchFamily="34" charset="0"/>
                  <a:cs typeface="Segoe UI Light" panose="020B0502040204020203" pitchFamily="34" charset="0"/>
                </a:rPr>
                <a:t>Lemjamie jautājumi:</a:t>
              </a:r>
            </a:p>
            <a:p>
              <a:pPr marL="342900" indent="-342900">
                <a:buFont typeface="+mj-lt"/>
                <a:buAutoNum type="arabicPeriod"/>
              </a:pPr>
              <a:r>
                <a:rPr lang="lv-LV" dirty="0">
                  <a:latin typeface="Segoe UI Light" panose="020B0502040204020203" pitchFamily="34" charset="0"/>
                  <a:ea typeface="Verdana" panose="020B0604030504040204" pitchFamily="34" charset="0"/>
                  <a:cs typeface="Segoe UI Light" panose="020B0502040204020203" pitchFamily="34" charset="0"/>
                </a:rPr>
                <a:t>Vai noteikt, ka atbalsts piešķirams tikai par pārraudzības liellopiem?</a:t>
              </a:r>
            </a:p>
            <a:p>
              <a:pPr marL="342900" indent="-342900">
                <a:buFont typeface="+mj-lt"/>
                <a:buAutoNum type="arabicPeriod"/>
              </a:pPr>
              <a:r>
                <a:rPr lang="lv-LV" dirty="0">
                  <a:latin typeface="Segoe UI Light" panose="020B0502040204020203" pitchFamily="34" charset="0"/>
                  <a:ea typeface="Verdana" panose="020B0604030504040204" pitchFamily="34" charset="0"/>
                  <a:cs typeface="Segoe UI Light" panose="020B0502040204020203" pitchFamily="34" charset="0"/>
                </a:rPr>
                <a:t>Vai izslēgt XX krustojuma liellopus no atbalsta?</a:t>
              </a:r>
            </a:p>
          </p:txBody>
        </p:sp>
      </p:grpSp>
      <p:graphicFrame>
        <p:nvGraphicFramePr>
          <p:cNvPr id="11" name="Table 10">
            <a:extLst>
              <a:ext uri="{FF2B5EF4-FFF2-40B4-BE49-F238E27FC236}">
                <a16:creationId xmlns:a16="http://schemas.microsoft.com/office/drawing/2014/main" id="{32839578-14B6-4B38-BE3D-3D9F2A9D76B8}"/>
              </a:ext>
            </a:extLst>
          </p:cNvPr>
          <p:cNvGraphicFramePr>
            <a:graphicFrameLocks noGrp="1"/>
          </p:cNvGraphicFramePr>
          <p:nvPr/>
        </p:nvGraphicFramePr>
        <p:xfrm>
          <a:off x="0" y="1694565"/>
          <a:ext cx="8997397" cy="3587834"/>
        </p:xfrm>
        <a:graphic>
          <a:graphicData uri="http://schemas.openxmlformats.org/drawingml/2006/table">
            <a:tbl>
              <a:tblPr firstRow="1" bandRow="1">
                <a:tableStyleId>{5C22544A-7EE6-4342-B048-85BDC9FD1C3A}</a:tableStyleId>
              </a:tblPr>
              <a:tblGrid>
                <a:gridCol w="4465154">
                  <a:extLst>
                    <a:ext uri="{9D8B030D-6E8A-4147-A177-3AD203B41FA5}">
                      <a16:colId xmlns:a16="http://schemas.microsoft.com/office/drawing/2014/main" val="2917490183"/>
                    </a:ext>
                  </a:extLst>
                </a:gridCol>
                <a:gridCol w="4532243">
                  <a:extLst>
                    <a:ext uri="{9D8B030D-6E8A-4147-A177-3AD203B41FA5}">
                      <a16:colId xmlns:a16="http://schemas.microsoft.com/office/drawing/2014/main" val="3489507003"/>
                    </a:ext>
                  </a:extLst>
                </a:gridCol>
              </a:tblGrid>
              <a:tr h="3493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effectLst/>
                          <a:latin typeface="Segoe UI Light" panose="020B0502040204020203" pitchFamily="34" charset="0"/>
                          <a:ea typeface="+mn-ea"/>
                          <a:cs typeface="Segoe UI Light" panose="020B0502040204020203" pitchFamily="34" charset="0"/>
                        </a:rPr>
                        <a:t>Atbalsta saņemšanas nosacījumi: </a:t>
                      </a:r>
                      <a:r>
                        <a:rPr lang="lv-LV" sz="1500" dirty="0">
                          <a:solidFill>
                            <a:schemeClr val="tx1"/>
                          </a:solidFill>
                          <a:latin typeface="Segoe UI Light" panose="020B0502040204020203" pitchFamily="34" charset="0"/>
                          <a:cs typeface="Segoe UI Light" panose="020B0502040204020203" pitchFamily="34" charset="0"/>
                        </a:rPr>
                        <a:t>2015-2022</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800" b="1" kern="1200" dirty="0">
                          <a:solidFill>
                            <a:schemeClr val="tx1"/>
                          </a:solidFill>
                          <a:effectLst/>
                          <a:latin typeface="Segoe UI Light" panose="020B0502040204020203" pitchFamily="34" charset="0"/>
                          <a:ea typeface="+mn-ea"/>
                          <a:cs typeface="Segoe UI Light" panose="020B0502040204020203" pitchFamily="34" charset="0"/>
                        </a:rPr>
                        <a:t>Priekšlikumi izmaiņām</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8447724"/>
                  </a:ext>
                </a:extLst>
              </a:tr>
              <a:tr h="3020032">
                <a:tc>
                  <a:txBody>
                    <a:bodyPr/>
                    <a:lstStyle/>
                    <a:p>
                      <a:pPr marL="0" lvl="0" indent="0" algn="just">
                        <a:buFont typeface="Wingdings" panose="05000000000000000000" pitchFamily="2" charset="2"/>
                        <a:buChar char="ü"/>
                      </a:pPr>
                      <a:endParaRPr lang="lv-LV" sz="1400" b="1" kern="1200" dirty="0">
                        <a:solidFill>
                          <a:schemeClr val="dk1"/>
                        </a:solidFill>
                        <a:effectLst/>
                        <a:latin typeface="Segoe UI Light" panose="020B0502040204020203" pitchFamily="34" charset="0"/>
                        <a:ea typeface="+mn-ea"/>
                        <a:cs typeface="Segoe UI Light" panose="020B0502040204020203" pitchFamily="34" charset="0"/>
                      </a:endParaRPr>
                    </a:p>
                    <a:p>
                      <a:pPr marL="0" lvl="0" indent="0" algn="just">
                        <a:buFont typeface="Wingdings" panose="05000000000000000000" pitchFamily="2" charset="2"/>
                        <a:buChar char="ü"/>
                      </a:pPr>
                      <a:r>
                        <a:rPr lang="lv-LV" sz="1400" b="1" kern="1200" dirty="0">
                          <a:solidFill>
                            <a:schemeClr val="dk1"/>
                          </a:solidFill>
                          <a:effectLst/>
                          <a:latin typeface="Segoe UI Light" panose="020B0502040204020203" pitchFamily="34" charset="0"/>
                          <a:ea typeface="+mn-ea"/>
                          <a:cs typeface="Segoe UI Light" panose="020B0502040204020203" pitchFamily="34" charset="0"/>
                        </a:rPr>
                        <a:t>p</a:t>
                      </a:r>
                      <a:r>
                        <a:rPr lang="lv-LV" sz="1500" b="1" kern="1200" dirty="0">
                          <a:solidFill>
                            <a:schemeClr val="dk1"/>
                          </a:solidFill>
                          <a:effectLst/>
                          <a:latin typeface="Segoe UI Light" panose="020B0502040204020203" pitchFamily="34" charset="0"/>
                          <a:ea typeface="+mn-ea"/>
                          <a:cs typeface="Segoe UI Light" panose="020B0502040204020203" pitchFamily="34" charset="0"/>
                        </a:rPr>
                        <a:t>ieder gaļas šķirnei </a:t>
                      </a:r>
                      <a:r>
                        <a:rPr lang="lv-LV" sz="1500" kern="1200" dirty="0">
                          <a:solidFill>
                            <a:schemeClr val="dk1"/>
                          </a:solidFill>
                          <a:effectLst/>
                          <a:latin typeface="Segoe UI Light" panose="020B0502040204020203" pitchFamily="34" charset="0"/>
                          <a:ea typeface="+mn-ea"/>
                          <a:cs typeface="Segoe UI Light" panose="020B0502040204020203" pitchFamily="34" charset="0"/>
                        </a:rPr>
                        <a:t>vai piena-gaļas  šķirnei </a:t>
                      </a:r>
                      <a:r>
                        <a:rPr lang="lv-LV" sz="1500" b="1" kern="1200" dirty="0">
                          <a:solidFill>
                            <a:schemeClr val="dk1"/>
                          </a:solidFill>
                          <a:effectLst/>
                          <a:latin typeface="Segoe UI Light" panose="020B0502040204020203" pitchFamily="34" charset="0"/>
                          <a:ea typeface="+mn-ea"/>
                          <a:cs typeface="Segoe UI Light" panose="020B0502040204020203" pitchFamily="34" charset="0"/>
                        </a:rPr>
                        <a:t>vai iegūts krustojumā </a:t>
                      </a:r>
                      <a:r>
                        <a:rPr lang="lv-LV" sz="1500" kern="1200" dirty="0">
                          <a:solidFill>
                            <a:schemeClr val="dk1"/>
                          </a:solidFill>
                          <a:effectLst/>
                          <a:latin typeface="Segoe UI Light" panose="020B0502040204020203" pitchFamily="34" charset="0"/>
                          <a:ea typeface="+mn-ea"/>
                          <a:cs typeface="Segoe UI Light" panose="020B0502040204020203" pitchFamily="34" charset="0"/>
                        </a:rPr>
                        <a:t>ar šo šķirņu dzīvniekiem;</a:t>
                      </a:r>
                    </a:p>
                    <a:p>
                      <a:pPr marL="0" lvl="0" indent="0" algn="just">
                        <a:buFont typeface="Wingdings" panose="05000000000000000000" pitchFamily="2" charset="2"/>
                        <a:buChar char="ü"/>
                      </a:pPr>
                      <a:r>
                        <a:rPr lang="lv-LV" sz="1500" kern="1200" dirty="0">
                          <a:solidFill>
                            <a:schemeClr val="dk1"/>
                          </a:solidFill>
                          <a:effectLst/>
                          <a:latin typeface="Segoe UI Light" panose="020B0502040204020203" pitchFamily="34" charset="0"/>
                          <a:ea typeface="+mn-ea"/>
                          <a:cs typeface="Segoe UI Light" panose="020B0502040204020203" pitchFamily="34" charset="0"/>
                        </a:rPr>
                        <a:t>tā ir </a:t>
                      </a:r>
                      <a:r>
                        <a:rPr lang="lv-LV" sz="1500" b="1" kern="1200" dirty="0">
                          <a:solidFill>
                            <a:schemeClr val="dk1"/>
                          </a:solidFill>
                          <a:effectLst/>
                          <a:latin typeface="Segoe UI Light" panose="020B0502040204020203" pitchFamily="34" charset="0"/>
                          <a:ea typeface="+mn-ea"/>
                          <a:cs typeface="Segoe UI Light" panose="020B0502040204020203" pitchFamily="34" charset="0"/>
                        </a:rPr>
                        <a:t>tele</a:t>
                      </a:r>
                      <a:r>
                        <a:rPr lang="lv-LV" sz="1500" kern="1200" dirty="0">
                          <a:solidFill>
                            <a:schemeClr val="dk1"/>
                          </a:solidFill>
                          <a:effectLst/>
                          <a:latin typeface="Segoe UI Light" panose="020B0502040204020203" pitchFamily="34" charset="0"/>
                          <a:ea typeface="+mn-ea"/>
                          <a:cs typeface="Segoe UI Light" panose="020B0502040204020203" pitchFamily="34" charset="0"/>
                        </a:rPr>
                        <a:t>, kas vēl nav atnesusies, </a:t>
                      </a:r>
                      <a:r>
                        <a:rPr lang="lv-LV" sz="1500" b="1" kern="1200" dirty="0">
                          <a:solidFill>
                            <a:schemeClr val="dk1"/>
                          </a:solidFill>
                          <a:effectLst/>
                          <a:latin typeface="Segoe UI Light" panose="020B0502040204020203" pitchFamily="34" charset="0"/>
                          <a:ea typeface="+mn-ea"/>
                          <a:cs typeface="Segoe UI Light" panose="020B0502040204020203" pitchFamily="34" charset="0"/>
                        </a:rPr>
                        <a:t>bullis</a:t>
                      </a:r>
                      <a:r>
                        <a:rPr lang="lv-LV" sz="1500" kern="1200" dirty="0">
                          <a:solidFill>
                            <a:schemeClr val="dk1"/>
                          </a:solidFill>
                          <a:effectLst/>
                          <a:latin typeface="Segoe UI Light" panose="020B0502040204020203" pitchFamily="34" charset="0"/>
                          <a:ea typeface="+mn-ea"/>
                          <a:cs typeface="Segoe UI Light" panose="020B0502040204020203" pitchFamily="34" charset="0"/>
                        </a:rPr>
                        <a:t> vai</a:t>
                      </a:r>
                      <a:r>
                        <a:rPr lang="lv-LV" sz="1500" b="1" kern="1200" dirty="0">
                          <a:solidFill>
                            <a:schemeClr val="dk1"/>
                          </a:solidFill>
                          <a:effectLst/>
                          <a:latin typeface="Segoe UI Light" panose="020B0502040204020203" pitchFamily="34" charset="0"/>
                          <a:ea typeface="+mn-ea"/>
                          <a:cs typeface="Segoe UI Light" panose="020B0502040204020203" pitchFamily="34" charset="0"/>
                        </a:rPr>
                        <a:t> vērsis</a:t>
                      </a:r>
                      <a:r>
                        <a:rPr lang="lv-LV" sz="1500" kern="1200" dirty="0">
                          <a:solidFill>
                            <a:schemeClr val="dk1"/>
                          </a:solidFill>
                          <a:effectLst/>
                          <a:latin typeface="Segoe UI Light" panose="020B0502040204020203" pitchFamily="34" charset="0"/>
                          <a:ea typeface="+mn-ea"/>
                          <a:cs typeface="Segoe UI Light" panose="020B0502040204020203" pitchFamily="34" charset="0"/>
                        </a:rPr>
                        <a:t>, kuri kārtējā gadā lauksaimnieka ganāmpulkā </a:t>
                      </a:r>
                      <a:r>
                        <a:rPr lang="lv-LV" sz="1500" b="1" kern="1200" dirty="0">
                          <a:solidFill>
                            <a:schemeClr val="dk1"/>
                          </a:solidFill>
                          <a:effectLst/>
                          <a:latin typeface="Segoe UI Light" panose="020B0502040204020203" pitchFamily="34" charset="0"/>
                          <a:ea typeface="+mn-ea"/>
                          <a:cs typeface="Segoe UI Light" panose="020B0502040204020203" pitchFamily="34" charset="0"/>
                        </a:rPr>
                        <a:t>sasniedz 16 mēnešu vecumu un noturēti 6 </a:t>
                      </a:r>
                      <a:r>
                        <a:rPr lang="lv-LV" sz="1500" b="1" kern="1200" dirty="0" err="1">
                          <a:solidFill>
                            <a:schemeClr val="dk1"/>
                          </a:solidFill>
                          <a:effectLst/>
                          <a:latin typeface="Segoe UI Light" panose="020B0502040204020203" pitchFamily="34" charset="0"/>
                          <a:ea typeface="+mn-ea"/>
                          <a:cs typeface="Segoe UI Light" panose="020B0502040204020203" pitchFamily="34" charset="0"/>
                        </a:rPr>
                        <a:t>mēn</a:t>
                      </a:r>
                      <a:r>
                        <a:rPr lang="lv-LV" sz="1500" kern="1200" dirty="0">
                          <a:solidFill>
                            <a:schemeClr val="dk1"/>
                          </a:solidFill>
                          <a:effectLst/>
                          <a:latin typeface="Segoe UI Light" panose="020B0502040204020203" pitchFamily="34" charset="0"/>
                          <a:ea typeface="+mn-ea"/>
                          <a:cs typeface="Segoe UI Light" panose="020B0502040204020203" pitchFamily="34" charset="0"/>
                        </a:rPr>
                        <a:t>., kas noslēdzas 16 mēnešu vecuma sasniegšanas dienā;</a:t>
                      </a:r>
                    </a:p>
                    <a:p>
                      <a:pPr marL="0" lvl="0" indent="0" algn="just">
                        <a:buFont typeface="Wingdings" panose="05000000000000000000" pitchFamily="2" charset="2"/>
                        <a:buChar char="ü"/>
                      </a:pPr>
                      <a:r>
                        <a:rPr lang="lv-LV" sz="1500" b="0" kern="1200" dirty="0">
                          <a:solidFill>
                            <a:schemeClr val="dk1"/>
                          </a:solidFill>
                          <a:effectLst/>
                          <a:latin typeface="Segoe UI Light" panose="020B0502040204020203" pitchFamily="34" charset="0"/>
                          <a:ea typeface="+mn-ea"/>
                          <a:cs typeface="Segoe UI Light" panose="020B0502040204020203" pitchFamily="34" charset="0"/>
                        </a:rPr>
                        <a:t>tā ir </a:t>
                      </a:r>
                      <a:r>
                        <a:rPr lang="lv-LV" sz="1500" b="1" kern="1200" dirty="0">
                          <a:solidFill>
                            <a:schemeClr val="dk1"/>
                          </a:solidFill>
                          <a:effectLst/>
                          <a:latin typeface="Segoe UI Light" panose="020B0502040204020203" pitchFamily="34" charset="0"/>
                          <a:ea typeface="+mn-ea"/>
                          <a:cs typeface="Segoe UI Light" panose="020B0502040204020203" pitchFamily="34" charset="0"/>
                        </a:rPr>
                        <a:t>zīdītājgovs</a:t>
                      </a:r>
                      <a:r>
                        <a:rPr lang="lv-LV" sz="1500" b="0" kern="1200" dirty="0">
                          <a:solidFill>
                            <a:schemeClr val="dk1"/>
                          </a:solidFill>
                          <a:effectLst/>
                          <a:latin typeface="Segoe UI Light" panose="020B0502040204020203" pitchFamily="34" charset="0"/>
                          <a:ea typeface="+mn-ea"/>
                          <a:cs typeface="Segoe UI Light" panose="020B0502040204020203" pitchFamily="34" charset="0"/>
                        </a:rPr>
                        <a:t>, kuru neslauc, bet izmanto teļu zīdīšanai, kura </a:t>
                      </a:r>
                      <a:r>
                        <a:rPr lang="lv-LV" sz="1500" b="1" kern="1200" dirty="0">
                          <a:solidFill>
                            <a:schemeClr val="dk1"/>
                          </a:solidFill>
                          <a:effectLst/>
                          <a:latin typeface="Segoe UI Light" panose="020B0502040204020203" pitchFamily="34" charset="0"/>
                          <a:ea typeface="+mn-ea"/>
                          <a:cs typeface="Segoe UI Light" panose="020B0502040204020203" pitchFamily="34" charset="0"/>
                        </a:rPr>
                        <a:t>ir atnesusies 2 gadu laikposmā</a:t>
                      </a:r>
                      <a:r>
                        <a:rPr lang="lv-LV" sz="1500" b="0" kern="1200" dirty="0">
                          <a:solidFill>
                            <a:schemeClr val="dk1"/>
                          </a:solidFill>
                          <a:effectLst/>
                          <a:latin typeface="Segoe UI Light" panose="020B0502040204020203" pitchFamily="34" charset="0"/>
                          <a:ea typeface="+mn-ea"/>
                          <a:cs typeface="Segoe UI Light" panose="020B0502040204020203" pitchFamily="34" charset="0"/>
                        </a:rPr>
                        <a:t>, kas noslēdzas kārtējā gada 15. novembrī un kura ir  ganāmpulkā </a:t>
                      </a:r>
                      <a:r>
                        <a:rPr lang="lv-LV" sz="1500" b="1" kern="1200" dirty="0">
                          <a:solidFill>
                            <a:schemeClr val="dk1"/>
                          </a:solidFill>
                          <a:effectLst/>
                          <a:latin typeface="Segoe UI Light" panose="020B0502040204020203" pitchFamily="34" charset="0"/>
                          <a:ea typeface="+mn-ea"/>
                          <a:cs typeface="Segoe UI Light" panose="020B0502040204020203" pitchFamily="34" charset="0"/>
                        </a:rPr>
                        <a:t>6 </a:t>
                      </a:r>
                      <a:r>
                        <a:rPr lang="lv-LV" sz="1500" b="1" kern="1200" dirty="0" err="1">
                          <a:solidFill>
                            <a:schemeClr val="dk1"/>
                          </a:solidFill>
                          <a:effectLst/>
                          <a:latin typeface="Segoe UI Light" panose="020B0502040204020203" pitchFamily="34" charset="0"/>
                          <a:ea typeface="+mn-ea"/>
                          <a:cs typeface="Segoe UI Light" panose="020B0502040204020203" pitchFamily="34" charset="0"/>
                        </a:rPr>
                        <a:t>mēn</a:t>
                      </a:r>
                      <a:r>
                        <a:rPr lang="lv-LV" sz="1500" b="0" kern="1200" dirty="0">
                          <a:solidFill>
                            <a:schemeClr val="dk1"/>
                          </a:solidFill>
                          <a:effectLst/>
                          <a:latin typeface="Segoe UI Light" panose="020B0502040204020203" pitchFamily="34" charset="0"/>
                          <a:ea typeface="+mn-ea"/>
                          <a:cs typeface="Segoe UI Light" panose="020B0502040204020203" pitchFamily="34" charset="0"/>
                        </a:rPr>
                        <a:t>. pēc kārtas, sākot no kārtējā gada 15.maija;</a:t>
                      </a:r>
                    </a:p>
                    <a:p>
                      <a:pPr marL="0" lvl="0" indent="0" algn="just">
                        <a:buFont typeface="Wingdings" panose="05000000000000000000" pitchFamily="2" charset="2"/>
                        <a:buChar char="ü"/>
                      </a:pPr>
                      <a:r>
                        <a:rPr lang="lv-LV" sz="1500" kern="1200" dirty="0">
                          <a:solidFill>
                            <a:schemeClr val="dk1"/>
                          </a:solidFill>
                          <a:effectLst/>
                          <a:latin typeface="Segoe UI Light" panose="020B0502040204020203" pitchFamily="34" charset="0"/>
                          <a:ea typeface="+mn-ea"/>
                          <a:cs typeface="Segoe UI Light" panose="020B0502040204020203" pitchFamily="34" charset="0"/>
                        </a:rPr>
                        <a:t>ievērotas identificēšanas un reģistrēšanas prasības.</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lvl="0" indent="-285750" algn="just">
                        <a:buFont typeface="Wingdings" panose="05000000000000000000" pitchFamily="2" charset="2"/>
                        <a:buChar char="ü"/>
                      </a:pPr>
                      <a:r>
                        <a:rPr lang="lv-LV" sz="1400" b="0" kern="1200" dirty="0">
                          <a:solidFill>
                            <a:srgbClr val="C00000"/>
                          </a:solidFill>
                          <a:latin typeface="Segoe UI Light" panose="020B0502040204020203" pitchFamily="34" charset="0"/>
                          <a:ea typeface="Verdana" panose="020B0604030504040204" pitchFamily="34" charset="0"/>
                          <a:cs typeface="Segoe UI Light" panose="020B0502040204020203" pitchFamily="34" charset="0"/>
                        </a:rPr>
                        <a:t>ganāmpulkā tiek veikta to pārraudzība;</a:t>
                      </a:r>
                    </a:p>
                    <a:p>
                      <a:pPr marL="285750" lvl="0" indent="-285750" algn="just">
                        <a:buFont typeface="Wingdings" panose="05000000000000000000" pitchFamily="2" charset="2"/>
                        <a:buChar char="ü"/>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pieder gaļas šķirnei vai piena-gaļas šķirnei </a:t>
                      </a:r>
                      <a:r>
                        <a:rPr lang="lv-LV" sz="1400" b="0" kern="1200" dirty="0">
                          <a:solidFill>
                            <a:srgbClr val="C00000"/>
                          </a:solidFill>
                          <a:latin typeface="Segoe UI Light" panose="020B0502040204020203" pitchFamily="34" charset="0"/>
                          <a:ea typeface="Verdana" panose="020B0604030504040204" pitchFamily="34" charset="0"/>
                          <a:cs typeface="Segoe UI Light" panose="020B0502040204020203" pitchFamily="34" charset="0"/>
                        </a:rPr>
                        <a:t>vai </a:t>
                      </a:r>
                      <a:r>
                        <a:rPr lang="lv-LV" sz="1400" b="0" strike="sngStrike" kern="1200" dirty="0">
                          <a:solidFill>
                            <a:srgbClr val="C00000"/>
                          </a:solidFill>
                          <a:latin typeface="Segoe UI Light" panose="020B0502040204020203" pitchFamily="34" charset="0"/>
                          <a:ea typeface="Verdana" panose="020B0604030504040204" pitchFamily="34" charset="0"/>
                          <a:cs typeface="Segoe UI Light" panose="020B0502040204020203" pitchFamily="34" charset="0"/>
                        </a:rPr>
                        <a:t>iegūts krustojumā ar šo šķirņu dzīvniekie</a:t>
                      </a:r>
                      <a:r>
                        <a:rPr lang="lv-LV" sz="1400" b="0" kern="1200" dirty="0">
                          <a:solidFill>
                            <a:srgbClr val="C00000"/>
                          </a:solidFill>
                          <a:latin typeface="Segoe UI Light" panose="020B0502040204020203" pitchFamily="34" charset="0"/>
                          <a:ea typeface="Verdana" panose="020B0604030504040204" pitchFamily="34" charset="0"/>
                          <a:cs typeface="Segoe UI Light" panose="020B0502040204020203" pitchFamily="34" charset="0"/>
                        </a:rPr>
                        <a:t>m; (</a:t>
                      </a:r>
                      <a:r>
                        <a:rPr lang="lv-LV" sz="1400" b="1" kern="1200" dirty="0">
                          <a:solidFill>
                            <a:srgbClr val="C00000"/>
                          </a:solidFill>
                          <a:latin typeface="Segoe UI Light" panose="020B0502040204020203" pitchFamily="34" charset="0"/>
                          <a:ea typeface="Verdana" panose="020B0604030504040204" pitchFamily="34" charset="0"/>
                          <a:cs typeface="Segoe UI Light" panose="020B0502040204020203" pitchFamily="34" charset="0"/>
                        </a:rPr>
                        <a:t>svītrot XX </a:t>
                      </a:r>
                      <a:r>
                        <a:rPr lang="lv-LV" sz="1400" b="1" kern="1200" dirty="0" err="1">
                          <a:solidFill>
                            <a:srgbClr val="C00000"/>
                          </a:solidFill>
                          <a:latin typeface="Segoe UI Light" panose="020B0502040204020203" pitchFamily="34" charset="0"/>
                          <a:ea typeface="Verdana" panose="020B0604030504040204" pitchFamily="34" charset="0"/>
                          <a:cs typeface="Segoe UI Light" panose="020B0502040204020203" pitchFamily="34" charset="0"/>
                        </a:rPr>
                        <a:t>krustoj</a:t>
                      </a:r>
                      <a:r>
                        <a:rPr lang="lv-LV" sz="1400" b="1" kern="1200" dirty="0">
                          <a:solidFill>
                            <a:srgbClr val="C00000"/>
                          </a:solidFill>
                          <a:latin typeface="Segoe UI Light" panose="020B0502040204020203" pitchFamily="34" charset="0"/>
                          <a:ea typeface="Verdana" panose="020B0604030504040204" pitchFamily="34" charset="0"/>
                          <a:cs typeface="Segoe UI Light" panose="020B0502040204020203" pitchFamily="34" charset="0"/>
                        </a:rPr>
                        <a:t>.</a:t>
                      </a:r>
                      <a:r>
                        <a:rPr lang="lv-LV" sz="1400" b="0" kern="1200" dirty="0">
                          <a:solidFill>
                            <a:srgbClr val="C00000"/>
                          </a:solidFill>
                          <a:latin typeface="Segoe UI Light" panose="020B0502040204020203" pitchFamily="34" charset="0"/>
                          <a:ea typeface="Verdana" panose="020B0604030504040204" pitchFamily="34" charset="0"/>
                          <a:cs typeface="Segoe UI Light" panose="020B0502040204020203" pitchFamily="34" charset="0"/>
                        </a:rPr>
                        <a:t>)</a:t>
                      </a:r>
                    </a:p>
                    <a:p>
                      <a:pPr marL="285750" lvl="0" indent="-285750" algn="just">
                        <a:buFont typeface="Wingdings" panose="05000000000000000000" pitchFamily="2" charset="2"/>
                        <a:buChar char="ü"/>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tā ir tele</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kas vēl </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nav atnesusies</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bullis vai vērsis</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kuri kārtējā gadā lauksaimnieka ganāmpulkā </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sasniedz 16 mēnešu </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vecumu un </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noturēti 6 </a:t>
                      </a:r>
                      <a:r>
                        <a:rPr lang="lv-LV" sz="1500" b="1" kern="1200" dirty="0" err="1">
                          <a:solidFill>
                            <a:schemeClr val="tx1"/>
                          </a:solidFill>
                          <a:latin typeface="Segoe UI Light" panose="020B0502040204020203" pitchFamily="34" charset="0"/>
                          <a:ea typeface="Verdana" panose="020B0604030504040204" pitchFamily="34" charset="0"/>
                          <a:cs typeface="Segoe UI Light" panose="020B0502040204020203" pitchFamily="34" charset="0"/>
                        </a:rPr>
                        <a:t>mēn</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kas noslēdzas 16 mēnešu vecuma sasniegšanas dienā;</a:t>
                      </a:r>
                    </a:p>
                    <a:p>
                      <a:pPr marL="285750" lvl="0" indent="-285750" algn="just">
                        <a:buFont typeface="Wingdings" panose="05000000000000000000" pitchFamily="2" charset="2"/>
                        <a:buChar char="ü"/>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tā ir </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zīdītājgovs, kuru neslauc</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bet izmanto teļu zīdīšanai, kura ir </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atnesusies 2 gadu laikposmā</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kas noslēdzas kārtējā gada 15. novembrī un kura </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ir  ganāmpulkā 6 </a:t>
                      </a:r>
                      <a:r>
                        <a:rPr lang="lv-LV" sz="1500" b="1" kern="1200" dirty="0" err="1">
                          <a:solidFill>
                            <a:schemeClr val="tx1"/>
                          </a:solidFill>
                          <a:latin typeface="Segoe UI Light" panose="020B0502040204020203" pitchFamily="34" charset="0"/>
                          <a:ea typeface="Verdana" panose="020B0604030504040204" pitchFamily="34" charset="0"/>
                          <a:cs typeface="Segoe UI Light" panose="020B0502040204020203" pitchFamily="34" charset="0"/>
                        </a:rPr>
                        <a:t>mēn</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pēc kārtas, sākot no kārtējā gada 15.maija</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
                      </a:r>
                    </a:p>
                    <a:p>
                      <a:pPr marL="285750" lvl="0" indent="-285750" algn="just">
                        <a:buFont typeface="Wingdings" panose="05000000000000000000" pitchFamily="2" charset="2"/>
                        <a:buChar char="ü"/>
                      </a:pPr>
                      <a:r>
                        <a:rPr lang="lv-LV" sz="1500" b="0" kern="1200" noProof="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ievērotas identificēšanas un reģistrēšanas prasības.</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81861190"/>
                  </a:ext>
                </a:extLst>
              </a:tr>
            </a:tbl>
          </a:graphicData>
        </a:graphic>
      </p:graphicFrame>
      <p:sp>
        <p:nvSpPr>
          <p:cNvPr id="12" name="Rectangle 11">
            <a:extLst>
              <a:ext uri="{FF2B5EF4-FFF2-40B4-BE49-F238E27FC236}">
                <a16:creationId xmlns:a16="http://schemas.microsoft.com/office/drawing/2014/main" id="{A18F3942-6979-4B6E-8E4A-B0DBCCFDA684}"/>
              </a:ext>
            </a:extLst>
          </p:cNvPr>
          <p:cNvSpPr/>
          <p:nvPr/>
        </p:nvSpPr>
        <p:spPr>
          <a:xfrm>
            <a:off x="8250077" y="352967"/>
            <a:ext cx="747320" cy="600164"/>
          </a:xfrm>
          <a:prstGeom prst="rect">
            <a:avLst/>
          </a:prstGeom>
        </p:spPr>
        <p:txBody>
          <a:bodyPr wrap="none">
            <a:spAutoFit/>
          </a:bodyPr>
          <a:lstStyle/>
          <a:p>
            <a:r>
              <a:rPr lang="lv-LV" sz="3300" b="1" dirty="0">
                <a:ln w="22225">
                  <a:solidFill>
                    <a:schemeClr val="accent2"/>
                  </a:solidFill>
                  <a:prstDash val="solid"/>
                </a:ln>
                <a:solidFill>
                  <a:schemeClr val="accent2">
                    <a:lumMod val="40000"/>
                    <a:lumOff val="60000"/>
                  </a:schemeClr>
                </a:solidFill>
                <a:latin typeface="Segoe UI Light" panose="020B0502040204020203" pitchFamily="34" charset="0"/>
                <a:ea typeface="Calibri" panose="020F0502020204030204" pitchFamily="34" charset="0"/>
                <a:cs typeface="Segoe UI Light" panose="020B0502040204020203" pitchFamily="34" charset="0"/>
              </a:rPr>
              <a:t>②</a:t>
            </a:r>
            <a:endParaRPr lang="lv-LV" sz="3300" b="1" dirty="0">
              <a:ln w="22225">
                <a:solidFill>
                  <a:schemeClr val="accent2"/>
                </a:solidFill>
                <a:prstDash val="solid"/>
              </a:ln>
              <a:solidFill>
                <a:schemeClr val="accent2">
                  <a:lumMod val="40000"/>
                  <a:lumOff val="60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6246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AE89879-5521-470D-B7E5-B4A6551B305B}"/>
              </a:ext>
            </a:extLst>
          </p:cNvPr>
          <p:cNvPicPr>
            <a:picLocks noChangeAspect="1"/>
          </p:cNvPicPr>
          <p:nvPr/>
        </p:nvPicPr>
        <p:blipFill>
          <a:blip r:embed="rId3"/>
          <a:stretch>
            <a:fillRect/>
          </a:stretch>
        </p:blipFill>
        <p:spPr>
          <a:xfrm>
            <a:off x="5387283" y="3764446"/>
            <a:ext cx="3756717" cy="1966368"/>
          </a:xfrm>
          <a:prstGeom prst="rect">
            <a:avLst/>
          </a:prstGeom>
        </p:spPr>
      </p:pic>
      <p:sp>
        <p:nvSpPr>
          <p:cNvPr id="5" name="Title 5">
            <a:extLst>
              <a:ext uri="{FF2B5EF4-FFF2-40B4-BE49-F238E27FC236}">
                <a16:creationId xmlns:a16="http://schemas.microsoft.com/office/drawing/2014/main" id="{4E6C669F-B08E-46FE-81F1-62A0F2D3DAB5}"/>
              </a:ext>
            </a:extLst>
          </p:cNvPr>
          <p:cNvSpPr txBox="1">
            <a:spLocks/>
          </p:cNvSpPr>
          <p:nvPr/>
        </p:nvSpPr>
        <p:spPr>
          <a:xfrm>
            <a:off x="2420912" y="278047"/>
            <a:ext cx="5597843" cy="84010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900" b="1" dirty="0">
                <a:effectLst>
                  <a:outerShdw blurRad="38100" dist="38100" dir="2700000" algn="tl">
                    <a:srgbClr val="000000">
                      <a:alpha val="43137"/>
                    </a:srgbClr>
                  </a:outerShdw>
                </a:effectLst>
              </a:rPr>
              <a:t>DATI PAR LIELLOPIEM</a:t>
            </a:r>
          </a:p>
        </p:txBody>
      </p:sp>
      <p:graphicFrame>
        <p:nvGraphicFramePr>
          <p:cNvPr id="4" name="Table 5">
            <a:extLst>
              <a:ext uri="{FF2B5EF4-FFF2-40B4-BE49-F238E27FC236}">
                <a16:creationId xmlns:a16="http://schemas.microsoft.com/office/drawing/2014/main" id="{8DCC4DD3-4C81-47A8-AAF4-68985BCCBCF9}"/>
              </a:ext>
            </a:extLst>
          </p:cNvPr>
          <p:cNvGraphicFramePr>
            <a:graphicFrameLocks noGrp="1"/>
          </p:cNvGraphicFramePr>
          <p:nvPr/>
        </p:nvGraphicFramePr>
        <p:xfrm>
          <a:off x="67693" y="1989695"/>
          <a:ext cx="8340814" cy="1575156"/>
        </p:xfrm>
        <a:graphic>
          <a:graphicData uri="http://schemas.openxmlformats.org/drawingml/2006/table">
            <a:tbl>
              <a:tblPr firstRow="1" bandRow="1">
                <a:tableStyleId>{5C22544A-7EE6-4342-B048-85BDC9FD1C3A}</a:tableStyleId>
              </a:tblPr>
              <a:tblGrid>
                <a:gridCol w="2896051">
                  <a:extLst>
                    <a:ext uri="{9D8B030D-6E8A-4147-A177-3AD203B41FA5}">
                      <a16:colId xmlns:a16="http://schemas.microsoft.com/office/drawing/2014/main" val="3548510279"/>
                    </a:ext>
                  </a:extLst>
                </a:gridCol>
                <a:gridCol w="726160">
                  <a:extLst>
                    <a:ext uri="{9D8B030D-6E8A-4147-A177-3AD203B41FA5}">
                      <a16:colId xmlns:a16="http://schemas.microsoft.com/office/drawing/2014/main" val="3210336114"/>
                    </a:ext>
                  </a:extLst>
                </a:gridCol>
                <a:gridCol w="916885">
                  <a:extLst>
                    <a:ext uri="{9D8B030D-6E8A-4147-A177-3AD203B41FA5}">
                      <a16:colId xmlns:a16="http://schemas.microsoft.com/office/drawing/2014/main" val="2100751482"/>
                    </a:ext>
                  </a:extLst>
                </a:gridCol>
                <a:gridCol w="737981">
                  <a:extLst>
                    <a:ext uri="{9D8B030D-6E8A-4147-A177-3AD203B41FA5}">
                      <a16:colId xmlns:a16="http://schemas.microsoft.com/office/drawing/2014/main" val="2792621946"/>
                    </a:ext>
                  </a:extLst>
                </a:gridCol>
                <a:gridCol w="849796">
                  <a:extLst>
                    <a:ext uri="{9D8B030D-6E8A-4147-A177-3AD203B41FA5}">
                      <a16:colId xmlns:a16="http://schemas.microsoft.com/office/drawing/2014/main" val="3346251007"/>
                    </a:ext>
                  </a:extLst>
                </a:gridCol>
                <a:gridCol w="752889">
                  <a:extLst>
                    <a:ext uri="{9D8B030D-6E8A-4147-A177-3AD203B41FA5}">
                      <a16:colId xmlns:a16="http://schemas.microsoft.com/office/drawing/2014/main" val="75871016"/>
                    </a:ext>
                  </a:extLst>
                </a:gridCol>
                <a:gridCol w="663437">
                  <a:extLst>
                    <a:ext uri="{9D8B030D-6E8A-4147-A177-3AD203B41FA5}">
                      <a16:colId xmlns:a16="http://schemas.microsoft.com/office/drawing/2014/main" val="3473648957"/>
                    </a:ext>
                  </a:extLst>
                </a:gridCol>
                <a:gridCol w="797615">
                  <a:extLst>
                    <a:ext uri="{9D8B030D-6E8A-4147-A177-3AD203B41FA5}">
                      <a16:colId xmlns:a16="http://schemas.microsoft.com/office/drawing/2014/main" val="87581481"/>
                    </a:ext>
                  </a:extLst>
                </a:gridCol>
              </a:tblGrid>
              <a:tr h="289376">
                <a:tc>
                  <a:txBody>
                    <a:bodyPr/>
                    <a:lstStyle/>
                    <a:p>
                      <a:endParaRPr lang="lv-LV" sz="1400" dirty="0"/>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2021</a:t>
                      </a:r>
                    </a:p>
                  </a:txBody>
                  <a:tcPr marL="51435" marR="51435"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2022</a:t>
                      </a:r>
                    </a:p>
                  </a:txBody>
                  <a:tcPr marL="51435" marR="51435"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2023</a:t>
                      </a:r>
                    </a:p>
                  </a:txBody>
                  <a:tcPr marL="51435" marR="51435"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2024</a:t>
                      </a:r>
                    </a:p>
                  </a:txBody>
                  <a:tcPr marL="51435" marR="51435"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2025</a:t>
                      </a:r>
                    </a:p>
                  </a:txBody>
                  <a:tcPr marL="51435" marR="51435"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2026</a:t>
                      </a:r>
                    </a:p>
                  </a:txBody>
                  <a:tcPr marL="51435" marR="51435"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lnSpc>
                          <a:spcPct val="107000"/>
                        </a:lnSpc>
                        <a:spcAft>
                          <a:spcPts val="0"/>
                        </a:spcAft>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2027</a:t>
                      </a:r>
                    </a:p>
                  </a:txBody>
                  <a:tcPr marL="51435" marR="51435"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6917718"/>
                  </a:ext>
                </a:extLst>
              </a:tr>
              <a:tr h="480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a:t>
                      </a:r>
                      <a:r>
                        <a:rPr lang="lv-LV" sz="14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nemainot </a:t>
                      </a: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nosacījumus, </a:t>
                      </a:r>
                      <a:r>
                        <a:rPr lang="lv-LV" sz="1400" b="0" i="1" kern="1200" dirty="0" err="1">
                          <a:solidFill>
                            <a:schemeClr val="tx1"/>
                          </a:solidFill>
                          <a:latin typeface="Segoe UI Light" panose="020B0502040204020203" pitchFamily="34" charset="0"/>
                          <a:ea typeface="Verdana" panose="020B0604030504040204" pitchFamily="34" charset="0"/>
                          <a:cs typeface="Segoe UI Light" panose="020B0502040204020203" pitchFamily="34" charset="0"/>
                        </a:rPr>
                        <a:t>milj.EUR</a:t>
                      </a:r>
                      <a:endPar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endParaRP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7,21</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7,33</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7,67</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7,76</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7,87</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7,98</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8,35</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4046154"/>
                  </a:ext>
                </a:extLst>
              </a:tr>
              <a:tr h="480060">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 </a:t>
                      </a:r>
                      <a:r>
                        <a:rPr lang="lv-LV" sz="14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ja pārraudzība un nemaksā par </a:t>
                      </a:r>
                      <a:r>
                        <a:rPr lang="lv-LV" sz="1400" b="1" kern="1200" dirty="0" err="1">
                          <a:solidFill>
                            <a:schemeClr val="tx1"/>
                          </a:solidFill>
                          <a:latin typeface="Segoe UI Light" panose="020B0502040204020203" pitchFamily="34" charset="0"/>
                          <a:ea typeface="Verdana" panose="020B0604030504040204" pitchFamily="34" charset="0"/>
                          <a:cs typeface="Segoe UI Light" panose="020B0502040204020203" pitchFamily="34" charset="0"/>
                        </a:rPr>
                        <a:t>XX.krust</a:t>
                      </a:r>
                      <a:r>
                        <a:rPr lang="lv-LV" sz="14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a:t>
                      </a:r>
                      <a:r>
                        <a:rPr lang="lv-LV" sz="1400" b="0" i="1" kern="1200" dirty="0" err="1">
                          <a:solidFill>
                            <a:schemeClr val="tx1"/>
                          </a:solidFill>
                          <a:latin typeface="Segoe UI Light" panose="020B0502040204020203" pitchFamily="34" charset="0"/>
                          <a:ea typeface="Verdana" panose="020B0604030504040204" pitchFamily="34" charset="0"/>
                          <a:cs typeface="Segoe UI Light" panose="020B0502040204020203" pitchFamily="34" charset="0"/>
                        </a:rPr>
                        <a:t>milj.EUR</a:t>
                      </a:r>
                      <a:endParaRPr lang="lv-LV" sz="1400" b="0" i="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7,21</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7,33</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4,57</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4,62</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4,69</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4,76</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4,98</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9977125"/>
                  </a:ext>
                </a:extLst>
              </a:tr>
              <a:tr h="295180">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 </a:t>
                      </a:r>
                      <a:r>
                        <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EUR/liellopu</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118</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120</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126</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127</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129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130</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i="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137</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7814377"/>
                  </a:ext>
                </a:extLst>
              </a:tr>
            </a:tbl>
          </a:graphicData>
        </a:graphic>
      </p:graphicFrame>
      <p:sp>
        <p:nvSpPr>
          <p:cNvPr id="13" name="Rectangle 12">
            <a:extLst>
              <a:ext uri="{FF2B5EF4-FFF2-40B4-BE49-F238E27FC236}">
                <a16:creationId xmlns:a16="http://schemas.microsoft.com/office/drawing/2014/main" id="{97B5E931-4C17-4AB7-B444-1AE00700BB92}"/>
              </a:ext>
            </a:extLst>
          </p:cNvPr>
          <p:cNvSpPr/>
          <p:nvPr/>
        </p:nvSpPr>
        <p:spPr>
          <a:xfrm>
            <a:off x="117432" y="3711555"/>
            <a:ext cx="5368968" cy="715581"/>
          </a:xfrm>
          <a:prstGeom prst="rect">
            <a:avLst/>
          </a:prstGeom>
        </p:spPr>
        <p:txBody>
          <a:bodyPr wrap="square">
            <a:spAutoFit/>
          </a:bodyPr>
          <a:lstStyle/>
          <a:p>
            <a:r>
              <a:rPr lang="lv-LV" sz="1350" dirty="0">
                <a:latin typeface="Segoe UI Light" panose="020B0502040204020203" pitchFamily="34" charset="0"/>
                <a:cs typeface="Segoe UI Light" panose="020B0502040204020203" pitchFamily="34" charset="0"/>
              </a:rPr>
              <a:t>Reference/</a:t>
            </a:r>
            <a:r>
              <a:rPr lang="lv-LV" sz="1350" dirty="0" err="1">
                <a:latin typeface="Segoe UI Light" panose="020B0502040204020203" pitchFamily="34" charset="0"/>
                <a:cs typeface="Segoe UI Light" panose="020B0502040204020203" pitchFamily="34" charset="0"/>
              </a:rPr>
              <a:t>atbalsttiesīgās</a:t>
            </a:r>
            <a:r>
              <a:rPr lang="lv-LV" sz="1350" dirty="0">
                <a:latin typeface="Segoe UI Light" panose="020B0502040204020203" pitchFamily="34" charset="0"/>
                <a:cs typeface="Segoe UI Light" panose="020B0502040204020203" pitchFamily="34" charset="0"/>
              </a:rPr>
              <a:t> vienības:</a:t>
            </a:r>
          </a:p>
          <a:p>
            <a:pPr marL="214313" indent="-214313">
              <a:buFont typeface="Wingdings" panose="05000000000000000000" pitchFamily="2" charset="2"/>
              <a:buChar char="ü"/>
            </a:pPr>
            <a:r>
              <a:rPr lang="lv-LV" sz="1350" dirty="0">
                <a:latin typeface="Segoe UI Light" panose="020B0502040204020203" pitchFamily="34" charset="0"/>
                <a:cs typeface="Segoe UI Light" panose="020B0502040204020203" pitchFamily="34" charset="0"/>
              </a:rPr>
              <a:t>Ja </a:t>
            </a:r>
            <a:r>
              <a:rPr lang="lv-LV" sz="1350" b="1" dirty="0">
                <a:latin typeface="Segoe UI Light" panose="020B0502040204020203" pitchFamily="34" charset="0"/>
                <a:cs typeface="Segoe UI Light" panose="020B0502040204020203" pitchFamily="34" charset="0"/>
              </a:rPr>
              <a:t>nemaina </a:t>
            </a:r>
            <a:r>
              <a:rPr lang="lv-LV" sz="1350" dirty="0">
                <a:latin typeface="Segoe UI Light" panose="020B0502040204020203" pitchFamily="34" charset="0"/>
                <a:cs typeface="Segoe UI Light" panose="020B0502040204020203" pitchFamily="34" charset="0"/>
              </a:rPr>
              <a:t>nosacījumu 61 073 (2019.g. apstiprinātie dzīvnieki)</a:t>
            </a:r>
          </a:p>
          <a:p>
            <a:pPr marL="214313" indent="-214313">
              <a:buFont typeface="Wingdings" panose="05000000000000000000" pitchFamily="2" charset="2"/>
              <a:buChar char="ü"/>
            </a:pPr>
            <a:r>
              <a:rPr lang="lv-LV" sz="1350" dirty="0">
                <a:solidFill>
                  <a:srgbClr val="C00000"/>
                </a:solidFill>
                <a:latin typeface="Segoe UI Light" panose="020B0502040204020203" pitchFamily="34" charset="0"/>
                <a:cs typeface="Segoe UI Light" panose="020B0502040204020203" pitchFamily="34" charset="0"/>
              </a:rPr>
              <a:t>Ja </a:t>
            </a:r>
            <a:r>
              <a:rPr lang="lv-LV" sz="1350" b="1" dirty="0">
                <a:solidFill>
                  <a:srgbClr val="C00000"/>
                </a:solidFill>
                <a:latin typeface="Segoe UI Light" panose="020B0502040204020203" pitchFamily="34" charset="0"/>
                <a:cs typeface="Segoe UI Light" panose="020B0502040204020203" pitchFamily="34" charset="0"/>
              </a:rPr>
              <a:t>pārraudzība un nemaksā par XX krustojumiem 36 401</a:t>
            </a:r>
            <a:endParaRPr lang="lv-LV" sz="1350" dirty="0">
              <a:solidFill>
                <a:srgbClr val="C00000"/>
              </a:solidFill>
              <a:latin typeface="Segoe UI Light" panose="020B0502040204020203" pitchFamily="34" charset="0"/>
              <a:cs typeface="Segoe UI Light" panose="020B0502040204020203" pitchFamily="34" charset="0"/>
            </a:endParaRPr>
          </a:p>
        </p:txBody>
      </p:sp>
      <p:sp>
        <p:nvSpPr>
          <p:cNvPr id="16" name="Rectangle 15">
            <a:extLst>
              <a:ext uri="{FF2B5EF4-FFF2-40B4-BE49-F238E27FC236}">
                <a16:creationId xmlns:a16="http://schemas.microsoft.com/office/drawing/2014/main" id="{516378B5-19A9-4F1C-A9E5-FD20047B5221}"/>
              </a:ext>
            </a:extLst>
          </p:cNvPr>
          <p:cNvSpPr/>
          <p:nvPr/>
        </p:nvSpPr>
        <p:spPr>
          <a:xfrm>
            <a:off x="8102877" y="2814212"/>
            <a:ext cx="1041124" cy="4099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b="1" dirty="0">
                <a:solidFill>
                  <a:srgbClr val="C00000"/>
                </a:solidFill>
                <a:latin typeface="Segoe UI Light" panose="020B0502040204020203" pitchFamily="34" charset="0"/>
                <a:cs typeface="Segoe UI Light" panose="020B0502040204020203" pitchFamily="34" charset="0"/>
              </a:rPr>
              <a:t>- 16 milj. EUR</a:t>
            </a:r>
          </a:p>
        </p:txBody>
      </p:sp>
      <p:sp>
        <p:nvSpPr>
          <p:cNvPr id="19" name="Taisnstūris 7">
            <a:extLst>
              <a:ext uri="{FF2B5EF4-FFF2-40B4-BE49-F238E27FC236}">
                <a16:creationId xmlns:a16="http://schemas.microsoft.com/office/drawing/2014/main" id="{56FB8A43-D524-4A56-8116-79602384C1BE}"/>
              </a:ext>
            </a:extLst>
          </p:cNvPr>
          <p:cNvSpPr/>
          <p:nvPr/>
        </p:nvSpPr>
        <p:spPr>
          <a:xfrm>
            <a:off x="232792" y="5869037"/>
            <a:ext cx="713657"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LAD</a:t>
            </a:r>
            <a:endParaRPr lang="lv-LV" sz="900" dirty="0">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5828B93E-ABDB-4929-8067-3A3902B5F807}"/>
              </a:ext>
            </a:extLst>
          </p:cNvPr>
          <p:cNvPicPr>
            <a:picLocks noChangeAspect="1"/>
          </p:cNvPicPr>
          <p:nvPr/>
        </p:nvPicPr>
        <p:blipFill>
          <a:blip r:embed="rId4"/>
          <a:stretch>
            <a:fillRect/>
          </a:stretch>
        </p:blipFill>
        <p:spPr>
          <a:xfrm>
            <a:off x="117432" y="4514557"/>
            <a:ext cx="4778973" cy="1354480"/>
          </a:xfrm>
          <a:prstGeom prst="rect">
            <a:avLst/>
          </a:prstGeom>
        </p:spPr>
      </p:pic>
    </p:spTree>
    <p:extLst>
      <p:ext uri="{BB962C8B-B14F-4D97-AF65-F5344CB8AC3E}">
        <p14:creationId xmlns:p14="http://schemas.microsoft.com/office/powerpoint/2010/main" val="2064391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2154583" y="387522"/>
            <a:ext cx="6556969" cy="84010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800" b="1" dirty="0">
                <a:effectLst>
                  <a:outerShdw blurRad="38100" dist="38100" dir="2700000" algn="tl">
                    <a:srgbClr val="000000">
                      <a:alpha val="43137"/>
                    </a:srgbClr>
                  </a:outerShdw>
                </a:effectLst>
              </a:rPr>
              <a:t>DATI PAR LIELLOPU PĀRRAUDZĪBU</a:t>
            </a:r>
          </a:p>
        </p:txBody>
      </p:sp>
      <p:sp>
        <p:nvSpPr>
          <p:cNvPr id="2" name="Rectangle 1">
            <a:extLst>
              <a:ext uri="{FF2B5EF4-FFF2-40B4-BE49-F238E27FC236}">
                <a16:creationId xmlns:a16="http://schemas.microsoft.com/office/drawing/2014/main" id="{C9FBB281-7AE7-4F26-B968-DB0ADD063F2D}"/>
              </a:ext>
            </a:extLst>
          </p:cNvPr>
          <p:cNvSpPr/>
          <p:nvPr/>
        </p:nvSpPr>
        <p:spPr>
          <a:xfrm>
            <a:off x="526735" y="1749083"/>
            <a:ext cx="8314659" cy="707886"/>
          </a:xfrm>
          <a:prstGeom prst="rect">
            <a:avLst/>
          </a:prstGeom>
        </p:spPr>
        <p:txBody>
          <a:bodyPr wrap="square">
            <a:spAutoFit/>
          </a:bodyPr>
          <a:lstStyle/>
          <a:p>
            <a:pPr>
              <a:defRPr/>
            </a:pPr>
            <a:r>
              <a:rPr lang="lv-LV" sz="2000" dirty="0"/>
              <a:t>Ja esošos BSA par liellopiem nosacījumus papildina ar </a:t>
            </a:r>
            <a:r>
              <a:rPr lang="lv-LV" sz="2000" b="1" dirty="0"/>
              <a:t>pārraudzības prasību: </a:t>
            </a:r>
            <a:r>
              <a:rPr lang="lv-LV" sz="2000" dirty="0"/>
              <a:t>no atbalsta tiek izslēgti 79% pretendenti un 39% liellopi</a:t>
            </a:r>
          </a:p>
        </p:txBody>
      </p:sp>
      <p:sp>
        <p:nvSpPr>
          <p:cNvPr id="21" name="Taisnstūris 7">
            <a:extLst>
              <a:ext uri="{FF2B5EF4-FFF2-40B4-BE49-F238E27FC236}">
                <a16:creationId xmlns:a16="http://schemas.microsoft.com/office/drawing/2014/main" id="{7BB1C4B8-DD15-4BF7-93CF-97B1908D6354}"/>
              </a:ext>
            </a:extLst>
          </p:cNvPr>
          <p:cNvSpPr/>
          <p:nvPr/>
        </p:nvSpPr>
        <p:spPr>
          <a:xfrm>
            <a:off x="324228" y="5678252"/>
            <a:ext cx="769763" cy="253916"/>
          </a:xfrm>
          <a:prstGeom prst="rect">
            <a:avLst/>
          </a:prstGeom>
        </p:spPr>
        <p:txBody>
          <a:bodyPr wrap="none">
            <a:spAutoFit/>
          </a:bodyPr>
          <a:lstStyle/>
          <a:p>
            <a:r>
              <a:rPr lang="lv-LV" sz="1050" dirty="0">
                <a:ea typeface="Calibri" panose="020F0502020204030204" pitchFamily="34" charset="0"/>
                <a:cs typeface="Times New Roman" panose="02020603050405020304" pitchFamily="18" charset="0"/>
              </a:rPr>
              <a:t>Avots: LDC</a:t>
            </a:r>
            <a:endParaRPr lang="lv-LV" sz="1050" dirty="0"/>
          </a:p>
        </p:txBody>
      </p:sp>
      <p:pic>
        <p:nvPicPr>
          <p:cNvPr id="6" name="Picture 5">
            <a:extLst>
              <a:ext uri="{FF2B5EF4-FFF2-40B4-BE49-F238E27FC236}">
                <a16:creationId xmlns:a16="http://schemas.microsoft.com/office/drawing/2014/main" id="{E3C45D7C-06DE-4033-83BF-361177C0F65B}"/>
              </a:ext>
            </a:extLst>
          </p:cNvPr>
          <p:cNvPicPr>
            <a:picLocks noChangeAspect="1"/>
          </p:cNvPicPr>
          <p:nvPr/>
        </p:nvPicPr>
        <p:blipFill>
          <a:blip r:embed="rId3"/>
          <a:stretch>
            <a:fillRect/>
          </a:stretch>
        </p:blipFill>
        <p:spPr>
          <a:xfrm>
            <a:off x="190965" y="2746357"/>
            <a:ext cx="4200283" cy="2884016"/>
          </a:xfrm>
          <a:prstGeom prst="rect">
            <a:avLst/>
          </a:prstGeom>
        </p:spPr>
      </p:pic>
      <p:graphicFrame>
        <p:nvGraphicFramePr>
          <p:cNvPr id="10" name="Chart 9">
            <a:extLst>
              <a:ext uri="{FF2B5EF4-FFF2-40B4-BE49-F238E27FC236}">
                <a16:creationId xmlns:a16="http://schemas.microsoft.com/office/drawing/2014/main" id="{4E92026C-4E0B-467F-9C16-C137C455CC35}"/>
              </a:ext>
            </a:extLst>
          </p:cNvPr>
          <p:cNvGraphicFramePr>
            <a:graphicFrameLocks/>
          </p:cNvGraphicFramePr>
          <p:nvPr>
            <p:extLst>
              <p:ext uri="{D42A27DB-BD31-4B8C-83A1-F6EECF244321}">
                <p14:modId xmlns:p14="http://schemas.microsoft.com/office/powerpoint/2010/main" val="3389205169"/>
              </p:ext>
            </p:extLst>
          </p:nvPr>
        </p:nvGraphicFramePr>
        <p:xfrm>
          <a:off x="4391247" y="2916871"/>
          <a:ext cx="4450147" cy="27135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07834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834116" y="133165"/>
            <a:ext cx="7240772" cy="134193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900" b="1" dirty="0">
                <a:effectLst>
                  <a:outerShdw blurRad="38100" dist="38100" dir="2700000" algn="tl">
                    <a:srgbClr val="000000">
                      <a:alpha val="43137"/>
                    </a:srgbClr>
                  </a:outerShdw>
                </a:effectLst>
              </a:rPr>
              <a:t>Saistītais ienākuma atbalsts:  </a:t>
            </a:r>
            <a:r>
              <a:rPr lang="lv-LV" sz="4000" b="1" dirty="0">
                <a:solidFill>
                  <a:srgbClr val="C00000"/>
                </a:solidFill>
                <a:latin typeface="+mn-lt"/>
                <a:ea typeface="Verdana" panose="020B0604030504040204" pitchFamily="34" charset="0"/>
                <a:cs typeface="Segoe UI Light" panose="020B0502040204020203" pitchFamily="34" charset="0"/>
              </a:rPr>
              <a:t>PROTEĪNAUGIEM</a:t>
            </a:r>
          </a:p>
        </p:txBody>
      </p:sp>
      <p:sp>
        <p:nvSpPr>
          <p:cNvPr id="8" name="Rectangle 7">
            <a:extLst>
              <a:ext uri="{FF2B5EF4-FFF2-40B4-BE49-F238E27FC236}">
                <a16:creationId xmlns:a16="http://schemas.microsoft.com/office/drawing/2014/main" id="{486910D4-5D03-4A71-BDEE-175D6598D326}"/>
              </a:ext>
            </a:extLst>
          </p:cNvPr>
          <p:cNvSpPr/>
          <p:nvPr/>
        </p:nvSpPr>
        <p:spPr>
          <a:xfrm>
            <a:off x="8114190" y="366266"/>
            <a:ext cx="747320" cy="600164"/>
          </a:xfrm>
          <a:prstGeom prst="rect">
            <a:avLst/>
          </a:prstGeom>
        </p:spPr>
        <p:txBody>
          <a:bodyPr wrap="none">
            <a:spAutoFit/>
          </a:bodyPr>
          <a:lstStyle/>
          <a:p>
            <a:r>
              <a:rPr lang="lv-LV" sz="3300" b="1" dirty="0">
                <a:ln w="22225">
                  <a:solidFill>
                    <a:schemeClr val="accent2"/>
                  </a:solidFill>
                  <a:prstDash val="solid"/>
                </a:ln>
                <a:solidFill>
                  <a:schemeClr val="accent2">
                    <a:lumMod val="40000"/>
                    <a:lumOff val="60000"/>
                  </a:schemeClr>
                </a:solidFill>
                <a:latin typeface="Segoe UI Light" panose="020B0502040204020203" pitchFamily="34" charset="0"/>
                <a:ea typeface="Calibri" panose="020F0502020204030204" pitchFamily="34" charset="0"/>
                <a:cs typeface="Segoe UI Light" panose="020B0502040204020203" pitchFamily="34" charset="0"/>
              </a:rPr>
              <a:t>③</a:t>
            </a:r>
            <a:endParaRPr lang="lv-LV" sz="3300" b="1" dirty="0">
              <a:ln w="22225">
                <a:solidFill>
                  <a:schemeClr val="accent2"/>
                </a:solidFill>
                <a:prstDash val="solid"/>
              </a:ln>
              <a:solidFill>
                <a:schemeClr val="accent2">
                  <a:lumMod val="40000"/>
                  <a:lumOff val="60000"/>
                </a:schemeClr>
              </a:solidFill>
              <a:latin typeface="Segoe UI Light" panose="020B0502040204020203" pitchFamily="34" charset="0"/>
              <a:cs typeface="Segoe UI Light" panose="020B0502040204020203" pitchFamily="34" charset="0"/>
            </a:endParaRPr>
          </a:p>
        </p:txBody>
      </p:sp>
      <p:graphicFrame>
        <p:nvGraphicFramePr>
          <p:cNvPr id="9" name="Table 8">
            <a:extLst>
              <a:ext uri="{FF2B5EF4-FFF2-40B4-BE49-F238E27FC236}">
                <a16:creationId xmlns:a16="http://schemas.microsoft.com/office/drawing/2014/main" id="{DB65E997-DAE6-4ED2-97BA-740E9540C724}"/>
              </a:ext>
            </a:extLst>
          </p:cNvPr>
          <p:cNvGraphicFramePr>
            <a:graphicFrameLocks noGrp="1"/>
          </p:cNvGraphicFramePr>
          <p:nvPr>
            <p:extLst>
              <p:ext uri="{D42A27DB-BD31-4B8C-83A1-F6EECF244321}">
                <p14:modId xmlns:p14="http://schemas.microsoft.com/office/powerpoint/2010/main" val="4011657594"/>
              </p:ext>
            </p:extLst>
          </p:nvPr>
        </p:nvGraphicFramePr>
        <p:xfrm>
          <a:off x="85725" y="1713303"/>
          <a:ext cx="8989162" cy="3456647"/>
        </p:xfrm>
        <a:graphic>
          <a:graphicData uri="http://schemas.openxmlformats.org/drawingml/2006/table">
            <a:tbl>
              <a:tblPr firstRow="1" bandRow="1">
                <a:tableStyleId>{5C22544A-7EE6-4342-B048-85BDC9FD1C3A}</a:tableStyleId>
              </a:tblPr>
              <a:tblGrid>
                <a:gridCol w="4494581">
                  <a:extLst>
                    <a:ext uri="{9D8B030D-6E8A-4147-A177-3AD203B41FA5}">
                      <a16:colId xmlns:a16="http://schemas.microsoft.com/office/drawing/2014/main" val="2917490183"/>
                    </a:ext>
                  </a:extLst>
                </a:gridCol>
                <a:gridCol w="4494581">
                  <a:extLst>
                    <a:ext uri="{9D8B030D-6E8A-4147-A177-3AD203B41FA5}">
                      <a16:colId xmlns:a16="http://schemas.microsoft.com/office/drawing/2014/main" val="3489507003"/>
                    </a:ext>
                  </a:extLst>
                </a:gridCol>
              </a:tblGrid>
              <a:tr h="297180">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lv-LV" sz="1500" kern="1200" dirty="0">
                          <a:solidFill>
                            <a:schemeClr val="tx1"/>
                          </a:solidFill>
                          <a:latin typeface="Segoe UI Light" panose="020B0502040204020203" pitchFamily="34" charset="0"/>
                          <a:ea typeface="+mn-ea"/>
                          <a:cs typeface="Segoe UI Light" panose="020B0502040204020203" pitchFamily="34" charset="0"/>
                        </a:rPr>
                        <a:t>Atbalsta saņemšanas nosacījumi: 2015-2022</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mn-ea"/>
                          <a:cs typeface="Segoe UI Light" panose="020B0502040204020203" pitchFamily="34" charset="0"/>
                        </a:rPr>
                        <a:t>Priekšlikumi izmaiņām</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8447724"/>
                  </a:ext>
                </a:extLst>
              </a:tr>
              <a:tr h="3159467">
                <a:tc>
                  <a:txBody>
                    <a:bodyPr/>
                    <a:lstStyle/>
                    <a:p>
                      <a:pPr marL="0" lvl="0" indent="0" algn="l" defTabSz="914400" rtl="0" eaLnBrk="1" latinLnBrk="0" hangingPunct="1">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platību aizņem tīrsējā sētas lauka pupas, zirņi, vīķi, lupīna, lucerna, austrumu </a:t>
                      </a:r>
                      <a:r>
                        <a:rPr lang="lv-LV" sz="1500" kern="1200" dirty="0" err="1">
                          <a:solidFill>
                            <a:schemeClr val="tx1"/>
                          </a:solidFill>
                          <a:latin typeface="Segoe UI Light" panose="020B0502040204020203" pitchFamily="34" charset="0"/>
                          <a:ea typeface="+mn-ea"/>
                          <a:cs typeface="Segoe UI Light" panose="020B0502040204020203" pitchFamily="34" charset="0"/>
                        </a:rPr>
                        <a:t>galega</a:t>
                      </a:r>
                      <a:r>
                        <a:rPr lang="lv-LV" sz="1500" kern="1200" dirty="0">
                          <a:solidFill>
                            <a:schemeClr val="tx1"/>
                          </a:solidFill>
                          <a:latin typeface="Segoe UI Light" panose="020B0502040204020203" pitchFamily="34" charset="0"/>
                          <a:ea typeface="+mn-ea"/>
                          <a:cs typeface="Segoe UI Light" panose="020B0502040204020203" pitchFamily="34" charset="0"/>
                        </a:rPr>
                        <a:t>, soja, kaņepes, sarkanais āboliņš, bastarda āboliņš vai baltais āboliņš;</a:t>
                      </a:r>
                    </a:p>
                    <a:p>
                      <a:pPr marL="0" lvl="0" indent="0" algn="l" defTabSz="914400" rtl="0" eaLnBrk="1" latinLnBrk="0" hangingPunct="1">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audzē maisījumos ar graudaugiem sētus zirņus vai vīķus, ja zirņu vai vīķu sēklas masas, augu skaita vai to zaļmasas īpatsvars &gt; 50%;</a:t>
                      </a:r>
                    </a:p>
                    <a:p>
                      <a:pPr marL="0" lvl="0" indent="0" algn="l" defTabSz="914400" rtl="0" eaLnBrk="1" latinLnBrk="0" hangingPunct="1">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kaņepju platību jābūt </a:t>
                      </a:r>
                      <a:r>
                        <a:rPr lang="lv-LV" sz="1500" kern="1200" dirty="0" err="1">
                          <a:solidFill>
                            <a:schemeClr val="tx1"/>
                          </a:solidFill>
                          <a:latin typeface="Segoe UI Light" panose="020B0502040204020203" pitchFamily="34" charset="0"/>
                          <a:ea typeface="+mn-ea"/>
                          <a:cs typeface="Segoe UI Light" panose="020B0502040204020203" pitchFamily="34" charset="0"/>
                        </a:rPr>
                        <a:t>atbalsttiesīgai</a:t>
                      </a:r>
                      <a:r>
                        <a:rPr lang="lv-LV" sz="1500" kern="1200" dirty="0">
                          <a:solidFill>
                            <a:schemeClr val="tx1"/>
                          </a:solidFill>
                          <a:latin typeface="Segoe UI Light" panose="020B0502040204020203" pitchFamily="34" charset="0"/>
                          <a:ea typeface="+mn-ea"/>
                          <a:cs typeface="Segoe UI Light" panose="020B0502040204020203" pitchFamily="34" charset="0"/>
                        </a:rPr>
                        <a:t> VPM saņemšanai</a:t>
                      </a:r>
                    </a:p>
                    <a:p>
                      <a:pPr marL="0" lvl="0" indent="0" algn="l" defTabSz="914400" rtl="0" eaLnBrk="1" latinLnBrk="0" hangingPunct="1">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kopējā platība nav mazāka par 1 ha un tā ir pieteikta VPM;</a:t>
                      </a:r>
                    </a:p>
                    <a:p>
                      <a:pPr marL="0" lvl="0" indent="0" algn="l" defTabSz="914400" rtl="0" eaLnBrk="1" latinLnBrk="0" hangingPunct="1">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proteīnaugi netiek izmantoti enerģijas ieguvei;</a:t>
                      </a:r>
                    </a:p>
                    <a:p>
                      <a:pPr marL="0" lvl="0" indent="0" algn="l" defTabSz="914400" rtl="0" eaLnBrk="1" latinLnBrk="0" hangingPunct="1">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attiecīgā platība nav pieteikta citam brīvprātīgam saistītajam atbalstam par platībām.</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just">
                        <a:buFont typeface="Wingdings" panose="05000000000000000000" pitchFamily="2" charset="2"/>
                        <a:buChar char="ü"/>
                      </a:pPr>
                      <a:r>
                        <a:rPr lang="lv-LV" sz="1500" kern="1200" dirty="0">
                          <a:solidFill>
                            <a:schemeClr val="dk1"/>
                          </a:solidFill>
                          <a:effectLst/>
                          <a:latin typeface="Segoe UI Light" panose="020B0502040204020203" pitchFamily="34" charset="0"/>
                          <a:ea typeface="+mn-ea"/>
                          <a:cs typeface="Segoe UI Light" panose="020B0502040204020203" pitchFamily="34" charset="0"/>
                        </a:rPr>
                        <a:t>platību aizņem tīrsējā sētas lauka pupas, zirņi, </a:t>
                      </a:r>
                      <a:r>
                        <a:rPr lang="lv-LV" sz="1500" strike="sngStrike" kern="1200" dirty="0">
                          <a:solidFill>
                            <a:srgbClr val="C00000"/>
                          </a:solidFill>
                          <a:effectLst/>
                          <a:latin typeface="Segoe UI Light" panose="020B0502040204020203" pitchFamily="34" charset="0"/>
                          <a:ea typeface="+mn-ea"/>
                          <a:cs typeface="Segoe UI Light" panose="020B0502040204020203" pitchFamily="34" charset="0"/>
                        </a:rPr>
                        <a:t>lupīna</a:t>
                      </a:r>
                      <a:r>
                        <a:rPr lang="lv-LV" sz="1500" strike="sngStrike" kern="1200" dirty="0">
                          <a:solidFill>
                            <a:schemeClr val="dk1"/>
                          </a:solidFill>
                          <a:effectLst/>
                          <a:latin typeface="Segoe UI Light" panose="020B0502040204020203" pitchFamily="34" charset="0"/>
                          <a:ea typeface="+mn-ea"/>
                          <a:cs typeface="Segoe UI Light" panose="020B0502040204020203" pitchFamily="34" charset="0"/>
                        </a:rPr>
                        <a:t>, </a:t>
                      </a:r>
                      <a:r>
                        <a:rPr lang="lv-LV" sz="1500" strike="sngStrike" kern="1200" dirty="0">
                          <a:solidFill>
                            <a:srgbClr val="C00000"/>
                          </a:solidFill>
                          <a:effectLst/>
                          <a:latin typeface="Segoe UI Light" panose="020B0502040204020203" pitchFamily="34" charset="0"/>
                          <a:ea typeface="+mn-ea"/>
                          <a:cs typeface="Segoe UI Light" panose="020B0502040204020203" pitchFamily="34" charset="0"/>
                        </a:rPr>
                        <a:t>vīķi, lucerna, austrumu </a:t>
                      </a:r>
                      <a:r>
                        <a:rPr lang="lv-LV" sz="1500" strike="sngStrike" kern="1200" dirty="0" err="1">
                          <a:solidFill>
                            <a:srgbClr val="C00000"/>
                          </a:solidFill>
                          <a:effectLst/>
                          <a:latin typeface="Segoe UI Light" panose="020B0502040204020203" pitchFamily="34" charset="0"/>
                          <a:ea typeface="+mn-ea"/>
                          <a:cs typeface="Segoe UI Light" panose="020B0502040204020203" pitchFamily="34" charset="0"/>
                        </a:rPr>
                        <a:t>galega</a:t>
                      </a:r>
                      <a:r>
                        <a:rPr lang="lv-LV" sz="1500" kern="1200" dirty="0">
                          <a:solidFill>
                            <a:schemeClr val="dk1"/>
                          </a:solidFill>
                          <a:effectLst/>
                          <a:latin typeface="Segoe UI Light" panose="020B0502040204020203" pitchFamily="34" charset="0"/>
                          <a:ea typeface="+mn-ea"/>
                          <a:cs typeface="Segoe UI Light" panose="020B0502040204020203" pitchFamily="34" charset="0"/>
                        </a:rPr>
                        <a:t>, soja, </a:t>
                      </a:r>
                      <a:r>
                        <a:rPr lang="lv-LV" sz="1500" strike="noStrike" kern="1200" dirty="0">
                          <a:solidFill>
                            <a:schemeClr val="tx1"/>
                          </a:solidFill>
                          <a:effectLst/>
                          <a:latin typeface="Segoe UI Light" panose="020B0502040204020203" pitchFamily="34" charset="0"/>
                          <a:ea typeface="+mn-ea"/>
                          <a:cs typeface="Segoe UI Light" panose="020B0502040204020203" pitchFamily="34" charset="0"/>
                        </a:rPr>
                        <a:t>kaņepes,</a:t>
                      </a:r>
                      <a:r>
                        <a:rPr lang="lv-LV" sz="1500" strike="sngStrike" kern="1200" dirty="0">
                          <a:solidFill>
                            <a:schemeClr val="tx1"/>
                          </a:solidFill>
                          <a:effectLst/>
                          <a:latin typeface="Segoe UI Light" panose="020B0502040204020203" pitchFamily="34" charset="0"/>
                          <a:ea typeface="+mn-ea"/>
                          <a:cs typeface="Segoe UI Light" panose="020B0502040204020203" pitchFamily="34" charset="0"/>
                        </a:rPr>
                        <a:t> </a:t>
                      </a:r>
                      <a:r>
                        <a:rPr lang="lv-LV" sz="1500" strike="sngStrike" kern="1200" dirty="0">
                          <a:solidFill>
                            <a:srgbClr val="C00000"/>
                          </a:solidFill>
                          <a:effectLst/>
                          <a:latin typeface="Segoe UI Light" panose="020B0502040204020203" pitchFamily="34" charset="0"/>
                          <a:ea typeface="+mn-ea"/>
                          <a:cs typeface="Segoe UI Light" panose="020B0502040204020203" pitchFamily="34" charset="0"/>
                        </a:rPr>
                        <a:t>sarkanais āboliņš, bastarda āboliņš vai baltais āboliņš</a:t>
                      </a:r>
                      <a:r>
                        <a:rPr lang="lv-LV" sz="1500" strike="sngStrike" kern="1200" dirty="0">
                          <a:solidFill>
                            <a:schemeClr val="dk1"/>
                          </a:solidFill>
                          <a:effectLst/>
                          <a:latin typeface="Segoe UI Light" panose="020B0502040204020203" pitchFamily="34" charset="0"/>
                          <a:ea typeface="+mn-ea"/>
                          <a:cs typeface="Segoe UI Light" panose="020B0502040204020203" pitchFamily="34" charset="0"/>
                        </a:rPr>
                        <a:t>,</a:t>
                      </a:r>
                      <a:r>
                        <a:rPr lang="lv-LV" sz="1500" kern="1200" dirty="0">
                          <a:solidFill>
                            <a:schemeClr val="dk1"/>
                          </a:solidFill>
                          <a:effectLst/>
                          <a:latin typeface="Segoe UI Light" panose="020B0502040204020203" pitchFamily="34" charset="0"/>
                          <a:ea typeface="+mn-ea"/>
                          <a:cs typeface="Segoe UI Light" panose="020B0502040204020203" pitchFamily="34" charset="0"/>
                        </a:rPr>
                        <a:t> </a:t>
                      </a:r>
                      <a:r>
                        <a:rPr lang="lv-LV" sz="1500" kern="1200" dirty="0">
                          <a:solidFill>
                            <a:srgbClr val="C00000"/>
                          </a:solidFill>
                          <a:effectLst/>
                          <a:latin typeface="Segoe UI Light" panose="020B0502040204020203" pitchFamily="34" charset="0"/>
                          <a:ea typeface="+mn-ea"/>
                          <a:cs typeface="Segoe UI Light" panose="020B0502040204020203" pitchFamily="34" charset="0"/>
                        </a:rPr>
                        <a:t>dārza pupiņas;</a:t>
                      </a:r>
                    </a:p>
                    <a:p>
                      <a:pPr marL="0" lvl="0" indent="0" algn="just">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audzē maisījumos ar graudaugiem sētus zirņus vai vīķus, ja zirņu vai vīķu sēklas masas, augu skaita vai to zaļmasas īpatsvars &gt; 50%;</a:t>
                      </a:r>
                    </a:p>
                    <a:p>
                      <a:pPr marL="0" lvl="0" indent="0" algn="just">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kopējā platība nav mazāka par 1 ha un tā ir pieteikta VPM;</a:t>
                      </a:r>
                    </a:p>
                    <a:p>
                      <a:pPr marL="0" lvl="0" indent="0" algn="just">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proteīnaugi netiek izmantoti enerģijas ieguvei;</a:t>
                      </a:r>
                    </a:p>
                    <a:p>
                      <a:pPr marL="0" lvl="0" indent="0" algn="just">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attiecīgā platība nav pieteikta citam saistītajam ienākuma atbalstam par platībām.</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lv-LV" sz="1200" kern="1200" dirty="0">
                        <a:solidFill>
                          <a:schemeClr val="accent5">
                            <a:lumMod val="50000"/>
                          </a:schemeClr>
                        </a:solidFill>
                        <a:effectLst/>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61190"/>
                  </a:ext>
                </a:extLst>
              </a:tr>
            </a:tbl>
          </a:graphicData>
        </a:graphic>
      </p:graphicFrame>
      <p:sp>
        <p:nvSpPr>
          <p:cNvPr id="12" name="Rectangle 11">
            <a:extLst>
              <a:ext uri="{FF2B5EF4-FFF2-40B4-BE49-F238E27FC236}">
                <a16:creationId xmlns:a16="http://schemas.microsoft.com/office/drawing/2014/main" id="{F7700FD9-C7DE-4A0D-ACDF-71635DBD2DDC}"/>
              </a:ext>
            </a:extLst>
          </p:cNvPr>
          <p:cNvSpPr/>
          <p:nvPr/>
        </p:nvSpPr>
        <p:spPr>
          <a:xfrm>
            <a:off x="276245" y="5537932"/>
            <a:ext cx="7837945" cy="584775"/>
          </a:xfrm>
          <a:prstGeom prst="rect">
            <a:avLst/>
          </a:prstGeom>
        </p:spPr>
        <p:txBody>
          <a:bodyPr wrap="square">
            <a:spAutoFit/>
          </a:bodyPr>
          <a:lstStyle/>
          <a:p>
            <a:r>
              <a:rPr lang="lv-LV" sz="1600" dirty="0">
                <a:latin typeface="Segoe UI Light" panose="020B0502040204020203" pitchFamily="34" charset="0"/>
                <a:cs typeface="Segoe UI Light" panose="020B0502040204020203" pitchFamily="34" charset="0"/>
              </a:rPr>
              <a:t>Par  lupīnu, vīķiem, lucernu, austrumu </a:t>
            </a:r>
            <a:r>
              <a:rPr lang="lv-LV" sz="1600" dirty="0" err="1">
                <a:latin typeface="Segoe UI Light" panose="020B0502040204020203" pitchFamily="34" charset="0"/>
                <a:cs typeface="Segoe UI Light" panose="020B0502040204020203" pitchFamily="34" charset="0"/>
              </a:rPr>
              <a:t>galegu</a:t>
            </a:r>
            <a:r>
              <a:rPr lang="lv-LV" sz="1600" dirty="0">
                <a:latin typeface="Segoe UI Light" panose="020B0502040204020203" pitchFamily="34" charset="0"/>
                <a:cs typeface="Segoe UI Light" panose="020B0502040204020203" pitchFamily="34" charset="0"/>
              </a:rPr>
              <a:t>, sarkano āboliņu, bastarda āboliņu  un balto āboliņu varēs saņemt  </a:t>
            </a:r>
            <a:r>
              <a:rPr lang="lv-LV" sz="1600" dirty="0" err="1">
                <a:latin typeface="Segoe UI Light" panose="020B0502040204020203" pitchFamily="34" charset="0"/>
                <a:cs typeface="Segoe UI Light" panose="020B0502040204020203" pitchFamily="34" charset="0"/>
              </a:rPr>
              <a:t>eko-shēmas</a:t>
            </a:r>
            <a:r>
              <a:rPr lang="lv-LV" sz="1600" dirty="0">
                <a:latin typeface="Segoe UI Light" panose="020B0502040204020203" pitchFamily="34" charset="0"/>
                <a:cs typeface="Segoe UI Light" panose="020B0502040204020203" pitchFamily="34" charset="0"/>
              </a:rPr>
              <a:t> atbalstu.</a:t>
            </a:r>
          </a:p>
        </p:txBody>
      </p:sp>
    </p:spTree>
    <p:extLst>
      <p:ext uri="{BB962C8B-B14F-4D97-AF65-F5344CB8AC3E}">
        <p14:creationId xmlns:p14="http://schemas.microsoft.com/office/powerpoint/2010/main" val="1245707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E59D19-A6B6-4554-8F97-5CE32EC3964F}"/>
              </a:ext>
            </a:extLst>
          </p:cNvPr>
          <p:cNvPicPr>
            <a:picLocks noChangeAspect="1"/>
          </p:cNvPicPr>
          <p:nvPr/>
        </p:nvPicPr>
        <p:blipFill>
          <a:blip r:embed="rId3"/>
          <a:stretch>
            <a:fillRect/>
          </a:stretch>
        </p:blipFill>
        <p:spPr>
          <a:xfrm>
            <a:off x="5270224" y="3927139"/>
            <a:ext cx="3873776" cy="2004213"/>
          </a:xfrm>
          <a:prstGeom prst="rect">
            <a:avLst/>
          </a:prstGeom>
        </p:spPr>
      </p:pic>
      <p:sp>
        <p:nvSpPr>
          <p:cNvPr id="5" name="Title 5">
            <a:extLst>
              <a:ext uri="{FF2B5EF4-FFF2-40B4-BE49-F238E27FC236}">
                <a16:creationId xmlns:a16="http://schemas.microsoft.com/office/drawing/2014/main" id="{4E6C669F-B08E-46FE-81F1-62A0F2D3DAB5}"/>
              </a:ext>
            </a:extLst>
          </p:cNvPr>
          <p:cNvSpPr txBox="1">
            <a:spLocks/>
          </p:cNvSpPr>
          <p:nvPr/>
        </p:nvSpPr>
        <p:spPr>
          <a:xfrm>
            <a:off x="1917577" y="225272"/>
            <a:ext cx="7068534" cy="117078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900" b="1" dirty="0">
                <a:effectLst>
                  <a:outerShdw blurRad="38100" dist="38100" dir="2700000" algn="tl">
                    <a:srgbClr val="000000">
                      <a:alpha val="43137"/>
                    </a:srgbClr>
                  </a:outerShdw>
                </a:effectLst>
              </a:rPr>
              <a:t>Saistītais ienākuma atbalsts:  </a:t>
            </a:r>
            <a:r>
              <a:rPr lang="lv-LV" sz="4000" b="1" dirty="0">
                <a:solidFill>
                  <a:srgbClr val="C00000"/>
                </a:solidFill>
                <a:latin typeface="+mn-lt"/>
                <a:ea typeface="Verdana" panose="020B0604030504040204" pitchFamily="34" charset="0"/>
                <a:cs typeface="Segoe UI Light" panose="020B0502040204020203" pitchFamily="34" charset="0"/>
              </a:rPr>
              <a:t>PROTEĪNAUGIEM</a:t>
            </a:r>
          </a:p>
        </p:txBody>
      </p:sp>
      <p:sp>
        <p:nvSpPr>
          <p:cNvPr id="4" name="Rectangle 3">
            <a:extLst>
              <a:ext uri="{FF2B5EF4-FFF2-40B4-BE49-F238E27FC236}">
                <a16:creationId xmlns:a16="http://schemas.microsoft.com/office/drawing/2014/main" id="{E1C8DA9B-AD3E-48EB-A3CA-2004BC95A449}"/>
              </a:ext>
            </a:extLst>
          </p:cNvPr>
          <p:cNvSpPr/>
          <p:nvPr/>
        </p:nvSpPr>
        <p:spPr>
          <a:xfrm>
            <a:off x="392874" y="3094332"/>
            <a:ext cx="8028111" cy="407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350" dirty="0">
                <a:solidFill>
                  <a:schemeClr val="tx1"/>
                </a:solidFill>
                <a:latin typeface="Segoe UI Light" panose="020B0502040204020203" pitchFamily="34" charset="0"/>
                <a:cs typeface="Segoe UI Light" panose="020B0502040204020203" pitchFamily="34" charset="0"/>
              </a:rPr>
              <a:t>Reference/</a:t>
            </a:r>
            <a:r>
              <a:rPr lang="lv-LV" sz="1350" dirty="0" err="1">
                <a:solidFill>
                  <a:schemeClr val="tx1"/>
                </a:solidFill>
                <a:latin typeface="Segoe UI Light" panose="020B0502040204020203" pitchFamily="34" charset="0"/>
                <a:cs typeface="Segoe UI Light" panose="020B0502040204020203" pitchFamily="34" charset="0"/>
              </a:rPr>
              <a:t>atbalsttiesīgās</a:t>
            </a:r>
            <a:r>
              <a:rPr lang="lv-LV" sz="1350" dirty="0">
                <a:solidFill>
                  <a:schemeClr val="tx1"/>
                </a:solidFill>
                <a:latin typeface="Segoe UI Light" panose="020B0502040204020203" pitchFamily="34" charset="0"/>
                <a:cs typeface="Segoe UI Light" panose="020B0502040204020203" pitchFamily="34" charset="0"/>
              </a:rPr>
              <a:t> vienības </a:t>
            </a:r>
            <a:r>
              <a:rPr lang="lv-LV" sz="1350" b="1" dirty="0">
                <a:solidFill>
                  <a:schemeClr val="tx1"/>
                </a:solidFill>
                <a:latin typeface="Segoe UI Light" panose="020B0502040204020203" pitchFamily="34" charset="0"/>
                <a:cs typeface="Segoe UI Light" panose="020B0502040204020203" pitchFamily="34" charset="0"/>
              </a:rPr>
              <a:t>2021-2022.g</a:t>
            </a:r>
            <a:r>
              <a:rPr lang="lv-LV" sz="1350" dirty="0">
                <a:solidFill>
                  <a:schemeClr val="tx1"/>
                </a:solidFill>
                <a:latin typeface="Segoe UI Light" panose="020B0502040204020203" pitchFamily="34" charset="0"/>
                <a:cs typeface="Segoe UI Light" panose="020B0502040204020203" pitchFamily="34" charset="0"/>
              </a:rPr>
              <a:t>.: 78 055ha  </a:t>
            </a:r>
          </a:p>
          <a:p>
            <a:r>
              <a:rPr lang="lv-LV" sz="1350" dirty="0">
                <a:solidFill>
                  <a:schemeClr val="tx1"/>
                </a:solidFill>
                <a:latin typeface="Segoe UI Light" panose="020B0502040204020203" pitchFamily="34" charset="0"/>
                <a:cs typeface="Segoe UI Light" panose="020B0502040204020203" pitchFamily="34" charset="0"/>
              </a:rPr>
              <a:t>Reference/</a:t>
            </a:r>
            <a:r>
              <a:rPr lang="lv-LV" sz="1350" dirty="0" err="1">
                <a:solidFill>
                  <a:schemeClr val="tx1"/>
                </a:solidFill>
                <a:latin typeface="Segoe UI Light" panose="020B0502040204020203" pitchFamily="34" charset="0"/>
                <a:cs typeface="Segoe UI Light" panose="020B0502040204020203" pitchFamily="34" charset="0"/>
              </a:rPr>
              <a:t>atbalsttiesīgās</a:t>
            </a:r>
            <a:r>
              <a:rPr lang="lv-LV" sz="1350" dirty="0">
                <a:solidFill>
                  <a:schemeClr val="tx1"/>
                </a:solidFill>
                <a:latin typeface="Segoe UI Light" panose="020B0502040204020203" pitchFamily="34" charset="0"/>
                <a:cs typeface="Segoe UI Light" panose="020B0502040204020203" pitchFamily="34" charset="0"/>
              </a:rPr>
              <a:t> vienības </a:t>
            </a:r>
            <a:r>
              <a:rPr lang="lv-LV" sz="1350" b="1" dirty="0">
                <a:solidFill>
                  <a:schemeClr val="tx1"/>
                </a:solidFill>
                <a:latin typeface="Segoe UI Light" panose="020B0502040204020203" pitchFamily="34" charset="0"/>
                <a:cs typeface="Segoe UI Light" panose="020B0502040204020203" pitchFamily="34" charset="0"/>
              </a:rPr>
              <a:t>2023-2027.g.</a:t>
            </a:r>
            <a:r>
              <a:rPr lang="lv-LV" sz="1350" dirty="0">
                <a:solidFill>
                  <a:schemeClr val="tx1"/>
                </a:solidFill>
                <a:latin typeface="Segoe UI Light" panose="020B0502040204020203" pitchFamily="34" charset="0"/>
                <a:cs typeface="Segoe UI Light" panose="020B0502040204020203" pitchFamily="34" charset="0"/>
              </a:rPr>
              <a:t>: 41 970 ha  (2020.g. deklarētie ha)</a:t>
            </a:r>
          </a:p>
        </p:txBody>
      </p:sp>
      <p:graphicFrame>
        <p:nvGraphicFramePr>
          <p:cNvPr id="9" name="Table 5">
            <a:extLst>
              <a:ext uri="{FF2B5EF4-FFF2-40B4-BE49-F238E27FC236}">
                <a16:creationId xmlns:a16="http://schemas.microsoft.com/office/drawing/2014/main" id="{60D241DB-C4D7-49EA-9F97-84C5CF9FF72E}"/>
              </a:ext>
            </a:extLst>
          </p:cNvPr>
          <p:cNvGraphicFramePr>
            <a:graphicFrameLocks noGrp="1"/>
          </p:cNvGraphicFramePr>
          <p:nvPr>
            <p:extLst>
              <p:ext uri="{D42A27DB-BD31-4B8C-83A1-F6EECF244321}">
                <p14:modId xmlns:p14="http://schemas.microsoft.com/office/powerpoint/2010/main" val="2477077772"/>
              </p:ext>
            </p:extLst>
          </p:nvPr>
        </p:nvGraphicFramePr>
        <p:xfrm>
          <a:off x="392874" y="2158238"/>
          <a:ext cx="8120500" cy="896288"/>
        </p:xfrm>
        <a:graphic>
          <a:graphicData uri="http://schemas.openxmlformats.org/drawingml/2006/table">
            <a:tbl>
              <a:tblPr firstRow="1" bandRow="1">
                <a:tableStyleId>{5C22544A-7EE6-4342-B048-85BDC9FD1C3A}</a:tableStyleId>
              </a:tblPr>
              <a:tblGrid>
                <a:gridCol w="1826315">
                  <a:extLst>
                    <a:ext uri="{9D8B030D-6E8A-4147-A177-3AD203B41FA5}">
                      <a16:colId xmlns:a16="http://schemas.microsoft.com/office/drawing/2014/main" val="2705507800"/>
                    </a:ext>
                  </a:extLst>
                </a:gridCol>
                <a:gridCol w="857250">
                  <a:extLst>
                    <a:ext uri="{9D8B030D-6E8A-4147-A177-3AD203B41FA5}">
                      <a16:colId xmlns:a16="http://schemas.microsoft.com/office/drawing/2014/main" val="1622878634"/>
                    </a:ext>
                  </a:extLst>
                </a:gridCol>
                <a:gridCol w="931793">
                  <a:extLst>
                    <a:ext uri="{9D8B030D-6E8A-4147-A177-3AD203B41FA5}">
                      <a16:colId xmlns:a16="http://schemas.microsoft.com/office/drawing/2014/main" val="2022985296"/>
                    </a:ext>
                  </a:extLst>
                </a:gridCol>
                <a:gridCol w="946703">
                  <a:extLst>
                    <a:ext uri="{9D8B030D-6E8A-4147-A177-3AD203B41FA5}">
                      <a16:colId xmlns:a16="http://schemas.microsoft.com/office/drawing/2014/main" val="3238697123"/>
                    </a:ext>
                  </a:extLst>
                </a:gridCol>
                <a:gridCol w="849796">
                  <a:extLst>
                    <a:ext uri="{9D8B030D-6E8A-4147-A177-3AD203B41FA5}">
                      <a16:colId xmlns:a16="http://schemas.microsoft.com/office/drawing/2014/main" val="682758798"/>
                    </a:ext>
                  </a:extLst>
                </a:gridCol>
                <a:gridCol w="931793">
                  <a:extLst>
                    <a:ext uri="{9D8B030D-6E8A-4147-A177-3AD203B41FA5}">
                      <a16:colId xmlns:a16="http://schemas.microsoft.com/office/drawing/2014/main" val="1797847317"/>
                    </a:ext>
                  </a:extLst>
                </a:gridCol>
                <a:gridCol w="924339">
                  <a:extLst>
                    <a:ext uri="{9D8B030D-6E8A-4147-A177-3AD203B41FA5}">
                      <a16:colId xmlns:a16="http://schemas.microsoft.com/office/drawing/2014/main" val="3556531910"/>
                    </a:ext>
                  </a:extLst>
                </a:gridCol>
                <a:gridCol w="852511">
                  <a:extLst>
                    <a:ext uri="{9D8B030D-6E8A-4147-A177-3AD203B41FA5}">
                      <a16:colId xmlns:a16="http://schemas.microsoft.com/office/drawing/2014/main" val="3256405775"/>
                    </a:ext>
                  </a:extLst>
                </a:gridCol>
              </a:tblGrid>
              <a:tr h="297180">
                <a:tc>
                  <a:txBody>
                    <a:bodyPr/>
                    <a:lstStyle/>
                    <a:p>
                      <a:endParaRPr lang="lv-LV" sz="1400" dirty="0"/>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2021</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2022</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2023</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2024</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2025</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2026</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2027</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8542611"/>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 </a:t>
                      </a:r>
                      <a:r>
                        <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milj. EUR</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6,28</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6,38</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6,68</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6,75</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6,85</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6,95</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7,27</a:t>
                      </a:r>
                    </a:p>
                  </a:txBody>
                  <a:tcPr marL="51435" marR="5143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361645"/>
                  </a:ext>
                </a:extLst>
              </a:tr>
              <a:tr h="301928">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 EUR/ha</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80</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82</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algn="ctr" fontAlgn="b"/>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159</a:t>
                      </a: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fontAlgn="b"/>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161</a:t>
                      </a: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fontAlgn="b"/>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163</a:t>
                      </a: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fontAlgn="b"/>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166</a:t>
                      </a: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fontAlgn="b"/>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173</a:t>
                      </a:r>
                    </a:p>
                  </a:txBody>
                  <a:tcPr marL="0" marR="0" marT="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859822"/>
                  </a:ext>
                </a:extLst>
              </a:tr>
            </a:tbl>
          </a:graphicData>
        </a:graphic>
      </p:graphicFrame>
      <p:pic>
        <p:nvPicPr>
          <p:cNvPr id="10" name="Picture 9">
            <a:extLst>
              <a:ext uri="{FF2B5EF4-FFF2-40B4-BE49-F238E27FC236}">
                <a16:creationId xmlns:a16="http://schemas.microsoft.com/office/drawing/2014/main" id="{B0DB920A-3BE4-4708-8C4B-E65E9E74EFFF}"/>
              </a:ext>
            </a:extLst>
          </p:cNvPr>
          <p:cNvPicPr>
            <a:picLocks noChangeAspect="1"/>
          </p:cNvPicPr>
          <p:nvPr/>
        </p:nvPicPr>
        <p:blipFill>
          <a:blip r:embed="rId4"/>
          <a:stretch>
            <a:fillRect/>
          </a:stretch>
        </p:blipFill>
        <p:spPr>
          <a:xfrm>
            <a:off x="177251" y="4006752"/>
            <a:ext cx="5092973" cy="1087425"/>
          </a:xfrm>
          <a:prstGeom prst="rect">
            <a:avLst/>
          </a:prstGeom>
        </p:spPr>
      </p:pic>
      <p:sp>
        <p:nvSpPr>
          <p:cNvPr id="13" name="Taisnstūris 7">
            <a:extLst>
              <a:ext uri="{FF2B5EF4-FFF2-40B4-BE49-F238E27FC236}">
                <a16:creationId xmlns:a16="http://schemas.microsoft.com/office/drawing/2014/main" id="{A7EA20AA-E162-4F33-A473-AB49CE7DFF66}"/>
              </a:ext>
            </a:extLst>
          </p:cNvPr>
          <p:cNvSpPr/>
          <p:nvPr/>
        </p:nvSpPr>
        <p:spPr>
          <a:xfrm>
            <a:off x="177251" y="5281932"/>
            <a:ext cx="713657"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LAD</a:t>
            </a:r>
            <a:endParaRPr lang="lv-LV" sz="900" dirty="0">
              <a:latin typeface="Segoe UI Light" panose="020B0502040204020203" pitchFamily="34" charset="0"/>
              <a:cs typeface="Segoe UI Light" panose="020B0502040204020203" pitchFamily="34" charset="0"/>
            </a:endParaRPr>
          </a:p>
        </p:txBody>
      </p:sp>
      <p:sp>
        <p:nvSpPr>
          <p:cNvPr id="8" name="Rectangle 7">
            <a:extLst>
              <a:ext uri="{FF2B5EF4-FFF2-40B4-BE49-F238E27FC236}">
                <a16:creationId xmlns:a16="http://schemas.microsoft.com/office/drawing/2014/main" id="{8FC1C14F-29DA-4706-9F9A-B4B12ED2D91B}"/>
              </a:ext>
            </a:extLst>
          </p:cNvPr>
          <p:cNvSpPr/>
          <p:nvPr/>
        </p:nvSpPr>
        <p:spPr>
          <a:xfrm>
            <a:off x="557944" y="6052136"/>
            <a:ext cx="8028111" cy="52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600" dirty="0">
                <a:solidFill>
                  <a:schemeClr val="tx1"/>
                </a:solidFill>
                <a:latin typeface="Segoe UI Light" panose="020B0502040204020203" pitchFamily="34" charset="0"/>
                <a:cs typeface="Segoe UI Light" panose="020B0502040204020203" pitchFamily="34" charset="0"/>
              </a:rPr>
              <a:t>Saistītam ienākuma atbalstam par proteīnaugiem var novirzīt ne vairāk kā par 2% no tiešo maksājuma finansējumu.</a:t>
            </a:r>
          </a:p>
        </p:txBody>
      </p:sp>
    </p:spTree>
    <p:extLst>
      <p:ext uri="{BB962C8B-B14F-4D97-AF65-F5344CB8AC3E}">
        <p14:creationId xmlns:p14="http://schemas.microsoft.com/office/powerpoint/2010/main" val="2573282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882066" y="169917"/>
            <a:ext cx="7041902" cy="107922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p>
          <a:p>
            <a:r>
              <a:rPr lang="lv-LV" sz="4000" b="1" dirty="0">
                <a:solidFill>
                  <a:srgbClr val="C00000"/>
                </a:solidFill>
                <a:latin typeface="+mn-lt"/>
                <a:ea typeface="Verdana" panose="020B0604030504040204" pitchFamily="34" charset="0"/>
                <a:cs typeface="Segoe UI Light" panose="020B0502040204020203" pitchFamily="34" charset="0"/>
              </a:rPr>
              <a:t>AITU MĀTES</a:t>
            </a:r>
          </a:p>
        </p:txBody>
      </p:sp>
      <p:graphicFrame>
        <p:nvGraphicFramePr>
          <p:cNvPr id="3" name="Table 3">
            <a:extLst>
              <a:ext uri="{FF2B5EF4-FFF2-40B4-BE49-F238E27FC236}">
                <a16:creationId xmlns:a16="http://schemas.microsoft.com/office/drawing/2014/main" id="{17C0A8D5-ABB9-4B31-AB3B-8DDD51D795D8}"/>
              </a:ext>
            </a:extLst>
          </p:cNvPr>
          <p:cNvGraphicFramePr>
            <a:graphicFrameLocks noGrp="1"/>
          </p:cNvGraphicFramePr>
          <p:nvPr/>
        </p:nvGraphicFramePr>
        <p:xfrm>
          <a:off x="350576" y="3711743"/>
          <a:ext cx="8668415" cy="2139025"/>
        </p:xfrm>
        <a:graphic>
          <a:graphicData uri="http://schemas.openxmlformats.org/drawingml/2006/table">
            <a:tbl>
              <a:tblPr firstRow="1" bandRow="1">
                <a:tableStyleId>{5C22544A-7EE6-4342-B048-85BDC9FD1C3A}</a:tableStyleId>
              </a:tblPr>
              <a:tblGrid>
                <a:gridCol w="8668415">
                  <a:extLst>
                    <a:ext uri="{9D8B030D-6E8A-4147-A177-3AD203B41FA5}">
                      <a16:colId xmlns:a16="http://schemas.microsoft.com/office/drawing/2014/main" val="2917490183"/>
                    </a:ext>
                  </a:extLst>
                </a:gridCol>
              </a:tblGrid>
              <a:tr h="297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Atbalsta saņemšanas nosacījumi:</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47724"/>
                  </a:ext>
                </a:extLst>
              </a:tr>
              <a:tr h="1841845">
                <a:tc>
                  <a:txBody>
                    <a:bodyPr/>
                    <a:lstStyle/>
                    <a:p>
                      <a:pPr marL="285750" lvl="0" indent="-285750" algn="just">
                        <a:buFont typeface="Wingdings" panose="05000000000000000000" pitchFamily="2" charset="2"/>
                        <a:buChar char="ü"/>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ganāmpulkā ir </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vismaz 3 </a:t>
                      </a:r>
                      <a:r>
                        <a:rPr lang="lv-LV" sz="1500" b="1" kern="1200" dirty="0" err="1">
                          <a:solidFill>
                            <a:schemeClr val="tx1"/>
                          </a:solidFill>
                          <a:latin typeface="Segoe UI Light" panose="020B0502040204020203" pitchFamily="34" charset="0"/>
                          <a:ea typeface="Verdana" panose="020B0604030504040204" pitchFamily="34" charset="0"/>
                          <a:cs typeface="Segoe UI Light" panose="020B0502040204020203" pitchFamily="34" charset="0"/>
                        </a:rPr>
                        <a:t>atbalsttiesīgas</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aitu mātes </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no iepriekšējā gada 1. oktobra līdz kārtējā gada 30. septembrim;</a:t>
                      </a:r>
                    </a:p>
                    <a:p>
                      <a:pPr marL="285750" lvl="0" indent="-285750" algn="just">
                        <a:buFont typeface="Wingdings" panose="05000000000000000000" pitchFamily="2" charset="2"/>
                        <a:buChar char="ü"/>
                      </a:pPr>
                      <a:r>
                        <a:rPr lang="lv-LV" sz="1500" b="0" strike="noStrike"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pieder gaļas šķirnei vai vilnas-gaļas šķirnes </a:t>
                      </a:r>
                      <a:r>
                        <a:rPr lang="lv-LV" sz="1500" b="1" strike="noStrike" kern="1200" dirty="0">
                          <a:solidFill>
                            <a:schemeClr val="accent1"/>
                          </a:solidFill>
                          <a:latin typeface="Segoe UI Light" panose="020B0502040204020203" pitchFamily="34" charset="0"/>
                          <a:ea typeface="Verdana" panose="020B0604030504040204" pitchFamily="34" charset="0"/>
                          <a:cs typeface="Segoe UI Light" panose="020B0502040204020203" pitchFamily="34" charset="0"/>
                        </a:rPr>
                        <a:t>vai piena šķirnes </a:t>
                      </a:r>
                      <a:r>
                        <a:rPr lang="lv-LV" sz="1500" b="0" strike="noStrike"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vai  iegūta, krustojot ar kādu no šo šķirnes dzīvniekiem</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
                      </a:r>
                    </a:p>
                    <a:p>
                      <a:pPr marL="285750" lvl="0" indent="-285750" algn="just">
                        <a:buFont typeface="Wingdings" panose="05000000000000000000" pitchFamily="2" charset="2"/>
                        <a:buChar char="ü"/>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laikposmā no iepriekšējā gada 1. oktobra līdz kārtējā gada 30. septembrim </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ir atnesusies</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
                      </a:r>
                    </a:p>
                    <a:p>
                      <a:pPr marL="285750" lvl="0" indent="-285750" algn="just">
                        <a:buFont typeface="Wingdings" panose="05000000000000000000" pitchFamily="2" charset="2"/>
                        <a:buChar char="ü"/>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turēta ganāmpulkā </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 </a:t>
                      </a:r>
                      <a:r>
                        <a:rPr lang="lv-LV" sz="1500" b="1" kern="1200" dirty="0" err="1">
                          <a:solidFill>
                            <a:schemeClr val="tx1"/>
                          </a:solidFill>
                          <a:latin typeface="Segoe UI Light" panose="020B0502040204020203" pitchFamily="34" charset="0"/>
                          <a:ea typeface="Verdana" panose="020B0604030504040204" pitchFamily="34" charset="0"/>
                          <a:cs typeface="Segoe UI Light" panose="020B0502040204020203" pitchFamily="34" charset="0"/>
                        </a:rPr>
                        <a:t>mēn</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pēc kārtas</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sākot no kārtējā gada 1.jūlija</a:t>
                      </a:r>
                    </a:p>
                    <a:p>
                      <a:pPr marL="285750" lvl="0" indent="-285750" algn="just">
                        <a:buFont typeface="Wingdings" panose="05000000000000000000" pitchFamily="2" charset="2"/>
                        <a:buChar char="ü"/>
                      </a:pPr>
                      <a:r>
                        <a:rPr lang="lv-LV" sz="1500" b="0" kern="1200" noProof="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ievērotas identificēšanas un reģistrēšanas prasības.</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61190"/>
                  </a:ext>
                </a:extLst>
              </a:tr>
            </a:tbl>
          </a:graphicData>
        </a:graphic>
      </p:graphicFrame>
      <p:sp>
        <p:nvSpPr>
          <p:cNvPr id="2" name="Flowchart: Preparation 1">
            <a:extLst>
              <a:ext uri="{FF2B5EF4-FFF2-40B4-BE49-F238E27FC236}">
                <a16:creationId xmlns:a16="http://schemas.microsoft.com/office/drawing/2014/main" id="{6324CDE2-D3C7-4A4F-9B74-BABD6DA980B6}"/>
              </a:ext>
            </a:extLst>
          </p:cNvPr>
          <p:cNvSpPr/>
          <p:nvPr/>
        </p:nvSpPr>
        <p:spPr>
          <a:xfrm>
            <a:off x="3384273" y="1479500"/>
            <a:ext cx="4808055" cy="506750"/>
          </a:xfrm>
          <a:prstGeom prst="flowChartPreparation">
            <a:avLst/>
          </a:prstGeom>
          <a:solidFill>
            <a:schemeClr val="accent2">
              <a:lumMod val="20000"/>
              <a:lumOff val="80000"/>
            </a:schemeClr>
          </a:solid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500" b="1" dirty="0">
                <a:solidFill>
                  <a:schemeClr val="tx1"/>
                </a:solidFill>
                <a:latin typeface="Selawik Light" panose="020B0502040204020203" pitchFamily="34" charset="-70"/>
              </a:rPr>
              <a:t>Turpināt esošo atbalsta shēmu</a:t>
            </a:r>
          </a:p>
        </p:txBody>
      </p:sp>
      <p:sp>
        <p:nvSpPr>
          <p:cNvPr id="7" name="Rectangle 6">
            <a:extLst>
              <a:ext uri="{FF2B5EF4-FFF2-40B4-BE49-F238E27FC236}">
                <a16:creationId xmlns:a16="http://schemas.microsoft.com/office/drawing/2014/main" id="{2CE627BF-75DC-49AF-9150-783320DD0E23}"/>
              </a:ext>
            </a:extLst>
          </p:cNvPr>
          <p:cNvSpPr/>
          <p:nvPr/>
        </p:nvSpPr>
        <p:spPr>
          <a:xfrm>
            <a:off x="8176648" y="370716"/>
            <a:ext cx="747320" cy="600164"/>
          </a:xfrm>
          <a:prstGeom prst="rect">
            <a:avLst/>
          </a:prstGeom>
        </p:spPr>
        <p:txBody>
          <a:bodyPr wrap="none">
            <a:spAutoFit/>
          </a:bodyPr>
          <a:lstStyle/>
          <a:p>
            <a:r>
              <a:rPr lang="lv-LV" sz="3300" b="1" dirty="0">
                <a:ln w="6600">
                  <a:solidFill>
                    <a:schemeClr val="accent2"/>
                  </a:solidFill>
                  <a:prstDash val="solid"/>
                </a:ln>
                <a:solidFill>
                  <a:srgbClr val="FFFFFF"/>
                </a:solidFill>
                <a:effectLst>
                  <a:outerShdw dist="38100" dir="2700000" algn="tl" rotWithShape="0">
                    <a:schemeClr val="accent2"/>
                  </a:outerShdw>
                </a:effectLst>
                <a:latin typeface="Segoe UI Light" panose="020B0502040204020203" pitchFamily="34" charset="0"/>
                <a:ea typeface="Calibri" panose="020F0502020204030204" pitchFamily="34" charset="0"/>
                <a:cs typeface="Segoe UI Light" panose="020B0502040204020203" pitchFamily="34" charset="0"/>
              </a:rPr>
              <a:t>④</a:t>
            </a:r>
            <a:endParaRPr lang="lv-LV" sz="3300" b="1" dirty="0">
              <a:ln w="6600">
                <a:solidFill>
                  <a:schemeClr val="accent2"/>
                </a:solidFill>
                <a:prstDash val="solid"/>
              </a:ln>
              <a:solidFill>
                <a:srgbClr val="FFFFFF"/>
              </a:solidFill>
              <a:effectLst>
                <a:outerShdw dist="38100" dir="2700000" algn="tl" rotWithShape="0">
                  <a:schemeClr val="accent2"/>
                </a:outerShdw>
              </a:effectLst>
              <a:latin typeface="Segoe UI Light" panose="020B0502040204020203"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B25C3709-2FAF-4A35-BE5C-C14C0539A522}"/>
              </a:ext>
            </a:extLst>
          </p:cNvPr>
          <p:cNvSpPr/>
          <p:nvPr/>
        </p:nvSpPr>
        <p:spPr>
          <a:xfrm>
            <a:off x="178904" y="3149775"/>
            <a:ext cx="6540758" cy="407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dirty="0">
                <a:solidFill>
                  <a:schemeClr val="tx1"/>
                </a:solidFill>
                <a:latin typeface="Segoe UI Light" panose="020B0502040204020203" pitchFamily="34" charset="0"/>
                <a:cs typeface="Segoe UI Light" panose="020B0502040204020203" pitchFamily="34" charset="0"/>
              </a:rPr>
              <a:t>Reference/</a:t>
            </a:r>
            <a:r>
              <a:rPr lang="lv-LV" sz="1350" dirty="0" err="1">
                <a:solidFill>
                  <a:schemeClr val="tx1"/>
                </a:solidFill>
                <a:latin typeface="Segoe UI Light" panose="020B0502040204020203" pitchFamily="34" charset="0"/>
                <a:cs typeface="Segoe UI Light" panose="020B0502040204020203" pitchFamily="34" charset="0"/>
              </a:rPr>
              <a:t>atbalsttiesīgās</a:t>
            </a:r>
            <a:r>
              <a:rPr lang="lv-LV" sz="1350" dirty="0">
                <a:solidFill>
                  <a:schemeClr val="tx1"/>
                </a:solidFill>
                <a:latin typeface="Segoe UI Light" panose="020B0502040204020203" pitchFamily="34" charset="0"/>
                <a:cs typeface="Segoe UI Light" panose="020B0502040204020203" pitchFamily="34" charset="0"/>
              </a:rPr>
              <a:t> vienības: 21 489 aitu mātes (2020.g. apstiprinātie dzīvnieki)</a:t>
            </a:r>
          </a:p>
        </p:txBody>
      </p:sp>
      <p:graphicFrame>
        <p:nvGraphicFramePr>
          <p:cNvPr id="11" name="Table 5">
            <a:extLst>
              <a:ext uri="{FF2B5EF4-FFF2-40B4-BE49-F238E27FC236}">
                <a16:creationId xmlns:a16="http://schemas.microsoft.com/office/drawing/2014/main" id="{E502BE67-D0EB-47FB-96F4-B1AF739795A4}"/>
              </a:ext>
            </a:extLst>
          </p:cNvPr>
          <p:cNvGraphicFramePr>
            <a:graphicFrameLocks noGrp="1"/>
          </p:cNvGraphicFramePr>
          <p:nvPr/>
        </p:nvGraphicFramePr>
        <p:xfrm>
          <a:off x="350577" y="2216603"/>
          <a:ext cx="8120500" cy="889540"/>
        </p:xfrm>
        <a:graphic>
          <a:graphicData uri="http://schemas.openxmlformats.org/drawingml/2006/table">
            <a:tbl>
              <a:tblPr firstRow="1" bandRow="1">
                <a:tableStyleId>{5C22544A-7EE6-4342-B048-85BDC9FD1C3A}</a:tableStyleId>
              </a:tblPr>
              <a:tblGrid>
                <a:gridCol w="1826315">
                  <a:extLst>
                    <a:ext uri="{9D8B030D-6E8A-4147-A177-3AD203B41FA5}">
                      <a16:colId xmlns:a16="http://schemas.microsoft.com/office/drawing/2014/main" val="2705507800"/>
                    </a:ext>
                  </a:extLst>
                </a:gridCol>
                <a:gridCol w="857250">
                  <a:extLst>
                    <a:ext uri="{9D8B030D-6E8A-4147-A177-3AD203B41FA5}">
                      <a16:colId xmlns:a16="http://schemas.microsoft.com/office/drawing/2014/main" val="1622878634"/>
                    </a:ext>
                  </a:extLst>
                </a:gridCol>
                <a:gridCol w="931793">
                  <a:extLst>
                    <a:ext uri="{9D8B030D-6E8A-4147-A177-3AD203B41FA5}">
                      <a16:colId xmlns:a16="http://schemas.microsoft.com/office/drawing/2014/main" val="2022985296"/>
                    </a:ext>
                  </a:extLst>
                </a:gridCol>
                <a:gridCol w="946703">
                  <a:extLst>
                    <a:ext uri="{9D8B030D-6E8A-4147-A177-3AD203B41FA5}">
                      <a16:colId xmlns:a16="http://schemas.microsoft.com/office/drawing/2014/main" val="3238697123"/>
                    </a:ext>
                  </a:extLst>
                </a:gridCol>
                <a:gridCol w="849796">
                  <a:extLst>
                    <a:ext uri="{9D8B030D-6E8A-4147-A177-3AD203B41FA5}">
                      <a16:colId xmlns:a16="http://schemas.microsoft.com/office/drawing/2014/main" val="682758798"/>
                    </a:ext>
                  </a:extLst>
                </a:gridCol>
                <a:gridCol w="931793">
                  <a:extLst>
                    <a:ext uri="{9D8B030D-6E8A-4147-A177-3AD203B41FA5}">
                      <a16:colId xmlns:a16="http://schemas.microsoft.com/office/drawing/2014/main" val="1797847317"/>
                    </a:ext>
                  </a:extLst>
                </a:gridCol>
                <a:gridCol w="924339">
                  <a:extLst>
                    <a:ext uri="{9D8B030D-6E8A-4147-A177-3AD203B41FA5}">
                      <a16:colId xmlns:a16="http://schemas.microsoft.com/office/drawing/2014/main" val="3556531910"/>
                    </a:ext>
                  </a:extLst>
                </a:gridCol>
                <a:gridCol w="852511">
                  <a:extLst>
                    <a:ext uri="{9D8B030D-6E8A-4147-A177-3AD203B41FA5}">
                      <a16:colId xmlns:a16="http://schemas.microsoft.com/office/drawing/2014/main" val="3256405775"/>
                    </a:ext>
                  </a:extLst>
                </a:gridCol>
              </a:tblGrid>
              <a:tr h="297180">
                <a:tc>
                  <a:txBody>
                    <a:bodyPr/>
                    <a:lstStyle/>
                    <a:p>
                      <a:endParaRPr lang="lv-LV" sz="1400" dirty="0"/>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2021</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2022</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2023</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2024</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2025</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2026</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2027</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8542611"/>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 </a:t>
                      </a:r>
                      <a:r>
                        <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milj. EUR</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0,71</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0,73</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0,76</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0,77</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0,78</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0,79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0,83</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361645"/>
                  </a:ext>
                </a:extLst>
              </a:tr>
              <a:tr h="295180">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 EUR/aitu māti</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33</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34</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35</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36</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36</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37</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38</a:t>
                      </a:r>
                    </a:p>
                  </a:txBody>
                  <a:tcPr marL="51435" marR="51435"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859822"/>
                  </a:ext>
                </a:extLst>
              </a:tr>
            </a:tbl>
          </a:graphicData>
        </a:graphic>
      </p:graphicFrame>
    </p:spTree>
    <p:extLst>
      <p:ext uri="{BB962C8B-B14F-4D97-AF65-F5344CB8AC3E}">
        <p14:creationId xmlns:p14="http://schemas.microsoft.com/office/powerpoint/2010/main" val="3126051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967281" y="351223"/>
            <a:ext cx="7240772" cy="83731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900" b="1" dirty="0">
                <a:effectLst>
                  <a:outerShdw blurRad="38100" dist="38100" dir="2700000" algn="tl">
                    <a:srgbClr val="000000">
                      <a:alpha val="43137"/>
                    </a:srgbClr>
                  </a:outerShdw>
                </a:effectLst>
              </a:rPr>
              <a:t>DATI PAR AITU MĀTĒM </a:t>
            </a:r>
          </a:p>
        </p:txBody>
      </p:sp>
      <p:pic>
        <p:nvPicPr>
          <p:cNvPr id="9" name="Picture 8">
            <a:extLst>
              <a:ext uri="{FF2B5EF4-FFF2-40B4-BE49-F238E27FC236}">
                <a16:creationId xmlns:a16="http://schemas.microsoft.com/office/drawing/2014/main" id="{2E16D6C4-66B4-4FA2-BA91-812E6EBD0D7A}"/>
              </a:ext>
            </a:extLst>
          </p:cNvPr>
          <p:cNvPicPr>
            <a:picLocks noChangeAspect="1"/>
          </p:cNvPicPr>
          <p:nvPr/>
        </p:nvPicPr>
        <p:blipFill>
          <a:blip r:embed="rId3"/>
          <a:stretch>
            <a:fillRect/>
          </a:stretch>
        </p:blipFill>
        <p:spPr>
          <a:xfrm>
            <a:off x="4047906" y="3620167"/>
            <a:ext cx="4876846" cy="2523181"/>
          </a:xfrm>
          <a:prstGeom prst="rect">
            <a:avLst/>
          </a:prstGeom>
        </p:spPr>
      </p:pic>
      <p:pic>
        <p:nvPicPr>
          <p:cNvPr id="13" name="Picture 12">
            <a:extLst>
              <a:ext uri="{FF2B5EF4-FFF2-40B4-BE49-F238E27FC236}">
                <a16:creationId xmlns:a16="http://schemas.microsoft.com/office/drawing/2014/main" id="{C8F287BE-195F-4D33-8CA5-2AA857EBD5BF}"/>
              </a:ext>
            </a:extLst>
          </p:cNvPr>
          <p:cNvPicPr>
            <a:picLocks noChangeAspect="1"/>
          </p:cNvPicPr>
          <p:nvPr/>
        </p:nvPicPr>
        <p:blipFill>
          <a:blip r:embed="rId4"/>
          <a:stretch>
            <a:fillRect/>
          </a:stretch>
        </p:blipFill>
        <p:spPr>
          <a:xfrm>
            <a:off x="233444" y="1864311"/>
            <a:ext cx="5109409" cy="1504970"/>
          </a:xfrm>
          <a:prstGeom prst="rect">
            <a:avLst/>
          </a:prstGeom>
        </p:spPr>
      </p:pic>
      <p:sp>
        <p:nvSpPr>
          <p:cNvPr id="14" name="Taisnstūris 7">
            <a:extLst>
              <a:ext uri="{FF2B5EF4-FFF2-40B4-BE49-F238E27FC236}">
                <a16:creationId xmlns:a16="http://schemas.microsoft.com/office/drawing/2014/main" id="{AA59243F-DB91-4B93-8536-D77D2A85E208}"/>
              </a:ext>
            </a:extLst>
          </p:cNvPr>
          <p:cNvSpPr/>
          <p:nvPr/>
        </p:nvSpPr>
        <p:spPr>
          <a:xfrm>
            <a:off x="233445" y="3325125"/>
            <a:ext cx="713657"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LAD</a:t>
            </a:r>
            <a:endParaRPr lang="lv-LV" sz="9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07990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AEB3-54C5-4D68-9DA1-7A0647D8D033}"/>
              </a:ext>
            </a:extLst>
          </p:cNvPr>
          <p:cNvSpPr>
            <a:spLocks noGrp="1"/>
          </p:cNvSpPr>
          <p:nvPr>
            <p:ph type="title"/>
          </p:nvPr>
        </p:nvSpPr>
        <p:spPr>
          <a:xfrm>
            <a:off x="2161353" y="136502"/>
            <a:ext cx="6568761" cy="1230285"/>
          </a:xfrm>
        </p:spPr>
        <p:txBody>
          <a:bodyPr>
            <a:noAutofit/>
          </a:bodyPr>
          <a:lstStyle/>
          <a:p>
            <a:r>
              <a:rPr lang="lv-LV" sz="4000" dirty="0">
                <a:effectLst>
                  <a:outerShdw blurRad="38100" dist="38100" dir="2700000" algn="tl">
                    <a:srgbClr val="000000">
                      <a:alpha val="43137"/>
                    </a:srgbClr>
                  </a:outerShdw>
                </a:effectLst>
                <a:latin typeface="+mj-lt"/>
                <a:ea typeface="+mj-ea"/>
                <a:cs typeface="+mj-cs"/>
              </a:rPr>
              <a:t>Būtiskākie lēmumi par tiešo maksājumu intervencēm</a:t>
            </a:r>
          </a:p>
        </p:txBody>
      </p:sp>
      <p:sp>
        <p:nvSpPr>
          <p:cNvPr id="3" name="Content Placeholder 2">
            <a:extLst>
              <a:ext uri="{FF2B5EF4-FFF2-40B4-BE49-F238E27FC236}">
                <a16:creationId xmlns:a16="http://schemas.microsoft.com/office/drawing/2014/main" id="{4C17CBC7-EE3E-4D79-93E3-94D32D4FFA39}"/>
              </a:ext>
            </a:extLst>
          </p:cNvPr>
          <p:cNvSpPr>
            <a:spLocks noGrp="1"/>
          </p:cNvSpPr>
          <p:nvPr>
            <p:ph idx="1"/>
          </p:nvPr>
        </p:nvSpPr>
        <p:spPr>
          <a:xfrm>
            <a:off x="304800" y="1738181"/>
            <a:ext cx="8534400" cy="4891219"/>
          </a:xfrm>
        </p:spPr>
        <p:txBody>
          <a:bodyPr>
            <a:noAutofit/>
          </a:bodyPr>
          <a:lstStyle/>
          <a:p>
            <a:pPr marL="355600" indent="-355600" algn="just">
              <a:lnSpc>
                <a:spcPct val="80000"/>
              </a:lnSpc>
              <a:spcBef>
                <a:spcPts val="1200"/>
              </a:spcBef>
              <a:buAutoNum type="arabicParenR"/>
            </a:pPr>
            <a:r>
              <a:rPr lang="lv-LV" sz="2600" dirty="0">
                <a:latin typeface="+mn-lt"/>
              </a:rPr>
              <a:t>Finansējuma pārdale no tiešajiem maksājumiem uz:</a:t>
            </a:r>
          </a:p>
          <a:p>
            <a:pPr lvl="1" algn="just">
              <a:lnSpc>
                <a:spcPct val="80000"/>
              </a:lnSpc>
              <a:spcBef>
                <a:spcPts val="600"/>
              </a:spcBef>
              <a:buFont typeface="Wingdings" panose="05000000000000000000" pitchFamily="2" charset="2"/>
              <a:buChar char="Ø"/>
            </a:pPr>
            <a:r>
              <a:rPr lang="lv-LV" sz="2600" dirty="0">
                <a:latin typeface="+mn-lt"/>
              </a:rPr>
              <a:t> Lauku attīstību jauno lauksaimnieku atbalstam</a:t>
            </a:r>
          </a:p>
          <a:p>
            <a:pPr lvl="1" algn="just">
              <a:lnSpc>
                <a:spcPct val="80000"/>
              </a:lnSpc>
              <a:spcBef>
                <a:spcPts val="600"/>
              </a:spcBef>
              <a:buFont typeface="Wingdings" panose="05000000000000000000" pitchFamily="2" charset="2"/>
              <a:buChar char="Ø"/>
            </a:pPr>
            <a:r>
              <a:rPr lang="lv-LV" sz="2600" dirty="0">
                <a:latin typeface="+mn-lt"/>
              </a:rPr>
              <a:t> Lauku attīstību investīcijām mazām/vidējām saimniecībām</a:t>
            </a:r>
          </a:p>
          <a:p>
            <a:pPr lvl="1" algn="just">
              <a:lnSpc>
                <a:spcPct val="80000"/>
              </a:lnSpc>
              <a:spcBef>
                <a:spcPts val="600"/>
              </a:spcBef>
              <a:buFont typeface="Wingdings" panose="05000000000000000000" pitchFamily="2" charset="2"/>
              <a:buChar char="Ø"/>
            </a:pPr>
            <a:r>
              <a:rPr lang="lv-LV" sz="2600" dirty="0">
                <a:latin typeface="+mn-lt"/>
              </a:rPr>
              <a:t> Ražotāju organizācijām</a:t>
            </a:r>
          </a:p>
          <a:p>
            <a:pPr marL="457200" lvl="1" indent="0" algn="just">
              <a:lnSpc>
                <a:spcPct val="80000"/>
              </a:lnSpc>
              <a:spcBef>
                <a:spcPts val="600"/>
              </a:spcBef>
              <a:buNone/>
            </a:pPr>
            <a:endParaRPr lang="lv-LV" sz="1000" dirty="0">
              <a:latin typeface="+mn-lt"/>
            </a:endParaRPr>
          </a:p>
          <a:p>
            <a:pPr marL="539750" indent="-539750" algn="just">
              <a:lnSpc>
                <a:spcPct val="80000"/>
              </a:lnSpc>
              <a:spcBef>
                <a:spcPts val="1200"/>
              </a:spcBef>
              <a:buNone/>
              <a:tabLst>
                <a:tab pos="539750" algn="l"/>
              </a:tabLst>
            </a:pPr>
            <a:r>
              <a:rPr lang="lv-LV" sz="2600" dirty="0">
                <a:latin typeface="+mn-lt"/>
              </a:rPr>
              <a:t>2) Diferencēt ilgtspēju sekmējošo ienākumu atbalstu (ISIP)</a:t>
            </a:r>
          </a:p>
          <a:p>
            <a:pPr marL="625475" indent="-625475" algn="just">
              <a:lnSpc>
                <a:spcPct val="80000"/>
              </a:lnSpc>
              <a:spcBef>
                <a:spcPts val="1200"/>
              </a:spcBef>
              <a:buNone/>
              <a:tabLst>
                <a:tab pos="539750" algn="l"/>
              </a:tabLst>
            </a:pPr>
            <a:r>
              <a:rPr lang="lv-LV" sz="2600" dirty="0">
                <a:latin typeface="+mn-lt"/>
              </a:rPr>
              <a:t>3) Augstāks atbalsts par saimniecību maziem lauksaimniekiem</a:t>
            </a:r>
          </a:p>
          <a:p>
            <a:pPr marL="625475" indent="-625475" algn="just">
              <a:lnSpc>
                <a:spcPct val="80000"/>
              </a:lnSpc>
              <a:spcBef>
                <a:spcPts val="1200"/>
              </a:spcBef>
              <a:buNone/>
              <a:tabLst>
                <a:tab pos="539750" algn="l"/>
              </a:tabLst>
            </a:pPr>
            <a:r>
              <a:rPr lang="lv-LV" sz="2600" dirty="0">
                <a:latin typeface="+mn-lt"/>
              </a:rPr>
              <a:t>4) Saistītais atbalsts 14 nozarēm</a:t>
            </a:r>
          </a:p>
          <a:p>
            <a:pPr marL="355600" indent="-355600" algn="just">
              <a:lnSpc>
                <a:spcPct val="80000"/>
              </a:lnSpc>
              <a:spcBef>
                <a:spcPts val="1200"/>
              </a:spcBef>
              <a:buNone/>
              <a:tabLst>
                <a:tab pos="355600" algn="l"/>
              </a:tabLst>
            </a:pPr>
            <a:r>
              <a:rPr lang="lv-LV" sz="2600" dirty="0">
                <a:latin typeface="+mn-lt"/>
              </a:rPr>
              <a:t>5) Griestu piemērošana ilgtspēju sekmējošam ienākumu atbalstam (ISIP)</a:t>
            </a:r>
          </a:p>
        </p:txBody>
      </p:sp>
      <p:sp>
        <p:nvSpPr>
          <p:cNvPr id="6" name="Slide Number Placeholder 5">
            <a:extLst>
              <a:ext uri="{FF2B5EF4-FFF2-40B4-BE49-F238E27FC236}">
                <a16:creationId xmlns:a16="http://schemas.microsoft.com/office/drawing/2014/main" id="{29618F54-3DC4-41A0-BB2B-9155DF82EE58}"/>
              </a:ext>
            </a:extLst>
          </p:cNvPr>
          <p:cNvSpPr>
            <a:spLocks noGrp="1"/>
          </p:cNvSpPr>
          <p:nvPr>
            <p:ph type="sldNum" sz="quarter" idx="13"/>
          </p:nvPr>
        </p:nvSpPr>
        <p:spPr/>
        <p:txBody>
          <a:bodyPr/>
          <a:lstStyle/>
          <a:p>
            <a:pPr>
              <a:defRPr/>
            </a:pPr>
            <a:fld id="{3F145C17-0790-4DE9-9FFF-FF94760C83AB}" type="slidenum">
              <a:rPr lang="en-US" altLang="en-US" smtClean="0"/>
              <a:pPr>
                <a:defRPr/>
              </a:pPr>
              <a:t>3</a:t>
            </a:fld>
            <a:endParaRPr lang="en-US" altLang="en-US" dirty="0"/>
          </a:p>
        </p:txBody>
      </p:sp>
      <p:pic>
        <p:nvPicPr>
          <p:cNvPr id="14" name="Graphic 13" descr="Lightbulb and gear">
            <a:extLst>
              <a:ext uri="{FF2B5EF4-FFF2-40B4-BE49-F238E27FC236}">
                <a16:creationId xmlns:a16="http://schemas.microsoft.com/office/drawing/2014/main" id="{44E06658-01F9-4381-ABE5-B75E636511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92248" y="136502"/>
            <a:ext cx="1071239" cy="1071239"/>
          </a:xfrm>
          <a:prstGeom prst="rect">
            <a:avLst/>
          </a:prstGeom>
        </p:spPr>
      </p:pic>
    </p:spTree>
    <p:extLst>
      <p:ext uri="{BB962C8B-B14F-4D97-AF65-F5344CB8AC3E}">
        <p14:creationId xmlns:p14="http://schemas.microsoft.com/office/powerpoint/2010/main" val="3219333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993914" y="248225"/>
            <a:ext cx="6912294" cy="100092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800" b="1" dirty="0">
                <a:effectLst>
                  <a:outerShdw blurRad="38100" dist="38100" dir="2700000" algn="tl">
                    <a:srgbClr val="000000">
                      <a:alpha val="43137"/>
                    </a:srgbClr>
                  </a:outerShdw>
                </a:effectLst>
              </a:rPr>
              <a:t>Saistītais ienākuma atbalsts:  </a:t>
            </a:r>
          </a:p>
          <a:p>
            <a:r>
              <a:rPr lang="lv-LV" sz="4000" b="1" dirty="0">
                <a:solidFill>
                  <a:srgbClr val="C00000"/>
                </a:solidFill>
                <a:latin typeface="+mn-lt"/>
                <a:ea typeface="Verdana" panose="020B0604030504040204" pitchFamily="34" charset="0"/>
                <a:cs typeface="Segoe UI Light" panose="020B0502040204020203" pitchFamily="34" charset="0"/>
              </a:rPr>
              <a:t>KAZU MĀTES</a:t>
            </a:r>
          </a:p>
        </p:txBody>
      </p:sp>
      <p:graphicFrame>
        <p:nvGraphicFramePr>
          <p:cNvPr id="3" name="Table 3">
            <a:extLst>
              <a:ext uri="{FF2B5EF4-FFF2-40B4-BE49-F238E27FC236}">
                <a16:creationId xmlns:a16="http://schemas.microsoft.com/office/drawing/2014/main" id="{17C0A8D5-ABB9-4B31-AB3B-8DDD51D795D8}"/>
              </a:ext>
            </a:extLst>
          </p:cNvPr>
          <p:cNvGraphicFramePr>
            <a:graphicFrameLocks noGrp="1"/>
          </p:cNvGraphicFramePr>
          <p:nvPr/>
        </p:nvGraphicFramePr>
        <p:xfrm>
          <a:off x="237793" y="3894064"/>
          <a:ext cx="8668415" cy="1585115"/>
        </p:xfrm>
        <a:graphic>
          <a:graphicData uri="http://schemas.openxmlformats.org/drawingml/2006/table">
            <a:tbl>
              <a:tblPr firstRow="1" bandRow="1">
                <a:tableStyleId>{5C22544A-7EE6-4342-B048-85BDC9FD1C3A}</a:tableStyleId>
              </a:tblPr>
              <a:tblGrid>
                <a:gridCol w="8668415">
                  <a:extLst>
                    <a:ext uri="{9D8B030D-6E8A-4147-A177-3AD203B41FA5}">
                      <a16:colId xmlns:a16="http://schemas.microsoft.com/office/drawing/2014/main" val="2917490183"/>
                    </a:ext>
                  </a:extLst>
                </a:gridCol>
              </a:tblGrid>
              <a:tr h="297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Atbalsta saņemšanas nosacījumi:</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47724"/>
                  </a:ext>
                </a:extLst>
              </a:tr>
              <a:tr h="1287935">
                <a:tc>
                  <a:txBody>
                    <a:bodyPr/>
                    <a:lstStyle/>
                    <a:p>
                      <a:pPr marL="285750" lvl="0" indent="-285750" algn="just">
                        <a:buFont typeface="Wingdings" panose="05000000000000000000" pitchFamily="2" charset="2"/>
                        <a:buChar char="ü"/>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ganāmpulkā </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ir vismaz 3 </a:t>
                      </a:r>
                      <a:r>
                        <a:rPr lang="lv-LV" sz="1500" b="1" kern="1200" dirty="0" err="1">
                          <a:solidFill>
                            <a:schemeClr val="tx1"/>
                          </a:solidFill>
                          <a:latin typeface="Segoe UI Light" panose="020B0502040204020203" pitchFamily="34" charset="0"/>
                          <a:ea typeface="Verdana" panose="020B0604030504040204" pitchFamily="34" charset="0"/>
                          <a:cs typeface="Segoe UI Light" panose="020B0502040204020203" pitchFamily="34" charset="0"/>
                        </a:rPr>
                        <a:t>atbalsttiesīgas</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kazu mātes </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no iepriekšējā gada 1. oktobra līdz kārtējā gada 30. septembrim;</a:t>
                      </a:r>
                    </a:p>
                    <a:p>
                      <a:pPr marL="285750" lvl="0" indent="-285750" algn="just">
                        <a:buFont typeface="Wingdings" panose="05000000000000000000" pitchFamily="2" charset="2"/>
                        <a:buChar char="ü"/>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laikposmā no iepriekšējā gada 1. oktobra līdz kārtējā gada 30. septembrim </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ir atnesusies</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
                      </a:r>
                    </a:p>
                    <a:p>
                      <a:pPr marL="285750" lvl="0" indent="-285750" algn="just">
                        <a:buFont typeface="Wingdings" panose="05000000000000000000" pitchFamily="2" charset="2"/>
                        <a:buChar char="ü"/>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turēta ganāmpulkā </a:t>
                      </a: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 mēnešus pēc kārtas</a:t>
                      </a: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 sākot no kārtējā gada 15.maija;</a:t>
                      </a:r>
                    </a:p>
                    <a:p>
                      <a:pPr marL="285750" lvl="0" indent="-285750" algn="just">
                        <a:buFont typeface="Wingdings" panose="05000000000000000000" pitchFamily="2" charset="2"/>
                        <a:buChar char="ü"/>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ir ievērotas identificēšanas un reģistrēšanas prasības.</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61190"/>
                  </a:ext>
                </a:extLst>
              </a:tr>
            </a:tbl>
          </a:graphicData>
        </a:graphic>
      </p:graphicFrame>
      <p:sp>
        <p:nvSpPr>
          <p:cNvPr id="4" name="Rectangle 3">
            <a:extLst>
              <a:ext uri="{FF2B5EF4-FFF2-40B4-BE49-F238E27FC236}">
                <a16:creationId xmlns:a16="http://schemas.microsoft.com/office/drawing/2014/main" id="{E1C8DA9B-AD3E-48EB-A3CA-2004BC95A449}"/>
              </a:ext>
            </a:extLst>
          </p:cNvPr>
          <p:cNvSpPr/>
          <p:nvPr/>
        </p:nvSpPr>
        <p:spPr>
          <a:xfrm>
            <a:off x="185984" y="3132747"/>
            <a:ext cx="5602317" cy="407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dirty="0">
                <a:solidFill>
                  <a:schemeClr val="tx1"/>
                </a:solidFill>
                <a:latin typeface="Segoe UI Light" panose="020B0502040204020203" pitchFamily="34" charset="0"/>
                <a:cs typeface="Segoe UI Light" panose="020B0502040204020203" pitchFamily="34" charset="0"/>
              </a:rPr>
              <a:t>Reference/</a:t>
            </a:r>
            <a:r>
              <a:rPr lang="lv-LV" sz="1350" dirty="0" err="1">
                <a:solidFill>
                  <a:schemeClr val="tx1"/>
                </a:solidFill>
                <a:latin typeface="Segoe UI Light" panose="020B0502040204020203" pitchFamily="34" charset="0"/>
                <a:cs typeface="Segoe UI Light" panose="020B0502040204020203" pitchFamily="34" charset="0"/>
              </a:rPr>
              <a:t>atbalsttiesīgās</a:t>
            </a:r>
            <a:r>
              <a:rPr lang="lv-LV" sz="1350" dirty="0">
                <a:solidFill>
                  <a:schemeClr val="tx1"/>
                </a:solidFill>
                <a:latin typeface="Segoe UI Light" panose="020B0502040204020203" pitchFamily="34" charset="0"/>
                <a:cs typeface="Segoe UI Light" panose="020B0502040204020203" pitchFamily="34" charset="0"/>
              </a:rPr>
              <a:t> vienības: 2 707 (2020.g. apstiprinātie dzīvnieki)</a:t>
            </a:r>
          </a:p>
        </p:txBody>
      </p:sp>
      <p:sp>
        <p:nvSpPr>
          <p:cNvPr id="7" name="Flowchart: Preparation 6">
            <a:extLst>
              <a:ext uri="{FF2B5EF4-FFF2-40B4-BE49-F238E27FC236}">
                <a16:creationId xmlns:a16="http://schemas.microsoft.com/office/drawing/2014/main" id="{4DE9E303-6BF2-4A48-A8A5-82E5A1FCAA45}"/>
              </a:ext>
            </a:extLst>
          </p:cNvPr>
          <p:cNvSpPr/>
          <p:nvPr/>
        </p:nvSpPr>
        <p:spPr>
          <a:xfrm>
            <a:off x="3384273" y="1479500"/>
            <a:ext cx="4808055" cy="506750"/>
          </a:xfrm>
          <a:prstGeom prst="flowChartPreparation">
            <a:avLst/>
          </a:prstGeom>
          <a:solidFill>
            <a:schemeClr val="accent2">
              <a:lumMod val="20000"/>
              <a:lumOff val="80000"/>
            </a:schemeClr>
          </a:solid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500" b="1" dirty="0">
                <a:solidFill>
                  <a:schemeClr val="tx1"/>
                </a:solidFill>
                <a:latin typeface="Selawik Light" panose="020B0502040204020203" pitchFamily="34" charset="-70"/>
              </a:rPr>
              <a:t>Turpināt esošo atbalsta shēmu</a:t>
            </a:r>
          </a:p>
        </p:txBody>
      </p:sp>
      <p:sp>
        <p:nvSpPr>
          <p:cNvPr id="8" name="Rectangle 7">
            <a:extLst>
              <a:ext uri="{FF2B5EF4-FFF2-40B4-BE49-F238E27FC236}">
                <a16:creationId xmlns:a16="http://schemas.microsoft.com/office/drawing/2014/main" id="{3CDFC976-7598-4503-BCE6-7B4AB47EEC0A}"/>
              </a:ext>
            </a:extLst>
          </p:cNvPr>
          <p:cNvSpPr/>
          <p:nvPr/>
        </p:nvSpPr>
        <p:spPr>
          <a:xfrm>
            <a:off x="8192328" y="293980"/>
            <a:ext cx="683200" cy="600164"/>
          </a:xfrm>
          <a:prstGeom prst="rect">
            <a:avLst/>
          </a:prstGeom>
        </p:spPr>
        <p:txBody>
          <a:bodyPr wrap="none">
            <a:spAutoFit/>
          </a:bodyPr>
          <a:lstStyle/>
          <a:p>
            <a:r>
              <a:rPr lang="lv-LV" sz="3300" b="1" dirty="0">
                <a:ln w="22225">
                  <a:solidFill>
                    <a:schemeClr val="accent2"/>
                  </a:solidFill>
                  <a:prstDash val="solid"/>
                </a:ln>
                <a:solidFill>
                  <a:schemeClr val="accent2">
                    <a:lumMod val="40000"/>
                    <a:lumOff val="60000"/>
                  </a:schemeClr>
                </a:solidFill>
                <a:latin typeface="Segoe UI Light" panose="020B0502040204020203" pitchFamily="34" charset="0"/>
                <a:cs typeface="Segoe UI Light" panose="020B0502040204020203" pitchFamily="34" charset="0"/>
              </a:rPr>
              <a:t>⑤</a:t>
            </a:r>
          </a:p>
        </p:txBody>
      </p:sp>
      <p:graphicFrame>
        <p:nvGraphicFramePr>
          <p:cNvPr id="9" name="Table 5">
            <a:extLst>
              <a:ext uri="{FF2B5EF4-FFF2-40B4-BE49-F238E27FC236}">
                <a16:creationId xmlns:a16="http://schemas.microsoft.com/office/drawing/2014/main" id="{7E31FC3F-C925-487C-A04A-BCA95183D96A}"/>
              </a:ext>
            </a:extLst>
          </p:cNvPr>
          <p:cNvGraphicFramePr>
            <a:graphicFrameLocks noGrp="1"/>
          </p:cNvGraphicFramePr>
          <p:nvPr/>
        </p:nvGraphicFramePr>
        <p:xfrm>
          <a:off x="350577" y="2216603"/>
          <a:ext cx="8120500" cy="889540"/>
        </p:xfrm>
        <a:graphic>
          <a:graphicData uri="http://schemas.openxmlformats.org/drawingml/2006/table">
            <a:tbl>
              <a:tblPr firstRow="1" bandRow="1">
                <a:tableStyleId>{5C22544A-7EE6-4342-B048-85BDC9FD1C3A}</a:tableStyleId>
              </a:tblPr>
              <a:tblGrid>
                <a:gridCol w="1826315">
                  <a:extLst>
                    <a:ext uri="{9D8B030D-6E8A-4147-A177-3AD203B41FA5}">
                      <a16:colId xmlns:a16="http://schemas.microsoft.com/office/drawing/2014/main" val="2705507800"/>
                    </a:ext>
                  </a:extLst>
                </a:gridCol>
                <a:gridCol w="857250">
                  <a:extLst>
                    <a:ext uri="{9D8B030D-6E8A-4147-A177-3AD203B41FA5}">
                      <a16:colId xmlns:a16="http://schemas.microsoft.com/office/drawing/2014/main" val="1622878634"/>
                    </a:ext>
                  </a:extLst>
                </a:gridCol>
                <a:gridCol w="931793">
                  <a:extLst>
                    <a:ext uri="{9D8B030D-6E8A-4147-A177-3AD203B41FA5}">
                      <a16:colId xmlns:a16="http://schemas.microsoft.com/office/drawing/2014/main" val="2022985296"/>
                    </a:ext>
                  </a:extLst>
                </a:gridCol>
                <a:gridCol w="946703">
                  <a:extLst>
                    <a:ext uri="{9D8B030D-6E8A-4147-A177-3AD203B41FA5}">
                      <a16:colId xmlns:a16="http://schemas.microsoft.com/office/drawing/2014/main" val="3238697123"/>
                    </a:ext>
                  </a:extLst>
                </a:gridCol>
                <a:gridCol w="849796">
                  <a:extLst>
                    <a:ext uri="{9D8B030D-6E8A-4147-A177-3AD203B41FA5}">
                      <a16:colId xmlns:a16="http://schemas.microsoft.com/office/drawing/2014/main" val="682758798"/>
                    </a:ext>
                  </a:extLst>
                </a:gridCol>
                <a:gridCol w="931793">
                  <a:extLst>
                    <a:ext uri="{9D8B030D-6E8A-4147-A177-3AD203B41FA5}">
                      <a16:colId xmlns:a16="http://schemas.microsoft.com/office/drawing/2014/main" val="1797847317"/>
                    </a:ext>
                  </a:extLst>
                </a:gridCol>
                <a:gridCol w="924339">
                  <a:extLst>
                    <a:ext uri="{9D8B030D-6E8A-4147-A177-3AD203B41FA5}">
                      <a16:colId xmlns:a16="http://schemas.microsoft.com/office/drawing/2014/main" val="3556531910"/>
                    </a:ext>
                  </a:extLst>
                </a:gridCol>
                <a:gridCol w="852511">
                  <a:extLst>
                    <a:ext uri="{9D8B030D-6E8A-4147-A177-3AD203B41FA5}">
                      <a16:colId xmlns:a16="http://schemas.microsoft.com/office/drawing/2014/main" val="3256405775"/>
                    </a:ext>
                  </a:extLst>
                </a:gridCol>
              </a:tblGrid>
              <a:tr h="297180">
                <a:tc>
                  <a:txBody>
                    <a:bodyPr/>
                    <a:lstStyle/>
                    <a:p>
                      <a:endParaRPr lang="lv-LV" sz="1400" dirty="0"/>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2021</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2022</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2023</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2024</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2025</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2026</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2027</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8542611"/>
                  </a:ext>
                </a:extLst>
              </a:tr>
              <a:tr h="297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 </a:t>
                      </a:r>
                      <a:r>
                        <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milj. EUR</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0,08</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0,08</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0,09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0,09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0,09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0,09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0,09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361645"/>
                  </a:ext>
                </a:extLst>
              </a:tr>
              <a:tr h="295180">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 EUR/kazu māti</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30</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30</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32</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32</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33</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33</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35</a:t>
                      </a:r>
                    </a:p>
                  </a:txBody>
                  <a:tcPr marL="51435" marR="51435"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859822"/>
                  </a:ext>
                </a:extLst>
              </a:tr>
            </a:tbl>
          </a:graphicData>
        </a:graphic>
      </p:graphicFrame>
    </p:spTree>
    <p:extLst>
      <p:ext uri="{BB962C8B-B14F-4D97-AF65-F5344CB8AC3E}">
        <p14:creationId xmlns:p14="http://schemas.microsoft.com/office/powerpoint/2010/main" val="2007006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2002792" y="438592"/>
            <a:ext cx="7240772" cy="837314"/>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800" b="1" dirty="0">
                <a:effectLst>
                  <a:outerShdw blurRad="38100" dist="38100" dir="2700000" algn="tl">
                    <a:srgbClr val="000000">
                      <a:alpha val="43137"/>
                    </a:srgbClr>
                  </a:outerShdw>
                </a:effectLst>
              </a:rPr>
              <a:t>DATI PAR KAZU MĀTĒM</a:t>
            </a:r>
          </a:p>
        </p:txBody>
      </p:sp>
      <p:pic>
        <p:nvPicPr>
          <p:cNvPr id="8" name="Picture 7">
            <a:extLst>
              <a:ext uri="{FF2B5EF4-FFF2-40B4-BE49-F238E27FC236}">
                <a16:creationId xmlns:a16="http://schemas.microsoft.com/office/drawing/2014/main" id="{8EB22CD0-92A9-4BFD-981B-E5072281A646}"/>
              </a:ext>
            </a:extLst>
          </p:cNvPr>
          <p:cNvPicPr>
            <a:picLocks noChangeAspect="1"/>
          </p:cNvPicPr>
          <p:nvPr/>
        </p:nvPicPr>
        <p:blipFill>
          <a:blip r:embed="rId3"/>
          <a:stretch>
            <a:fillRect/>
          </a:stretch>
        </p:blipFill>
        <p:spPr>
          <a:xfrm>
            <a:off x="187211" y="1961966"/>
            <a:ext cx="5212060" cy="1546018"/>
          </a:xfrm>
          <a:prstGeom prst="rect">
            <a:avLst/>
          </a:prstGeom>
        </p:spPr>
      </p:pic>
      <p:sp>
        <p:nvSpPr>
          <p:cNvPr id="9" name="Taisnstūris 7">
            <a:extLst>
              <a:ext uri="{FF2B5EF4-FFF2-40B4-BE49-F238E27FC236}">
                <a16:creationId xmlns:a16="http://schemas.microsoft.com/office/drawing/2014/main" id="{176B6D5D-15E2-402B-9648-7C33260D1686}"/>
              </a:ext>
            </a:extLst>
          </p:cNvPr>
          <p:cNvSpPr/>
          <p:nvPr/>
        </p:nvSpPr>
        <p:spPr>
          <a:xfrm>
            <a:off x="187211" y="3507983"/>
            <a:ext cx="713657"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LAD</a:t>
            </a:r>
            <a:endParaRPr lang="lv-LV" sz="900" dirty="0">
              <a:latin typeface="Segoe UI Light" panose="020B0502040204020203" pitchFamily="34" charset="0"/>
              <a:cs typeface="Segoe UI Light" panose="020B0502040204020203" pitchFamily="34" charset="0"/>
            </a:endParaRPr>
          </a:p>
        </p:txBody>
      </p:sp>
      <p:pic>
        <p:nvPicPr>
          <p:cNvPr id="10" name="Picture 9">
            <a:extLst>
              <a:ext uri="{FF2B5EF4-FFF2-40B4-BE49-F238E27FC236}">
                <a16:creationId xmlns:a16="http://schemas.microsoft.com/office/drawing/2014/main" id="{BBF73444-86C3-42CF-A95F-C523EB5132C7}"/>
              </a:ext>
            </a:extLst>
          </p:cNvPr>
          <p:cNvPicPr>
            <a:picLocks noChangeAspect="1"/>
          </p:cNvPicPr>
          <p:nvPr/>
        </p:nvPicPr>
        <p:blipFill>
          <a:blip r:embed="rId4"/>
          <a:stretch>
            <a:fillRect/>
          </a:stretch>
        </p:blipFill>
        <p:spPr>
          <a:xfrm>
            <a:off x="4281317" y="3684966"/>
            <a:ext cx="4793572" cy="2515502"/>
          </a:xfrm>
          <a:prstGeom prst="rect">
            <a:avLst/>
          </a:prstGeom>
        </p:spPr>
      </p:pic>
    </p:spTree>
    <p:extLst>
      <p:ext uri="{BB962C8B-B14F-4D97-AF65-F5344CB8AC3E}">
        <p14:creationId xmlns:p14="http://schemas.microsoft.com/office/powerpoint/2010/main" val="2464648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903228" y="191119"/>
            <a:ext cx="7240772" cy="102706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800" b="1" dirty="0">
                <a:effectLst>
                  <a:outerShdw blurRad="38100" dist="38100" dir="2700000" algn="tl">
                    <a:srgbClr val="000000">
                      <a:alpha val="43137"/>
                    </a:srgbClr>
                  </a:outerShdw>
                </a:effectLst>
              </a:rPr>
              <a:t>Saistītais ienākuma atbalsts:</a:t>
            </a:r>
            <a:r>
              <a:rPr lang="lv-LV" sz="4000" b="1" dirty="0">
                <a:solidFill>
                  <a:srgbClr val="44546A">
                    <a:hueOff val="0"/>
                    <a:satOff val="0"/>
                    <a:lumOff val="0"/>
                    <a:alphaOff val="0"/>
                  </a:srgbClr>
                </a:solidFill>
                <a:latin typeface="+mn-lt"/>
                <a:ea typeface="Verdana" panose="020B0604030504040204" pitchFamily="34" charset="0"/>
                <a:cs typeface="Segoe UI Light" panose="020B0502040204020203" pitchFamily="34" charset="0"/>
              </a:rPr>
              <a:t>  </a:t>
            </a:r>
            <a:r>
              <a:rPr lang="lv-LV" sz="4000" b="1" dirty="0">
                <a:solidFill>
                  <a:srgbClr val="C00000"/>
                </a:solidFill>
                <a:latin typeface="+mn-lt"/>
                <a:ea typeface="Verdana" panose="020B0604030504040204" pitchFamily="34" charset="0"/>
                <a:cs typeface="Segoe UI Light" panose="020B0502040204020203" pitchFamily="34" charset="0"/>
              </a:rPr>
              <a:t>DĀRZEŅI</a:t>
            </a:r>
          </a:p>
        </p:txBody>
      </p:sp>
      <p:graphicFrame>
        <p:nvGraphicFramePr>
          <p:cNvPr id="3" name="Table 3">
            <a:extLst>
              <a:ext uri="{FF2B5EF4-FFF2-40B4-BE49-F238E27FC236}">
                <a16:creationId xmlns:a16="http://schemas.microsoft.com/office/drawing/2014/main" id="{17C0A8D5-ABB9-4B31-AB3B-8DDD51D795D8}"/>
              </a:ext>
            </a:extLst>
          </p:cNvPr>
          <p:cNvGraphicFramePr>
            <a:graphicFrameLocks noGrp="1"/>
          </p:cNvGraphicFramePr>
          <p:nvPr>
            <p:extLst>
              <p:ext uri="{D42A27DB-BD31-4B8C-83A1-F6EECF244321}">
                <p14:modId xmlns:p14="http://schemas.microsoft.com/office/powerpoint/2010/main" val="184714417"/>
              </p:ext>
            </p:extLst>
          </p:nvPr>
        </p:nvGraphicFramePr>
        <p:xfrm>
          <a:off x="106532" y="1741758"/>
          <a:ext cx="8902013" cy="4953000"/>
        </p:xfrm>
        <a:graphic>
          <a:graphicData uri="http://schemas.openxmlformats.org/drawingml/2006/table">
            <a:tbl>
              <a:tblPr firstRow="1" bandRow="1">
                <a:tableStyleId>{5C22544A-7EE6-4342-B048-85BDC9FD1C3A}</a:tableStyleId>
              </a:tblPr>
              <a:tblGrid>
                <a:gridCol w="8902013">
                  <a:extLst>
                    <a:ext uri="{9D8B030D-6E8A-4147-A177-3AD203B41FA5}">
                      <a16:colId xmlns:a16="http://schemas.microsoft.com/office/drawing/2014/main" val="2917490183"/>
                    </a:ext>
                  </a:extLst>
                </a:gridCol>
              </a:tblGrid>
              <a:tr h="297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Atbalsta saņemšanas nosacījumi:</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47724"/>
                  </a:ext>
                </a:extLst>
              </a:tr>
              <a:tr h="3520440">
                <a:tc>
                  <a:txBody>
                    <a:bodyPr/>
                    <a:lstStyle/>
                    <a:p>
                      <a:pPr marL="0" lvl="0" indent="0">
                        <a:buFont typeface="Wingdings" panose="05000000000000000000" pitchFamily="2" charset="2"/>
                        <a:buChar char="ü"/>
                      </a:pPr>
                      <a:r>
                        <a:rPr lang="lv-LV" sz="1600" kern="1200" dirty="0">
                          <a:solidFill>
                            <a:schemeClr val="tx1"/>
                          </a:solidFill>
                          <a:latin typeface="Segoe UI Light" panose="020B0502040204020203" pitchFamily="34" charset="0"/>
                          <a:ea typeface="+mn-ea"/>
                          <a:cs typeface="Segoe UI Light" panose="020B0502040204020203" pitchFamily="34" charset="0"/>
                        </a:rPr>
                        <a:t>attiecīgajā platībā audzē </a:t>
                      </a:r>
                      <a:r>
                        <a:rPr lang="lv-LV" sz="1600" i="0" kern="1200" dirty="0">
                          <a:solidFill>
                            <a:schemeClr val="tx1"/>
                          </a:solidFill>
                          <a:latin typeface="Segoe UI Light" panose="020B0502040204020203" pitchFamily="34" charset="0"/>
                          <a:ea typeface="+mn-ea"/>
                          <a:cs typeface="Segoe UI Light" panose="020B0502040204020203" pitchFamily="34" charset="0"/>
                        </a:rPr>
                        <a:t>tomātus, sīpolus, </a:t>
                      </a:r>
                      <a:r>
                        <a:rPr lang="lv-LV" sz="1600" i="0" kern="1200" dirty="0" err="1">
                          <a:solidFill>
                            <a:schemeClr val="tx1"/>
                          </a:solidFill>
                          <a:latin typeface="Segoe UI Light" panose="020B0502040204020203" pitchFamily="34" charset="0"/>
                          <a:ea typeface="+mn-ea"/>
                          <a:cs typeface="Segoe UI Light" panose="020B0502040204020203" pitchFamily="34" charset="0"/>
                        </a:rPr>
                        <a:t>šalotes</a:t>
                      </a:r>
                      <a:r>
                        <a:rPr lang="lv-LV" sz="1600" i="0" kern="1200" dirty="0">
                          <a:solidFill>
                            <a:schemeClr val="tx1"/>
                          </a:solidFill>
                          <a:latin typeface="Segoe UI Light" panose="020B0502040204020203" pitchFamily="34" charset="0"/>
                          <a:ea typeface="+mn-ea"/>
                          <a:cs typeface="Segoe UI Light" panose="020B0502040204020203" pitchFamily="34" charset="0"/>
                        </a:rPr>
                        <a:t> sīpolus, ķiplokus, puravus, galviņkāpostus, ziedkāpostus, citus kāpostus (izņemot lopbarības kāpostus), galda kolrābjus, burkānus, galda kāļus, galda bietes, mangoldu (lapu bietes), selerijas, redīsus, melnos rutkus, pētersīļus, pastinakus, gurķus, kornišonus, dārza ķirbjus, cukīni, kabačus, patisonus, </a:t>
                      </a:r>
                      <a:r>
                        <a:rPr lang="lv-LV" sz="1600" i="0" kern="1200" dirty="0" err="1">
                          <a:solidFill>
                            <a:schemeClr val="tx1"/>
                          </a:solidFill>
                          <a:latin typeface="Segoe UI Light" panose="020B0502040204020203" pitchFamily="34" charset="0"/>
                          <a:ea typeface="+mn-ea"/>
                          <a:cs typeface="Segoe UI Light" panose="020B0502040204020203" pitchFamily="34" charset="0"/>
                        </a:rPr>
                        <a:t>vīģlapu</a:t>
                      </a:r>
                      <a:r>
                        <a:rPr lang="lv-LV" sz="1600" i="0" kern="1200" dirty="0">
                          <a:solidFill>
                            <a:schemeClr val="tx1"/>
                          </a:solidFill>
                          <a:latin typeface="Segoe UI Light" panose="020B0502040204020203" pitchFamily="34" charset="0"/>
                          <a:ea typeface="+mn-ea"/>
                          <a:cs typeface="Segoe UI Light" panose="020B0502040204020203" pitchFamily="34" charset="0"/>
                        </a:rPr>
                        <a:t> ķirbjus, lielaugļu ķirbjus, muskata ķirbjus, skābenes, rabarberus, spinātus, mārrutkus, parastās dilles, salātus vai </a:t>
                      </a:r>
                      <a:r>
                        <a:rPr lang="lv-LV" sz="1600" i="0" kern="1200" dirty="0">
                          <a:solidFill>
                            <a:srgbClr val="C00000"/>
                          </a:solidFill>
                          <a:latin typeface="Segoe UI Light" panose="020B0502040204020203" pitchFamily="34" charset="0"/>
                          <a:ea typeface="+mn-ea"/>
                          <a:cs typeface="Segoe UI Light" panose="020B0502040204020203" pitchFamily="34" charset="0"/>
                        </a:rPr>
                        <a:t>sparģeļus</a:t>
                      </a:r>
                      <a:r>
                        <a:rPr lang="lv-LV" sz="1600" i="1" kern="1200" dirty="0">
                          <a:solidFill>
                            <a:schemeClr val="accent1"/>
                          </a:solidFill>
                          <a:latin typeface="Segoe UI Light" panose="020B0502040204020203" pitchFamily="34" charset="0"/>
                          <a:ea typeface="+mn-ea"/>
                          <a:cs typeface="Segoe UI Light" panose="020B0502040204020203" pitchFamily="34" charset="0"/>
                        </a:rPr>
                        <a:t>;</a:t>
                      </a:r>
                    </a:p>
                    <a:p>
                      <a:pPr marL="0" lvl="0" indent="0">
                        <a:buFont typeface="Wingdings" panose="05000000000000000000" pitchFamily="2" charset="2"/>
                        <a:buChar char="ü"/>
                      </a:pPr>
                      <a:endParaRPr lang="lv-LV" sz="900" i="1" kern="1200" dirty="0">
                        <a:solidFill>
                          <a:schemeClr val="accent1"/>
                        </a:solidFill>
                        <a:latin typeface="Segoe UI Light" panose="020B0502040204020203" pitchFamily="34" charset="0"/>
                        <a:ea typeface="+mn-ea"/>
                        <a:cs typeface="Segoe UI Light" panose="020B0502040204020203" pitchFamily="34" charset="0"/>
                      </a:endParaRPr>
                    </a:p>
                    <a:p>
                      <a:pPr marL="0" lvl="0" indent="0">
                        <a:buFont typeface="Wingdings" panose="05000000000000000000" pitchFamily="2" charset="2"/>
                        <a:buChar char="ü"/>
                      </a:pPr>
                      <a:r>
                        <a:rPr lang="lv-LV" sz="1600" kern="1200" dirty="0">
                          <a:solidFill>
                            <a:schemeClr val="tx1"/>
                          </a:solidFill>
                          <a:latin typeface="Segoe UI Light" panose="020B0502040204020203" pitchFamily="34" charset="0"/>
                          <a:ea typeface="+mn-ea"/>
                          <a:cs typeface="Segoe UI Light" panose="020B0502040204020203" pitchFamily="34" charset="0"/>
                        </a:rPr>
                        <a:t>kopējā </a:t>
                      </a:r>
                      <a:r>
                        <a:rPr lang="lv-LV" sz="1600" kern="1200" dirty="0" err="1">
                          <a:solidFill>
                            <a:schemeClr val="tx1"/>
                          </a:solidFill>
                          <a:latin typeface="Segoe UI Light" panose="020B0502040204020203" pitchFamily="34" charset="0"/>
                          <a:ea typeface="+mn-ea"/>
                          <a:cs typeface="Segoe UI Light" panose="020B0502040204020203" pitchFamily="34" charset="0"/>
                        </a:rPr>
                        <a:t>atbalsttiesīgā</a:t>
                      </a:r>
                      <a:r>
                        <a:rPr lang="lv-LV" sz="1600" kern="1200" dirty="0">
                          <a:solidFill>
                            <a:schemeClr val="tx1"/>
                          </a:solidFill>
                          <a:latin typeface="Segoe UI Light" panose="020B0502040204020203" pitchFamily="34" charset="0"/>
                          <a:ea typeface="+mn-ea"/>
                          <a:cs typeface="Segoe UI Light" panose="020B0502040204020203" pitchFamily="34" charset="0"/>
                        </a:rPr>
                        <a:t> platība nav mazāka par 1 ha un tā ir pieteikta VPM;</a:t>
                      </a:r>
                    </a:p>
                    <a:p>
                      <a:pPr marL="0" lvl="0" indent="0">
                        <a:buFont typeface="Wingdings" panose="05000000000000000000" pitchFamily="2" charset="2"/>
                        <a:buChar char="ü"/>
                      </a:pPr>
                      <a:endParaRPr lang="lv-LV" sz="900" kern="1200" dirty="0">
                        <a:solidFill>
                          <a:schemeClr val="tx1"/>
                        </a:solidFill>
                        <a:latin typeface="Segoe UI Light" panose="020B0502040204020203" pitchFamily="34" charset="0"/>
                        <a:ea typeface="+mn-ea"/>
                        <a:cs typeface="Segoe UI Light" panose="020B0502040204020203" pitchFamily="34" charset="0"/>
                      </a:endParaRPr>
                    </a:p>
                    <a:p>
                      <a:pPr marL="0" lvl="0" indent="0">
                        <a:buFont typeface="Wingdings" panose="05000000000000000000" pitchFamily="2" charset="2"/>
                        <a:buChar char="ü"/>
                      </a:pPr>
                      <a:r>
                        <a:rPr lang="lv-LV" sz="1600" kern="1200" dirty="0">
                          <a:solidFill>
                            <a:schemeClr val="tx1"/>
                          </a:solidFill>
                          <a:latin typeface="Segoe UI Light" panose="020B0502040204020203" pitchFamily="34" charset="0"/>
                          <a:ea typeface="+mn-ea"/>
                          <a:cs typeface="Segoe UI Light" panose="020B0502040204020203" pitchFamily="34" charset="0"/>
                        </a:rPr>
                        <a:t>attiecīgā platība nav pieteikta citam saistītajam ienākuma atbalstam par platībām;</a:t>
                      </a:r>
                    </a:p>
                    <a:p>
                      <a:pPr marL="0" lvl="0" indent="0">
                        <a:buFont typeface="Wingdings" panose="05000000000000000000" pitchFamily="2" charset="2"/>
                        <a:buChar char="ü"/>
                      </a:pPr>
                      <a:endParaRPr lang="lv-LV" sz="900" kern="1200" dirty="0">
                        <a:solidFill>
                          <a:schemeClr val="tx1"/>
                        </a:solidFill>
                        <a:latin typeface="Segoe UI Light" panose="020B0502040204020203" pitchFamily="34" charset="0"/>
                        <a:ea typeface="+mn-ea"/>
                        <a:cs typeface="Segoe UI Light" panose="020B0502040204020203" pitchFamily="34" charset="0"/>
                      </a:endParaRPr>
                    </a:p>
                    <a:p>
                      <a:pPr marL="0" lvl="0" indent="0">
                        <a:buFont typeface="Wingdings" panose="05000000000000000000" pitchFamily="2" charset="2"/>
                        <a:buChar char="ü"/>
                      </a:pPr>
                      <a:r>
                        <a:rPr lang="lv-LV" sz="1600" kern="1200" dirty="0">
                          <a:solidFill>
                            <a:schemeClr val="tx1"/>
                          </a:solidFill>
                          <a:latin typeface="Segoe UI Light" panose="020B0502040204020203" pitchFamily="34" charset="0"/>
                          <a:ea typeface="+mn-ea"/>
                          <a:cs typeface="Segoe UI Light" panose="020B0502040204020203" pitchFamily="34" charset="0"/>
                        </a:rPr>
                        <a:t>tiek nodrošināta minimālā biezība uz ha;</a:t>
                      </a:r>
                    </a:p>
                    <a:p>
                      <a:pPr marL="0" lvl="0" indent="0">
                        <a:buFont typeface="Wingdings" panose="05000000000000000000" pitchFamily="2" charset="2"/>
                        <a:buChar char="ü"/>
                      </a:pPr>
                      <a:endParaRPr lang="lv-LV" sz="900" kern="1200" dirty="0">
                        <a:solidFill>
                          <a:schemeClr val="tx1"/>
                        </a:solidFill>
                        <a:latin typeface="Segoe UI Light" panose="020B0502040204020203" pitchFamily="34" charset="0"/>
                        <a:ea typeface="+mn-ea"/>
                        <a:cs typeface="Segoe UI Light" panose="020B0502040204020203" pitchFamily="34" charset="0"/>
                      </a:endParaRPr>
                    </a:p>
                    <a:p>
                      <a:pPr marL="0" lvl="0" indent="0">
                        <a:buFont typeface="Wingdings" panose="05000000000000000000" pitchFamily="2" charset="2"/>
                        <a:buChar char="ü"/>
                      </a:pPr>
                      <a:r>
                        <a:rPr lang="lv-LV" sz="1600" kern="1200" dirty="0">
                          <a:solidFill>
                            <a:schemeClr val="accent1"/>
                          </a:solidFill>
                          <a:latin typeface="Segoe UI Light" panose="020B0502040204020203" pitchFamily="34" charset="0"/>
                          <a:ea typeface="+mn-ea"/>
                          <a:cs typeface="Segoe UI Light" panose="020B0502040204020203" pitchFamily="34" charset="0"/>
                        </a:rPr>
                        <a:t>novākta raža, kultūraugam sasniedzot gatavības fāzi</a:t>
                      </a:r>
                      <a:r>
                        <a:rPr lang="lv-LV" sz="1600" kern="1200" dirty="0">
                          <a:solidFill>
                            <a:schemeClr val="tx1"/>
                          </a:solidFill>
                          <a:latin typeface="Segoe UI Light" panose="020B0502040204020203" pitchFamily="34" charset="0"/>
                          <a:ea typeface="+mn-ea"/>
                          <a:cs typeface="Segoe UI Light" panose="020B0502040204020203" pitchFamily="34" charset="0"/>
                        </a:rPr>
                        <a:t>;</a:t>
                      </a:r>
                    </a:p>
                    <a:p>
                      <a:pPr marL="0" lvl="0" indent="0">
                        <a:buFont typeface="Wingdings" panose="05000000000000000000" pitchFamily="2" charset="2"/>
                        <a:buChar char="ü"/>
                      </a:pPr>
                      <a:endParaRPr lang="lv-LV" sz="900" kern="1200" dirty="0">
                        <a:solidFill>
                          <a:schemeClr val="tx1"/>
                        </a:solidFill>
                        <a:latin typeface="Segoe UI Light" panose="020B0502040204020203" pitchFamily="34" charset="0"/>
                        <a:ea typeface="+mn-ea"/>
                        <a:cs typeface="Segoe UI Light" panose="020B0502040204020203" pitchFamily="34" charset="0"/>
                      </a:endParaRPr>
                    </a:p>
                    <a:p>
                      <a:pPr marL="0" lvl="0" indent="0">
                        <a:buFont typeface="Wingdings" panose="05000000000000000000" pitchFamily="2" charset="2"/>
                        <a:buChar char="ü"/>
                      </a:pPr>
                      <a:r>
                        <a:rPr lang="lv-LV" sz="1600" kern="1200" dirty="0">
                          <a:solidFill>
                            <a:schemeClr val="tx1"/>
                          </a:solidFill>
                          <a:latin typeface="Segoe UI Light" panose="020B0502040204020203" pitchFamily="34" charset="0"/>
                          <a:ea typeface="+mn-ea"/>
                          <a:cs typeface="Segoe UI Light" panose="020B0502040204020203" pitchFamily="34" charset="0"/>
                        </a:rPr>
                        <a:t>saimniecībā izveido uzskaites sistēmu, kurā par katra kultūrauga laukiem norāda šādu informāciju:</a:t>
                      </a:r>
                    </a:p>
                    <a:p>
                      <a:pPr marL="268288" indent="0"/>
                      <a:r>
                        <a:rPr lang="lv-LV" sz="1600" kern="1200" dirty="0">
                          <a:solidFill>
                            <a:schemeClr val="tx1"/>
                          </a:solidFill>
                          <a:latin typeface="Segoe UI Light" panose="020B0502040204020203" pitchFamily="34" charset="0"/>
                          <a:ea typeface="+mn-ea"/>
                          <a:cs typeface="Segoe UI Light" panose="020B0502040204020203" pitchFamily="34" charset="0"/>
                        </a:rPr>
                        <a:t>1. lauka nosaukums vai numurs un platība;</a:t>
                      </a:r>
                    </a:p>
                    <a:p>
                      <a:pPr marL="268288" indent="0"/>
                      <a:r>
                        <a:rPr lang="lv-LV" sz="1600" kern="1200" dirty="0">
                          <a:solidFill>
                            <a:schemeClr val="tx1"/>
                          </a:solidFill>
                          <a:latin typeface="Segoe UI Light" panose="020B0502040204020203" pitchFamily="34" charset="0"/>
                          <a:ea typeface="+mn-ea"/>
                          <a:cs typeface="Segoe UI Light" panose="020B0502040204020203" pitchFamily="34" charset="0"/>
                        </a:rPr>
                        <a:t>2. audzētā kultūrauga suga un šķirni;</a:t>
                      </a:r>
                    </a:p>
                    <a:p>
                      <a:pPr marL="268288" indent="0"/>
                      <a:r>
                        <a:rPr lang="lv-LV" sz="1600" kern="1200" dirty="0">
                          <a:solidFill>
                            <a:schemeClr val="tx1"/>
                          </a:solidFill>
                          <a:latin typeface="Segoe UI Light" panose="020B0502040204020203" pitchFamily="34" charset="0"/>
                          <a:ea typeface="+mn-ea"/>
                          <a:cs typeface="Segoe UI Light" panose="020B0502040204020203" pitchFamily="34" charset="0"/>
                        </a:rPr>
                        <a:t>3. izmantotos mehāniskos, bioloģiskos, agrotehniskos vai ķīmiskos augu aizsardzības pasākumus, kā arī lietotā augu aizsardzības līdzekļa nosaukumu, devu, apstrādāto platību, apstrādes datumu un apstrādes pamatojumu;</a:t>
                      </a:r>
                    </a:p>
                    <a:p>
                      <a:pPr marL="268288" indent="0"/>
                      <a:r>
                        <a:rPr lang="lv-LV" sz="1600" kern="1200" dirty="0">
                          <a:solidFill>
                            <a:schemeClr val="tx1"/>
                          </a:solidFill>
                          <a:latin typeface="Segoe UI Light" panose="020B0502040204020203" pitchFamily="34" charset="0"/>
                          <a:ea typeface="+mn-ea"/>
                          <a:cs typeface="Segoe UI Light" panose="020B0502040204020203" pitchFamily="34" charset="0"/>
                        </a:rPr>
                        <a:t>5. ražas novākšanas datumu un iegūtās ražas daudzumu.</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61190"/>
                  </a:ext>
                </a:extLst>
              </a:tr>
            </a:tbl>
          </a:graphicData>
        </a:graphic>
      </p:graphicFrame>
      <p:sp>
        <p:nvSpPr>
          <p:cNvPr id="7" name="Flowchart: Preparation 6">
            <a:extLst>
              <a:ext uri="{FF2B5EF4-FFF2-40B4-BE49-F238E27FC236}">
                <a16:creationId xmlns:a16="http://schemas.microsoft.com/office/drawing/2014/main" id="{4E1BA781-9B79-4EF7-AD84-E1A96A100ACF}"/>
              </a:ext>
            </a:extLst>
          </p:cNvPr>
          <p:cNvSpPr/>
          <p:nvPr/>
        </p:nvSpPr>
        <p:spPr>
          <a:xfrm>
            <a:off x="3258296" y="1096126"/>
            <a:ext cx="5750249" cy="416190"/>
          </a:xfrm>
          <a:prstGeom prst="flowChartPreparation">
            <a:avLst/>
          </a:prstGeom>
          <a:solidFill>
            <a:schemeClr val="accent2">
              <a:lumMod val="20000"/>
              <a:lumOff val="80000"/>
            </a:schemeClr>
          </a:solid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500" b="1" dirty="0">
                <a:solidFill>
                  <a:schemeClr val="tx1"/>
                </a:solidFill>
                <a:latin typeface="Selawik Light" panose="020B0502040204020203" pitchFamily="34" charset="-70"/>
              </a:rPr>
              <a:t>Turpināt pārejas perioda atbalsta shēmu</a:t>
            </a:r>
          </a:p>
        </p:txBody>
      </p:sp>
      <p:sp>
        <p:nvSpPr>
          <p:cNvPr id="8" name="Rectangle 7">
            <a:extLst>
              <a:ext uri="{FF2B5EF4-FFF2-40B4-BE49-F238E27FC236}">
                <a16:creationId xmlns:a16="http://schemas.microsoft.com/office/drawing/2014/main" id="{ACEDE003-8B4C-4EA6-B623-2A8B0C0947DD}"/>
              </a:ext>
            </a:extLst>
          </p:cNvPr>
          <p:cNvSpPr/>
          <p:nvPr/>
        </p:nvSpPr>
        <p:spPr>
          <a:xfrm>
            <a:off x="8156670" y="277153"/>
            <a:ext cx="747320" cy="600164"/>
          </a:xfrm>
          <a:prstGeom prst="rect">
            <a:avLst/>
          </a:prstGeom>
        </p:spPr>
        <p:txBody>
          <a:bodyPr wrap="none">
            <a:spAutoFit/>
          </a:bodyPr>
          <a:lstStyle/>
          <a:p>
            <a:r>
              <a:rPr lang="lv-LV" sz="3300" dirty="0">
                <a:latin typeface="Segoe UI Light" panose="020B0502040204020203" pitchFamily="34" charset="0"/>
                <a:ea typeface="Calibri" panose="020F0502020204030204" pitchFamily="34" charset="0"/>
                <a:cs typeface="Segoe UI Light" panose="020B0502040204020203" pitchFamily="34" charset="0"/>
              </a:rPr>
              <a:t>⑥</a:t>
            </a:r>
            <a:endParaRPr lang="lv-LV" sz="33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01312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908AB7A-4DB5-40A6-B978-A6C25801EB82}"/>
              </a:ext>
            </a:extLst>
          </p:cNvPr>
          <p:cNvPicPr>
            <a:picLocks noChangeAspect="1"/>
          </p:cNvPicPr>
          <p:nvPr/>
        </p:nvPicPr>
        <p:blipFill>
          <a:blip r:embed="rId3"/>
          <a:stretch>
            <a:fillRect/>
          </a:stretch>
        </p:blipFill>
        <p:spPr>
          <a:xfrm>
            <a:off x="4606442" y="4390611"/>
            <a:ext cx="4209345" cy="2222850"/>
          </a:xfrm>
          <a:prstGeom prst="rect">
            <a:avLst/>
          </a:prstGeom>
        </p:spPr>
      </p:pic>
      <p:sp>
        <p:nvSpPr>
          <p:cNvPr id="5" name="Title 5">
            <a:extLst>
              <a:ext uri="{FF2B5EF4-FFF2-40B4-BE49-F238E27FC236}">
                <a16:creationId xmlns:a16="http://schemas.microsoft.com/office/drawing/2014/main" id="{4E6C669F-B08E-46FE-81F1-62A0F2D3DAB5}"/>
              </a:ext>
            </a:extLst>
          </p:cNvPr>
          <p:cNvSpPr txBox="1">
            <a:spLocks/>
          </p:cNvSpPr>
          <p:nvPr/>
        </p:nvSpPr>
        <p:spPr>
          <a:xfrm>
            <a:off x="1856242" y="301555"/>
            <a:ext cx="7240772" cy="118853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r>
              <a:rPr lang="lv-LV" sz="4000" b="1" dirty="0">
                <a:solidFill>
                  <a:srgbClr val="C00000"/>
                </a:solidFill>
                <a:ea typeface="Verdana" panose="020B0604030504040204" pitchFamily="34" charset="0"/>
                <a:cs typeface="Segoe UI Light" panose="020B0502040204020203" pitchFamily="34" charset="0"/>
              </a:rPr>
              <a:t>DĀRZEŅI</a:t>
            </a:r>
            <a:endParaRPr lang="lv-LV" sz="4000" b="1" dirty="0">
              <a:solidFill>
                <a:srgbClr val="FF0000"/>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E1C8DA9B-AD3E-48EB-A3CA-2004BC95A449}"/>
              </a:ext>
            </a:extLst>
          </p:cNvPr>
          <p:cNvSpPr/>
          <p:nvPr/>
        </p:nvSpPr>
        <p:spPr>
          <a:xfrm>
            <a:off x="74544" y="2928436"/>
            <a:ext cx="5602317" cy="407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dirty="0">
                <a:solidFill>
                  <a:schemeClr val="tx1"/>
                </a:solidFill>
                <a:latin typeface="Segoe UI Light" panose="020B0502040204020203" pitchFamily="34" charset="0"/>
                <a:cs typeface="Segoe UI Light" panose="020B0502040204020203" pitchFamily="34" charset="0"/>
              </a:rPr>
              <a:t>Reference/</a:t>
            </a:r>
            <a:r>
              <a:rPr lang="lv-LV" sz="1350" dirty="0" err="1">
                <a:solidFill>
                  <a:schemeClr val="tx1"/>
                </a:solidFill>
                <a:latin typeface="Segoe UI Light" panose="020B0502040204020203" pitchFamily="34" charset="0"/>
                <a:cs typeface="Segoe UI Light" panose="020B0502040204020203" pitchFamily="34" charset="0"/>
              </a:rPr>
              <a:t>atbalsttiesīgās</a:t>
            </a:r>
            <a:r>
              <a:rPr lang="lv-LV" sz="1350" dirty="0">
                <a:solidFill>
                  <a:schemeClr val="tx1"/>
                </a:solidFill>
                <a:latin typeface="Segoe UI Light" panose="020B0502040204020203" pitchFamily="34" charset="0"/>
                <a:cs typeface="Segoe UI Light" panose="020B0502040204020203" pitchFamily="34" charset="0"/>
              </a:rPr>
              <a:t> vienības: 3 503 (2020.g. apstiprinātie hektāri)</a:t>
            </a:r>
          </a:p>
        </p:txBody>
      </p:sp>
      <p:graphicFrame>
        <p:nvGraphicFramePr>
          <p:cNvPr id="8" name="Table 5">
            <a:extLst>
              <a:ext uri="{FF2B5EF4-FFF2-40B4-BE49-F238E27FC236}">
                <a16:creationId xmlns:a16="http://schemas.microsoft.com/office/drawing/2014/main" id="{71CB3884-10BD-4090-AABB-E1C088E96EB0}"/>
              </a:ext>
            </a:extLst>
          </p:cNvPr>
          <p:cNvGraphicFramePr>
            <a:graphicFrameLocks noGrp="1"/>
          </p:cNvGraphicFramePr>
          <p:nvPr/>
        </p:nvGraphicFramePr>
        <p:xfrm>
          <a:off x="328213" y="1988630"/>
          <a:ext cx="8120500" cy="861060"/>
        </p:xfrm>
        <a:graphic>
          <a:graphicData uri="http://schemas.openxmlformats.org/drawingml/2006/table">
            <a:tbl>
              <a:tblPr firstRow="1" bandRow="1">
                <a:tableStyleId>{5C22544A-7EE6-4342-B048-85BDC9FD1C3A}</a:tableStyleId>
              </a:tblPr>
              <a:tblGrid>
                <a:gridCol w="1826315">
                  <a:extLst>
                    <a:ext uri="{9D8B030D-6E8A-4147-A177-3AD203B41FA5}">
                      <a16:colId xmlns:a16="http://schemas.microsoft.com/office/drawing/2014/main" val="2705507800"/>
                    </a:ext>
                  </a:extLst>
                </a:gridCol>
                <a:gridCol w="857250">
                  <a:extLst>
                    <a:ext uri="{9D8B030D-6E8A-4147-A177-3AD203B41FA5}">
                      <a16:colId xmlns:a16="http://schemas.microsoft.com/office/drawing/2014/main" val="1622878634"/>
                    </a:ext>
                  </a:extLst>
                </a:gridCol>
                <a:gridCol w="931793">
                  <a:extLst>
                    <a:ext uri="{9D8B030D-6E8A-4147-A177-3AD203B41FA5}">
                      <a16:colId xmlns:a16="http://schemas.microsoft.com/office/drawing/2014/main" val="2022985296"/>
                    </a:ext>
                  </a:extLst>
                </a:gridCol>
                <a:gridCol w="946703">
                  <a:extLst>
                    <a:ext uri="{9D8B030D-6E8A-4147-A177-3AD203B41FA5}">
                      <a16:colId xmlns:a16="http://schemas.microsoft.com/office/drawing/2014/main" val="3238697123"/>
                    </a:ext>
                  </a:extLst>
                </a:gridCol>
                <a:gridCol w="849796">
                  <a:extLst>
                    <a:ext uri="{9D8B030D-6E8A-4147-A177-3AD203B41FA5}">
                      <a16:colId xmlns:a16="http://schemas.microsoft.com/office/drawing/2014/main" val="682758798"/>
                    </a:ext>
                  </a:extLst>
                </a:gridCol>
                <a:gridCol w="931793">
                  <a:extLst>
                    <a:ext uri="{9D8B030D-6E8A-4147-A177-3AD203B41FA5}">
                      <a16:colId xmlns:a16="http://schemas.microsoft.com/office/drawing/2014/main" val="1797847317"/>
                    </a:ext>
                  </a:extLst>
                </a:gridCol>
                <a:gridCol w="924339">
                  <a:extLst>
                    <a:ext uri="{9D8B030D-6E8A-4147-A177-3AD203B41FA5}">
                      <a16:colId xmlns:a16="http://schemas.microsoft.com/office/drawing/2014/main" val="3556531910"/>
                    </a:ext>
                  </a:extLst>
                </a:gridCol>
                <a:gridCol w="852511">
                  <a:extLst>
                    <a:ext uri="{9D8B030D-6E8A-4147-A177-3AD203B41FA5}">
                      <a16:colId xmlns:a16="http://schemas.microsoft.com/office/drawing/2014/main" val="3256405775"/>
                    </a:ext>
                  </a:extLst>
                </a:gridCol>
              </a:tblGrid>
              <a:tr h="297180">
                <a:tc>
                  <a:txBody>
                    <a:bodyPr/>
                    <a:lstStyle/>
                    <a:p>
                      <a:endParaRPr lang="lv-LV" sz="1400" dirty="0"/>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2021</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2022</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2023</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2024</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2025</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2026</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2027</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854261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 </a:t>
                      </a:r>
                      <a:r>
                        <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milj. EUR</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1,98</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2,01</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2,11</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2,13</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2,16</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2,19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2,29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361645"/>
                  </a:ext>
                </a:extLst>
              </a:tr>
              <a:tr h="274320">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 EUR/ha</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algn="ctr" fontAlgn="b"/>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566</a:t>
                      </a: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fontAlgn="b"/>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575</a:t>
                      </a:r>
                    </a:p>
                  </a:txBody>
                  <a:tcPr marL="0" marR="0" marT="0" marB="0" anchor="b">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601</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608</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617</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626</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655</a:t>
                      </a:r>
                    </a:p>
                  </a:txBody>
                  <a:tcPr marL="51435" marR="51435"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859822"/>
                  </a:ext>
                </a:extLst>
              </a:tr>
            </a:tbl>
          </a:graphicData>
        </a:graphic>
      </p:graphicFrame>
      <p:pic>
        <p:nvPicPr>
          <p:cNvPr id="9" name="Picture 8">
            <a:extLst>
              <a:ext uri="{FF2B5EF4-FFF2-40B4-BE49-F238E27FC236}">
                <a16:creationId xmlns:a16="http://schemas.microsoft.com/office/drawing/2014/main" id="{B177E6ED-0D03-4F56-9ADC-69CCF539F076}"/>
              </a:ext>
            </a:extLst>
          </p:cNvPr>
          <p:cNvPicPr>
            <a:picLocks noChangeAspect="1"/>
          </p:cNvPicPr>
          <p:nvPr/>
        </p:nvPicPr>
        <p:blipFill>
          <a:blip r:embed="rId4"/>
          <a:stretch>
            <a:fillRect/>
          </a:stretch>
        </p:blipFill>
        <p:spPr>
          <a:xfrm>
            <a:off x="273402" y="3301096"/>
            <a:ext cx="5008812" cy="1069456"/>
          </a:xfrm>
          <a:prstGeom prst="rect">
            <a:avLst/>
          </a:prstGeom>
        </p:spPr>
      </p:pic>
      <p:sp>
        <p:nvSpPr>
          <p:cNvPr id="11" name="Taisnstūris 7">
            <a:extLst>
              <a:ext uri="{FF2B5EF4-FFF2-40B4-BE49-F238E27FC236}">
                <a16:creationId xmlns:a16="http://schemas.microsoft.com/office/drawing/2014/main" id="{B4F3D0A1-29C7-4B1B-9A10-639EE3C030CF}"/>
              </a:ext>
            </a:extLst>
          </p:cNvPr>
          <p:cNvSpPr/>
          <p:nvPr/>
        </p:nvSpPr>
        <p:spPr>
          <a:xfrm>
            <a:off x="328213" y="4390611"/>
            <a:ext cx="713657"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LAD</a:t>
            </a:r>
            <a:endParaRPr lang="lv-LV" sz="9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795849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834115" y="173670"/>
            <a:ext cx="7240772" cy="105888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p>
          <a:p>
            <a:r>
              <a:rPr lang="lv-LV" sz="4000" b="1" dirty="0">
                <a:solidFill>
                  <a:srgbClr val="C00000"/>
                </a:solidFill>
                <a:latin typeface="+mn-lt"/>
                <a:ea typeface="Verdana" panose="020B0604030504040204" pitchFamily="34" charset="0"/>
                <a:cs typeface="Segoe UI Light" panose="020B0502040204020203" pitchFamily="34" charset="0"/>
              </a:rPr>
              <a:t>AUGĻI UN OGAS</a:t>
            </a:r>
          </a:p>
        </p:txBody>
      </p:sp>
      <p:graphicFrame>
        <p:nvGraphicFramePr>
          <p:cNvPr id="3" name="Table 3">
            <a:extLst>
              <a:ext uri="{FF2B5EF4-FFF2-40B4-BE49-F238E27FC236}">
                <a16:creationId xmlns:a16="http://schemas.microsoft.com/office/drawing/2014/main" id="{17C0A8D5-ABB9-4B31-AB3B-8DDD51D795D8}"/>
              </a:ext>
            </a:extLst>
          </p:cNvPr>
          <p:cNvGraphicFramePr>
            <a:graphicFrameLocks noGrp="1"/>
          </p:cNvGraphicFramePr>
          <p:nvPr>
            <p:extLst>
              <p:ext uri="{D42A27DB-BD31-4B8C-83A1-F6EECF244321}">
                <p14:modId xmlns:p14="http://schemas.microsoft.com/office/powerpoint/2010/main" val="3916998722"/>
              </p:ext>
            </p:extLst>
          </p:nvPr>
        </p:nvGraphicFramePr>
        <p:xfrm>
          <a:off x="125977" y="2058092"/>
          <a:ext cx="8668415" cy="4724400"/>
        </p:xfrm>
        <a:graphic>
          <a:graphicData uri="http://schemas.openxmlformats.org/drawingml/2006/table">
            <a:tbl>
              <a:tblPr firstRow="1" bandRow="1">
                <a:tableStyleId>{5C22544A-7EE6-4342-B048-85BDC9FD1C3A}</a:tableStyleId>
              </a:tblPr>
              <a:tblGrid>
                <a:gridCol w="8668415">
                  <a:extLst>
                    <a:ext uri="{9D8B030D-6E8A-4147-A177-3AD203B41FA5}">
                      <a16:colId xmlns:a16="http://schemas.microsoft.com/office/drawing/2014/main" val="2917490183"/>
                    </a:ext>
                  </a:extLst>
                </a:gridCol>
              </a:tblGrid>
              <a:tr h="3063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Atbalsta saņemšanas nosacījumi:</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47724"/>
                  </a:ext>
                </a:extLst>
              </a:tr>
              <a:tr h="3778861">
                <a:tc>
                  <a:txBody>
                    <a:bodyPr/>
                    <a:lstStyle/>
                    <a:p>
                      <a:pPr marL="0" lvl="0" indent="0">
                        <a:buFont typeface="Wingdings" panose="05000000000000000000" pitchFamily="2" charset="2"/>
                        <a:buChar char="ü"/>
                      </a:pPr>
                      <a:r>
                        <a:rPr lang="lv-LV" sz="1600" kern="1200" dirty="0">
                          <a:solidFill>
                            <a:schemeClr val="tx1"/>
                          </a:solidFill>
                          <a:latin typeface="Segoe UI Light" panose="020B0502040204020203" pitchFamily="34" charset="0"/>
                          <a:ea typeface="+mn-ea"/>
                          <a:cs typeface="Segoe UI Light" panose="020B0502040204020203" pitchFamily="34" charset="0"/>
                        </a:rPr>
                        <a:t>attiecīgajā platībā audzē vīnogas, ābeles, bumbieres, krūmcidonijas, smiltsērkšķus, saldos un skābos ķiršus, plūmes, dārza pīlādžus, zemenes, krūmmellenes, lielogu dzērvenes, upenes, sarkanās un baltās jāņogas, ērkšķogas, aronijas, avenes kazenes, sausseržus, irbenes, arbūzus, melones</a:t>
                      </a:r>
                      <a:r>
                        <a:rPr lang="lv-LV" sz="1400" i="1" kern="1200" dirty="0">
                          <a:solidFill>
                            <a:schemeClr val="accent1"/>
                          </a:solidFill>
                          <a:latin typeface="Segoe UI Light" panose="020B0502040204020203" pitchFamily="34" charset="0"/>
                          <a:ea typeface="+mn-ea"/>
                          <a:cs typeface="Segoe UI Light" panose="020B0502040204020203" pitchFamily="34" charset="0"/>
                        </a:rPr>
                        <a:t>;</a:t>
                      </a:r>
                    </a:p>
                    <a:p>
                      <a:pPr marL="0" lvl="0" indent="0">
                        <a:buFont typeface="Wingdings" panose="05000000000000000000" pitchFamily="2" charset="2"/>
                        <a:buChar char="ü"/>
                      </a:pPr>
                      <a:endParaRPr lang="lv-LV" sz="900" i="1" kern="1200" dirty="0">
                        <a:solidFill>
                          <a:schemeClr val="accent1"/>
                        </a:solidFill>
                        <a:latin typeface="Segoe UI Light" panose="020B0502040204020203" pitchFamily="34" charset="0"/>
                        <a:ea typeface="+mn-ea"/>
                        <a:cs typeface="Segoe UI Light" panose="020B0502040204020203" pitchFamily="34" charset="0"/>
                      </a:endParaRPr>
                    </a:p>
                    <a:p>
                      <a:pPr marL="0" lvl="0" indent="0">
                        <a:buFont typeface="Wingdings" panose="05000000000000000000" pitchFamily="2" charset="2"/>
                        <a:buChar char="ü"/>
                      </a:pPr>
                      <a:r>
                        <a:rPr lang="lv-LV" sz="1600" kern="1200" dirty="0">
                          <a:solidFill>
                            <a:schemeClr val="tx1"/>
                          </a:solidFill>
                          <a:latin typeface="Segoe UI Light" panose="020B0502040204020203" pitchFamily="34" charset="0"/>
                          <a:ea typeface="+mn-ea"/>
                          <a:cs typeface="Segoe UI Light" panose="020B0502040204020203" pitchFamily="34" charset="0"/>
                        </a:rPr>
                        <a:t>kopējā </a:t>
                      </a:r>
                      <a:r>
                        <a:rPr lang="lv-LV" sz="1600" kern="1200" dirty="0" err="1">
                          <a:solidFill>
                            <a:schemeClr val="tx1"/>
                          </a:solidFill>
                          <a:latin typeface="Segoe UI Light" panose="020B0502040204020203" pitchFamily="34" charset="0"/>
                          <a:ea typeface="+mn-ea"/>
                          <a:cs typeface="Segoe UI Light" panose="020B0502040204020203" pitchFamily="34" charset="0"/>
                        </a:rPr>
                        <a:t>atbalsttiesīgā</a:t>
                      </a:r>
                      <a:r>
                        <a:rPr lang="lv-LV" sz="1600" kern="1200" dirty="0">
                          <a:solidFill>
                            <a:schemeClr val="tx1"/>
                          </a:solidFill>
                          <a:latin typeface="Segoe UI Light" panose="020B0502040204020203" pitchFamily="34" charset="0"/>
                          <a:ea typeface="+mn-ea"/>
                          <a:cs typeface="Segoe UI Light" panose="020B0502040204020203" pitchFamily="34" charset="0"/>
                        </a:rPr>
                        <a:t> platība nav mazāka par 1 ha un tā ir pieteikta VPM;</a:t>
                      </a:r>
                    </a:p>
                    <a:p>
                      <a:pPr marL="0" lvl="0" indent="0">
                        <a:buFont typeface="Wingdings" panose="05000000000000000000" pitchFamily="2" charset="2"/>
                        <a:buChar char="ü"/>
                      </a:pPr>
                      <a:endParaRPr lang="lv-LV" sz="900" kern="1200" dirty="0">
                        <a:solidFill>
                          <a:schemeClr val="tx1"/>
                        </a:solidFill>
                        <a:latin typeface="Segoe UI Light" panose="020B0502040204020203" pitchFamily="34" charset="0"/>
                        <a:ea typeface="+mn-ea"/>
                        <a:cs typeface="Segoe UI Light" panose="020B0502040204020203" pitchFamily="34" charset="0"/>
                      </a:endParaRPr>
                    </a:p>
                    <a:p>
                      <a:pPr marL="0" lvl="0" indent="0">
                        <a:buFont typeface="Wingdings" panose="05000000000000000000" pitchFamily="2" charset="2"/>
                        <a:buChar char="ü"/>
                      </a:pPr>
                      <a:r>
                        <a:rPr lang="lv-LV" sz="1600" kern="1200" dirty="0">
                          <a:solidFill>
                            <a:schemeClr val="tx1"/>
                          </a:solidFill>
                          <a:latin typeface="Segoe UI Light" panose="020B0502040204020203" pitchFamily="34" charset="0"/>
                          <a:ea typeface="+mn-ea"/>
                          <a:cs typeface="Segoe UI Light" panose="020B0502040204020203" pitchFamily="34" charset="0"/>
                        </a:rPr>
                        <a:t>attiecīgā platība nav pieteikta citam saistītajam ienākuma atbalstam par platībām;</a:t>
                      </a:r>
                    </a:p>
                    <a:p>
                      <a:pPr marL="0" lvl="0" indent="0">
                        <a:buFont typeface="Wingdings" panose="05000000000000000000" pitchFamily="2" charset="2"/>
                        <a:buChar char="ü"/>
                      </a:pPr>
                      <a:endParaRPr lang="lv-LV" sz="900" kern="1200" dirty="0">
                        <a:solidFill>
                          <a:schemeClr val="tx1"/>
                        </a:solidFill>
                        <a:latin typeface="Segoe UI Light" panose="020B0502040204020203" pitchFamily="34" charset="0"/>
                        <a:ea typeface="+mn-ea"/>
                        <a:cs typeface="Segoe UI Light" panose="020B0502040204020203" pitchFamily="34" charset="0"/>
                      </a:endParaRPr>
                    </a:p>
                    <a:p>
                      <a:pPr marL="0" lvl="0" indent="0">
                        <a:buFont typeface="Wingdings" panose="05000000000000000000" pitchFamily="2" charset="2"/>
                        <a:buChar char="ü"/>
                      </a:pPr>
                      <a:r>
                        <a:rPr lang="lv-LV" sz="1600" kern="1200" dirty="0">
                          <a:solidFill>
                            <a:schemeClr val="accent1"/>
                          </a:solidFill>
                          <a:latin typeface="Segoe UI Light" panose="020B0502040204020203" pitchFamily="34" charset="0"/>
                          <a:ea typeface="+mn-ea"/>
                          <a:cs typeface="Segoe UI Light" panose="020B0502040204020203" pitchFamily="34" charset="0"/>
                        </a:rPr>
                        <a:t>tiek ievērotas minimālās apsaimniekošanas prasības (rindstarpu kopšana, nokaltušie zari izzāģēti);</a:t>
                      </a:r>
                    </a:p>
                    <a:p>
                      <a:pPr marL="0" lvl="0" indent="0">
                        <a:buFont typeface="Wingdings" panose="05000000000000000000" pitchFamily="2" charset="2"/>
                        <a:buChar char="ü"/>
                      </a:pPr>
                      <a:endParaRPr lang="lv-LV" sz="900" kern="1200" dirty="0">
                        <a:solidFill>
                          <a:schemeClr val="accent1"/>
                        </a:solidFill>
                        <a:latin typeface="Segoe UI Light" panose="020B0502040204020203" pitchFamily="34" charset="0"/>
                        <a:ea typeface="+mn-ea"/>
                        <a:cs typeface="Segoe UI Light" panose="020B0502040204020203" pitchFamily="34" charset="0"/>
                      </a:endParaRPr>
                    </a:p>
                    <a:p>
                      <a:pPr marL="0" lvl="0" indent="0">
                        <a:buFont typeface="Wingdings" panose="05000000000000000000" pitchFamily="2" charset="2"/>
                        <a:buChar char="ü"/>
                      </a:pPr>
                      <a:r>
                        <a:rPr lang="lv-LV" sz="1600" kern="1200" dirty="0">
                          <a:solidFill>
                            <a:schemeClr val="accent1"/>
                          </a:solidFill>
                          <a:latin typeface="Segoe UI Light" panose="020B0502040204020203" pitchFamily="34" charset="0"/>
                          <a:ea typeface="+mn-ea"/>
                          <a:cs typeface="Segoe UI Light" panose="020B0502040204020203" pitchFamily="34" charset="0"/>
                        </a:rPr>
                        <a:t>novākta raža, kultūraugam sasniedzot gatavības fāzi un jauns ilggadīgo kultūraugu stādījums ir ierīkots, izmantojot kultūraugam piemērotu stādīšanas metodi;</a:t>
                      </a:r>
                    </a:p>
                    <a:p>
                      <a:pPr marL="0" lvl="0" indent="0">
                        <a:buFont typeface="Wingdings" panose="05000000000000000000" pitchFamily="2" charset="2"/>
                        <a:buChar char="ü"/>
                      </a:pPr>
                      <a:endParaRPr lang="lv-LV" sz="900" kern="1200" dirty="0">
                        <a:solidFill>
                          <a:schemeClr val="accent1"/>
                        </a:solidFill>
                        <a:latin typeface="Segoe UI Light" panose="020B0502040204020203" pitchFamily="34" charset="0"/>
                        <a:ea typeface="+mn-ea"/>
                        <a:cs typeface="Segoe UI Light" panose="020B0502040204020203" pitchFamily="34" charset="0"/>
                      </a:endParaRPr>
                    </a:p>
                    <a:p>
                      <a:pPr marL="0" lvl="0" indent="0">
                        <a:buFont typeface="Wingdings" panose="05000000000000000000" pitchFamily="2" charset="2"/>
                        <a:buChar char="ü"/>
                      </a:pPr>
                      <a:r>
                        <a:rPr lang="lv-LV" sz="1600" kern="1200" dirty="0">
                          <a:solidFill>
                            <a:schemeClr val="accent1"/>
                          </a:solidFill>
                          <a:latin typeface="Segoe UI Light" panose="020B0502040204020203" pitchFamily="34" charset="0"/>
                          <a:ea typeface="+mn-ea"/>
                          <a:cs typeface="Segoe UI Light" panose="020B0502040204020203" pitchFamily="34" charset="0"/>
                        </a:rPr>
                        <a:t>saimniecībā izveido uzskaites sistēmu, kurā par katra kultūrauga laukiem norāda šādu informāciju:</a:t>
                      </a:r>
                    </a:p>
                    <a:p>
                      <a:pPr marL="179388" indent="0"/>
                      <a:r>
                        <a:rPr lang="lv-LV" sz="1600" kern="1200" dirty="0">
                          <a:solidFill>
                            <a:schemeClr val="accent1"/>
                          </a:solidFill>
                          <a:latin typeface="Segoe UI Light" panose="020B0502040204020203" pitchFamily="34" charset="0"/>
                          <a:ea typeface="+mn-ea"/>
                          <a:cs typeface="Segoe UI Light" panose="020B0502040204020203" pitchFamily="34" charset="0"/>
                        </a:rPr>
                        <a:t>1. lauka nosaukums vai numurs un platība;</a:t>
                      </a:r>
                    </a:p>
                    <a:p>
                      <a:pPr marL="179388" indent="0"/>
                      <a:r>
                        <a:rPr lang="lv-LV" sz="1600" kern="1200" dirty="0">
                          <a:solidFill>
                            <a:schemeClr val="accent1"/>
                          </a:solidFill>
                          <a:latin typeface="Segoe UI Light" panose="020B0502040204020203" pitchFamily="34" charset="0"/>
                          <a:ea typeface="+mn-ea"/>
                          <a:cs typeface="Segoe UI Light" panose="020B0502040204020203" pitchFamily="34" charset="0"/>
                        </a:rPr>
                        <a:t>2. audzētā kultūrauga suga un šķirni;</a:t>
                      </a:r>
                    </a:p>
                    <a:p>
                      <a:pPr marL="179388" indent="0"/>
                      <a:r>
                        <a:rPr lang="lv-LV" sz="1600" kern="1200" dirty="0">
                          <a:solidFill>
                            <a:schemeClr val="accent1"/>
                          </a:solidFill>
                          <a:latin typeface="Segoe UI Light" panose="020B0502040204020203" pitchFamily="34" charset="0"/>
                          <a:ea typeface="+mn-ea"/>
                          <a:cs typeface="Segoe UI Light" panose="020B0502040204020203" pitchFamily="34" charset="0"/>
                        </a:rPr>
                        <a:t>3. izmantotos mehāniskos, bioloģiskos, agrotehniskos vai ķīmiskos augu aizsardzības pasākumus, kā arī lietotā augu aizsardzības līdzekļa nosaukumu, devu, apstrādāto platību, apstrādes datumu un apstrādes pamatojumu;</a:t>
                      </a:r>
                    </a:p>
                    <a:p>
                      <a:pPr marL="179388" indent="0"/>
                      <a:r>
                        <a:rPr lang="lv-LV" sz="1600" kern="1200" dirty="0">
                          <a:solidFill>
                            <a:schemeClr val="accent1"/>
                          </a:solidFill>
                          <a:latin typeface="Segoe UI Light" panose="020B0502040204020203" pitchFamily="34" charset="0"/>
                          <a:ea typeface="+mn-ea"/>
                          <a:cs typeface="Segoe UI Light" panose="020B0502040204020203" pitchFamily="34" charset="0"/>
                        </a:rPr>
                        <a:t>5. ražas novākšanas datumu un iegūtās ražas daudzumu.</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61190"/>
                  </a:ext>
                </a:extLst>
              </a:tr>
            </a:tbl>
          </a:graphicData>
        </a:graphic>
      </p:graphicFrame>
      <p:sp>
        <p:nvSpPr>
          <p:cNvPr id="7" name="Flowchart: Preparation 6">
            <a:extLst>
              <a:ext uri="{FF2B5EF4-FFF2-40B4-BE49-F238E27FC236}">
                <a16:creationId xmlns:a16="http://schemas.microsoft.com/office/drawing/2014/main" id="{E38DC0A1-A9D6-4480-A66A-83E7CB3FD052}"/>
              </a:ext>
            </a:extLst>
          </p:cNvPr>
          <p:cNvSpPr/>
          <p:nvPr/>
        </p:nvSpPr>
        <p:spPr>
          <a:xfrm>
            <a:off x="3324639" y="1471789"/>
            <a:ext cx="5750249" cy="347073"/>
          </a:xfrm>
          <a:prstGeom prst="flowChartPreparation">
            <a:avLst/>
          </a:prstGeom>
          <a:solidFill>
            <a:schemeClr val="accent2">
              <a:lumMod val="20000"/>
              <a:lumOff val="80000"/>
            </a:schemeClr>
          </a:solid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500" b="1" dirty="0">
                <a:solidFill>
                  <a:schemeClr val="tx1"/>
                </a:solidFill>
                <a:latin typeface="Selawik Light" panose="020B0502040204020203" pitchFamily="34" charset="-70"/>
              </a:rPr>
              <a:t>Turpināt pārejas perioda atbalsta shēmu</a:t>
            </a:r>
          </a:p>
        </p:txBody>
      </p:sp>
      <p:sp>
        <p:nvSpPr>
          <p:cNvPr id="11" name="Rectangle 10">
            <a:extLst>
              <a:ext uri="{FF2B5EF4-FFF2-40B4-BE49-F238E27FC236}">
                <a16:creationId xmlns:a16="http://schemas.microsoft.com/office/drawing/2014/main" id="{4381D645-F9F6-4459-BFDD-D03542DCF0DA}"/>
              </a:ext>
            </a:extLst>
          </p:cNvPr>
          <p:cNvSpPr/>
          <p:nvPr/>
        </p:nvSpPr>
        <p:spPr>
          <a:xfrm>
            <a:off x="8174426" y="320584"/>
            <a:ext cx="747320" cy="600164"/>
          </a:xfrm>
          <a:prstGeom prst="rect">
            <a:avLst/>
          </a:prstGeom>
        </p:spPr>
        <p:txBody>
          <a:bodyPr wrap="none">
            <a:spAutoFit/>
          </a:bodyPr>
          <a:lstStyle/>
          <a:p>
            <a:r>
              <a:rPr lang="lv-LV" sz="3300" dirty="0">
                <a:latin typeface="Segoe UI Light" panose="020B0502040204020203" pitchFamily="34" charset="0"/>
                <a:ea typeface="Calibri" panose="020F0502020204030204" pitchFamily="34" charset="0"/>
                <a:cs typeface="Segoe UI Light" panose="020B0502040204020203" pitchFamily="34" charset="0"/>
              </a:rPr>
              <a:t>⑦</a:t>
            </a:r>
            <a:endParaRPr lang="lv-LV" sz="33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728551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552782-1D0D-4C41-B503-58547A53D306}"/>
              </a:ext>
            </a:extLst>
          </p:cNvPr>
          <p:cNvPicPr>
            <a:picLocks noChangeAspect="1"/>
          </p:cNvPicPr>
          <p:nvPr/>
        </p:nvPicPr>
        <p:blipFill>
          <a:blip r:embed="rId3"/>
          <a:stretch>
            <a:fillRect/>
          </a:stretch>
        </p:blipFill>
        <p:spPr>
          <a:xfrm>
            <a:off x="4226616" y="3334699"/>
            <a:ext cx="4917385" cy="2666052"/>
          </a:xfrm>
          <a:prstGeom prst="rect">
            <a:avLst/>
          </a:prstGeom>
        </p:spPr>
      </p:pic>
      <p:sp>
        <p:nvSpPr>
          <p:cNvPr id="5" name="Title 5">
            <a:extLst>
              <a:ext uri="{FF2B5EF4-FFF2-40B4-BE49-F238E27FC236}">
                <a16:creationId xmlns:a16="http://schemas.microsoft.com/office/drawing/2014/main" id="{4E6C669F-B08E-46FE-81F1-62A0F2D3DAB5}"/>
              </a:ext>
            </a:extLst>
          </p:cNvPr>
          <p:cNvSpPr txBox="1">
            <a:spLocks/>
          </p:cNvSpPr>
          <p:nvPr/>
        </p:nvSpPr>
        <p:spPr>
          <a:xfrm>
            <a:off x="1903228" y="152735"/>
            <a:ext cx="7240772" cy="1205547"/>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p>
          <a:p>
            <a:r>
              <a:rPr lang="lv-LV" sz="4000" b="1" dirty="0">
                <a:solidFill>
                  <a:srgbClr val="C00000"/>
                </a:solidFill>
                <a:latin typeface="+mn-lt"/>
                <a:ea typeface="Verdana" panose="020B0604030504040204" pitchFamily="34" charset="0"/>
                <a:cs typeface="Segoe UI Light" panose="020B0502040204020203" pitchFamily="34" charset="0"/>
              </a:rPr>
              <a:t>AUGĻI UN OGAS</a:t>
            </a:r>
          </a:p>
        </p:txBody>
      </p:sp>
      <p:sp>
        <p:nvSpPr>
          <p:cNvPr id="4" name="Rectangle 3">
            <a:extLst>
              <a:ext uri="{FF2B5EF4-FFF2-40B4-BE49-F238E27FC236}">
                <a16:creationId xmlns:a16="http://schemas.microsoft.com/office/drawing/2014/main" id="{E1C8DA9B-AD3E-48EB-A3CA-2004BC95A449}"/>
              </a:ext>
            </a:extLst>
          </p:cNvPr>
          <p:cNvSpPr/>
          <p:nvPr/>
        </p:nvSpPr>
        <p:spPr>
          <a:xfrm>
            <a:off x="328213" y="2838260"/>
            <a:ext cx="5602317" cy="407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dirty="0">
                <a:solidFill>
                  <a:schemeClr val="tx1"/>
                </a:solidFill>
                <a:latin typeface="Segoe UI Light" panose="020B0502040204020203" pitchFamily="34" charset="0"/>
                <a:cs typeface="Segoe UI Light" panose="020B0502040204020203" pitchFamily="34" charset="0"/>
              </a:rPr>
              <a:t>Reference/</a:t>
            </a:r>
            <a:r>
              <a:rPr lang="lv-LV" sz="1350" dirty="0" err="1">
                <a:solidFill>
                  <a:schemeClr val="tx1"/>
                </a:solidFill>
                <a:latin typeface="Segoe UI Light" panose="020B0502040204020203" pitchFamily="34" charset="0"/>
                <a:cs typeface="Segoe UI Light" panose="020B0502040204020203" pitchFamily="34" charset="0"/>
              </a:rPr>
              <a:t>atbalsttiesīgās</a:t>
            </a:r>
            <a:r>
              <a:rPr lang="lv-LV" sz="1350" dirty="0">
                <a:solidFill>
                  <a:schemeClr val="tx1"/>
                </a:solidFill>
                <a:latin typeface="Segoe UI Light" panose="020B0502040204020203" pitchFamily="34" charset="0"/>
                <a:cs typeface="Segoe UI Light" panose="020B0502040204020203" pitchFamily="34" charset="0"/>
              </a:rPr>
              <a:t> vienības: 7 882 (2020.g. apstiprinātie hektāri)</a:t>
            </a:r>
          </a:p>
        </p:txBody>
      </p:sp>
      <p:graphicFrame>
        <p:nvGraphicFramePr>
          <p:cNvPr id="8" name="Table 5">
            <a:extLst>
              <a:ext uri="{FF2B5EF4-FFF2-40B4-BE49-F238E27FC236}">
                <a16:creationId xmlns:a16="http://schemas.microsoft.com/office/drawing/2014/main" id="{C6B4CAD1-6B90-44AB-8D7B-AEE85C9120F5}"/>
              </a:ext>
            </a:extLst>
          </p:cNvPr>
          <p:cNvGraphicFramePr>
            <a:graphicFrameLocks noGrp="1"/>
          </p:cNvGraphicFramePr>
          <p:nvPr/>
        </p:nvGraphicFramePr>
        <p:xfrm>
          <a:off x="328213" y="1988630"/>
          <a:ext cx="8120500" cy="861060"/>
        </p:xfrm>
        <a:graphic>
          <a:graphicData uri="http://schemas.openxmlformats.org/drawingml/2006/table">
            <a:tbl>
              <a:tblPr firstRow="1" bandRow="1">
                <a:tableStyleId>{5C22544A-7EE6-4342-B048-85BDC9FD1C3A}</a:tableStyleId>
              </a:tblPr>
              <a:tblGrid>
                <a:gridCol w="1826315">
                  <a:extLst>
                    <a:ext uri="{9D8B030D-6E8A-4147-A177-3AD203B41FA5}">
                      <a16:colId xmlns:a16="http://schemas.microsoft.com/office/drawing/2014/main" val="2705507800"/>
                    </a:ext>
                  </a:extLst>
                </a:gridCol>
                <a:gridCol w="857250">
                  <a:extLst>
                    <a:ext uri="{9D8B030D-6E8A-4147-A177-3AD203B41FA5}">
                      <a16:colId xmlns:a16="http://schemas.microsoft.com/office/drawing/2014/main" val="1622878634"/>
                    </a:ext>
                  </a:extLst>
                </a:gridCol>
                <a:gridCol w="931793">
                  <a:extLst>
                    <a:ext uri="{9D8B030D-6E8A-4147-A177-3AD203B41FA5}">
                      <a16:colId xmlns:a16="http://schemas.microsoft.com/office/drawing/2014/main" val="2022985296"/>
                    </a:ext>
                  </a:extLst>
                </a:gridCol>
                <a:gridCol w="946703">
                  <a:extLst>
                    <a:ext uri="{9D8B030D-6E8A-4147-A177-3AD203B41FA5}">
                      <a16:colId xmlns:a16="http://schemas.microsoft.com/office/drawing/2014/main" val="3238697123"/>
                    </a:ext>
                  </a:extLst>
                </a:gridCol>
                <a:gridCol w="849796">
                  <a:extLst>
                    <a:ext uri="{9D8B030D-6E8A-4147-A177-3AD203B41FA5}">
                      <a16:colId xmlns:a16="http://schemas.microsoft.com/office/drawing/2014/main" val="682758798"/>
                    </a:ext>
                  </a:extLst>
                </a:gridCol>
                <a:gridCol w="931793">
                  <a:extLst>
                    <a:ext uri="{9D8B030D-6E8A-4147-A177-3AD203B41FA5}">
                      <a16:colId xmlns:a16="http://schemas.microsoft.com/office/drawing/2014/main" val="1797847317"/>
                    </a:ext>
                  </a:extLst>
                </a:gridCol>
                <a:gridCol w="924339">
                  <a:extLst>
                    <a:ext uri="{9D8B030D-6E8A-4147-A177-3AD203B41FA5}">
                      <a16:colId xmlns:a16="http://schemas.microsoft.com/office/drawing/2014/main" val="3556531910"/>
                    </a:ext>
                  </a:extLst>
                </a:gridCol>
                <a:gridCol w="852511">
                  <a:extLst>
                    <a:ext uri="{9D8B030D-6E8A-4147-A177-3AD203B41FA5}">
                      <a16:colId xmlns:a16="http://schemas.microsoft.com/office/drawing/2014/main" val="3256405775"/>
                    </a:ext>
                  </a:extLst>
                </a:gridCol>
              </a:tblGrid>
              <a:tr h="297180">
                <a:tc>
                  <a:txBody>
                    <a:bodyPr/>
                    <a:lstStyle/>
                    <a:p>
                      <a:endParaRPr lang="lv-LV" sz="1400" dirty="0"/>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2021</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2022</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2023</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2024</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2025</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2026</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2027</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854261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 </a:t>
                      </a:r>
                      <a:r>
                        <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milj. EUR</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1,80</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1,83</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1,91</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1,93</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1,96</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1,99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2,08</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361645"/>
                  </a:ext>
                </a:extLst>
              </a:tr>
              <a:tr h="274320">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 EUR/ha</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228</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232</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242</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245</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249</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252</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264</a:t>
                      </a:r>
                    </a:p>
                  </a:txBody>
                  <a:tcPr marL="51435" marR="51435"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859822"/>
                  </a:ext>
                </a:extLst>
              </a:tr>
            </a:tbl>
          </a:graphicData>
        </a:graphic>
      </p:graphicFrame>
      <p:pic>
        <p:nvPicPr>
          <p:cNvPr id="2" name="Picture 1">
            <a:extLst>
              <a:ext uri="{FF2B5EF4-FFF2-40B4-BE49-F238E27FC236}">
                <a16:creationId xmlns:a16="http://schemas.microsoft.com/office/drawing/2014/main" id="{2D579F89-E28E-444C-8145-1BBC28EC2A3D}"/>
              </a:ext>
            </a:extLst>
          </p:cNvPr>
          <p:cNvPicPr>
            <a:picLocks noChangeAspect="1"/>
          </p:cNvPicPr>
          <p:nvPr/>
        </p:nvPicPr>
        <p:blipFill>
          <a:blip r:embed="rId4"/>
          <a:stretch>
            <a:fillRect/>
          </a:stretch>
        </p:blipFill>
        <p:spPr>
          <a:xfrm>
            <a:off x="328212" y="3305219"/>
            <a:ext cx="4210642" cy="899034"/>
          </a:xfrm>
          <a:prstGeom prst="rect">
            <a:avLst/>
          </a:prstGeom>
        </p:spPr>
      </p:pic>
      <p:sp>
        <p:nvSpPr>
          <p:cNvPr id="11" name="Taisnstūris 7">
            <a:extLst>
              <a:ext uri="{FF2B5EF4-FFF2-40B4-BE49-F238E27FC236}">
                <a16:creationId xmlns:a16="http://schemas.microsoft.com/office/drawing/2014/main" id="{E56BF3B3-4CD8-42A5-AB4E-993D339DC05F}"/>
              </a:ext>
            </a:extLst>
          </p:cNvPr>
          <p:cNvSpPr/>
          <p:nvPr/>
        </p:nvSpPr>
        <p:spPr>
          <a:xfrm>
            <a:off x="328212" y="4263430"/>
            <a:ext cx="713657"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LAD</a:t>
            </a:r>
            <a:endParaRPr lang="lv-LV" sz="9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052774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903228" y="134884"/>
            <a:ext cx="7240772" cy="103995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r>
              <a:rPr lang="lv-LV" sz="4000" b="1" dirty="0">
                <a:solidFill>
                  <a:srgbClr val="C00000"/>
                </a:solidFill>
                <a:latin typeface="+mn-lt"/>
                <a:ea typeface="Verdana" panose="020B0604030504040204" pitchFamily="34" charset="0"/>
                <a:cs typeface="Segoe UI Light" panose="020B0502040204020203" pitchFamily="34" charset="0"/>
              </a:rPr>
              <a:t>CIETES KARTUPEĻI</a:t>
            </a:r>
          </a:p>
        </p:txBody>
      </p:sp>
      <p:graphicFrame>
        <p:nvGraphicFramePr>
          <p:cNvPr id="3" name="Table 3">
            <a:extLst>
              <a:ext uri="{FF2B5EF4-FFF2-40B4-BE49-F238E27FC236}">
                <a16:creationId xmlns:a16="http://schemas.microsoft.com/office/drawing/2014/main" id="{17C0A8D5-ABB9-4B31-AB3B-8DDD51D795D8}"/>
              </a:ext>
            </a:extLst>
          </p:cNvPr>
          <p:cNvGraphicFramePr>
            <a:graphicFrameLocks noGrp="1"/>
          </p:cNvGraphicFramePr>
          <p:nvPr/>
        </p:nvGraphicFramePr>
        <p:xfrm>
          <a:off x="275465" y="3671482"/>
          <a:ext cx="8103222" cy="2011680"/>
        </p:xfrm>
        <a:graphic>
          <a:graphicData uri="http://schemas.openxmlformats.org/drawingml/2006/table">
            <a:tbl>
              <a:tblPr firstRow="1" bandRow="1">
                <a:tableStyleId>{5C22544A-7EE6-4342-B048-85BDC9FD1C3A}</a:tableStyleId>
              </a:tblPr>
              <a:tblGrid>
                <a:gridCol w="8103222">
                  <a:extLst>
                    <a:ext uri="{9D8B030D-6E8A-4147-A177-3AD203B41FA5}">
                      <a16:colId xmlns:a16="http://schemas.microsoft.com/office/drawing/2014/main" val="2917490183"/>
                    </a:ext>
                  </a:extLst>
                </a:gridCol>
              </a:tblGrid>
              <a:tr h="297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Atbalsta saņemšanas nosacījumi:</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47724"/>
                  </a:ext>
                </a:extLst>
              </a:tr>
              <a:tr h="1714500">
                <a:tc>
                  <a:txBody>
                    <a:bodyPr/>
                    <a:lstStyle/>
                    <a:p>
                      <a:pPr marL="0" lvl="0" indent="0">
                        <a:buFont typeface="Wingdings" panose="05000000000000000000" pitchFamily="2" charset="2"/>
                        <a:buChar char="ü"/>
                      </a:pPr>
                      <a:r>
                        <a:rPr lang="lv-LV" sz="1800" kern="1200" dirty="0">
                          <a:solidFill>
                            <a:schemeClr val="tx1"/>
                          </a:solidFill>
                          <a:latin typeface="Segoe UI Light" panose="020B0502040204020203" pitchFamily="34" charset="0"/>
                          <a:ea typeface="+mn-ea"/>
                          <a:cs typeface="Segoe UI Light" panose="020B0502040204020203" pitchFamily="34" charset="0"/>
                        </a:rPr>
                        <a:t> lauksaimnieks ir noslēdzis kartupeļu audzēšanas līgumu ar cietes ražotāju par noteiktu cietes kartupeļu stādījumu platību un noteikta kartupeļu daudzuma piegādi kārtējā gadā;</a:t>
                      </a:r>
                    </a:p>
                    <a:p>
                      <a:pPr marL="0" lvl="0" indent="0">
                        <a:buFont typeface="Wingdings" panose="05000000000000000000" pitchFamily="2" charset="2"/>
                        <a:buChar char="ü"/>
                      </a:pPr>
                      <a:r>
                        <a:rPr lang="lv-LV" sz="1800" kern="1200" dirty="0">
                          <a:solidFill>
                            <a:schemeClr val="tx1"/>
                          </a:solidFill>
                          <a:latin typeface="Segoe UI Light" panose="020B0502040204020203" pitchFamily="34" charset="0"/>
                          <a:ea typeface="+mn-ea"/>
                          <a:cs typeface="Segoe UI Light" panose="020B0502040204020203" pitchFamily="34" charset="0"/>
                        </a:rPr>
                        <a:t> kopējā platība nav mazāka par 1 ha un tā ir pieteikta VPM;</a:t>
                      </a:r>
                    </a:p>
                    <a:p>
                      <a:pPr marL="0" lvl="0" indent="0">
                        <a:buFont typeface="Wingdings" panose="05000000000000000000" pitchFamily="2" charset="2"/>
                        <a:buChar char="ü"/>
                      </a:pPr>
                      <a:r>
                        <a:rPr lang="lv-LV" sz="1800" kern="1200" dirty="0">
                          <a:solidFill>
                            <a:schemeClr val="tx1"/>
                          </a:solidFill>
                          <a:latin typeface="Segoe UI Light" panose="020B0502040204020203" pitchFamily="34" charset="0"/>
                          <a:ea typeface="+mn-ea"/>
                          <a:cs typeface="Segoe UI Light" panose="020B0502040204020203" pitchFamily="34" charset="0"/>
                        </a:rPr>
                        <a:t> no 1 ha novāktiem un cietes ražotājam piegādātajiem cietes kartupeļiem ir iegūtas vismaz 3,5 t kartupeļu cietes</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61190"/>
                  </a:ext>
                </a:extLst>
              </a:tr>
            </a:tbl>
          </a:graphicData>
        </a:graphic>
      </p:graphicFrame>
      <p:sp>
        <p:nvSpPr>
          <p:cNvPr id="4" name="Rectangle 3">
            <a:extLst>
              <a:ext uri="{FF2B5EF4-FFF2-40B4-BE49-F238E27FC236}">
                <a16:creationId xmlns:a16="http://schemas.microsoft.com/office/drawing/2014/main" id="{E1C8DA9B-AD3E-48EB-A3CA-2004BC95A449}"/>
              </a:ext>
            </a:extLst>
          </p:cNvPr>
          <p:cNvSpPr/>
          <p:nvPr/>
        </p:nvSpPr>
        <p:spPr>
          <a:xfrm>
            <a:off x="185984" y="3000575"/>
            <a:ext cx="5602317" cy="407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dirty="0">
                <a:solidFill>
                  <a:schemeClr val="tx1"/>
                </a:solidFill>
                <a:latin typeface="Segoe UI Light" panose="020B0502040204020203" pitchFamily="34" charset="0"/>
                <a:cs typeface="Segoe UI Light" panose="020B0502040204020203" pitchFamily="34" charset="0"/>
              </a:rPr>
              <a:t>Reference/</a:t>
            </a:r>
            <a:r>
              <a:rPr lang="lv-LV" sz="1350" dirty="0" err="1">
                <a:solidFill>
                  <a:schemeClr val="tx1"/>
                </a:solidFill>
                <a:latin typeface="Segoe UI Light" panose="020B0502040204020203" pitchFamily="34" charset="0"/>
                <a:cs typeface="Segoe UI Light" panose="020B0502040204020203" pitchFamily="34" charset="0"/>
              </a:rPr>
              <a:t>atbalsttiesīgās</a:t>
            </a:r>
            <a:r>
              <a:rPr lang="lv-LV" sz="1350" dirty="0">
                <a:solidFill>
                  <a:schemeClr val="tx1"/>
                </a:solidFill>
                <a:latin typeface="Segoe UI Light" panose="020B0502040204020203" pitchFamily="34" charset="0"/>
                <a:cs typeface="Segoe UI Light" panose="020B0502040204020203" pitchFamily="34" charset="0"/>
              </a:rPr>
              <a:t> vienības: 697 ha (2019.g. apstiprinātie hektāri)</a:t>
            </a:r>
          </a:p>
        </p:txBody>
      </p:sp>
      <p:sp>
        <p:nvSpPr>
          <p:cNvPr id="7" name="Flowchart: Preparation 6">
            <a:extLst>
              <a:ext uri="{FF2B5EF4-FFF2-40B4-BE49-F238E27FC236}">
                <a16:creationId xmlns:a16="http://schemas.microsoft.com/office/drawing/2014/main" id="{9D55A236-2A67-4159-A618-146C15F7DF8A}"/>
              </a:ext>
            </a:extLst>
          </p:cNvPr>
          <p:cNvSpPr/>
          <p:nvPr/>
        </p:nvSpPr>
        <p:spPr>
          <a:xfrm>
            <a:off x="3384273" y="1360834"/>
            <a:ext cx="4808055" cy="465482"/>
          </a:xfrm>
          <a:prstGeom prst="flowChartPreparation">
            <a:avLst/>
          </a:prstGeom>
          <a:solidFill>
            <a:schemeClr val="accent2">
              <a:lumMod val="20000"/>
              <a:lumOff val="80000"/>
            </a:schemeClr>
          </a:solid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500" b="1" dirty="0">
                <a:solidFill>
                  <a:schemeClr val="tx1"/>
                </a:solidFill>
                <a:latin typeface="Selawik Light" panose="020B0502040204020203" pitchFamily="34" charset="-70"/>
              </a:rPr>
              <a:t>Turpināt esošo atbalsta shēmu</a:t>
            </a:r>
          </a:p>
        </p:txBody>
      </p:sp>
      <p:sp>
        <p:nvSpPr>
          <p:cNvPr id="8" name="Rectangle 7">
            <a:extLst>
              <a:ext uri="{FF2B5EF4-FFF2-40B4-BE49-F238E27FC236}">
                <a16:creationId xmlns:a16="http://schemas.microsoft.com/office/drawing/2014/main" id="{172FC1DD-5A9B-4BC4-9DA4-7D518FA49B84}"/>
              </a:ext>
            </a:extLst>
          </p:cNvPr>
          <p:cNvSpPr/>
          <p:nvPr/>
        </p:nvSpPr>
        <p:spPr>
          <a:xfrm>
            <a:off x="8192328" y="404247"/>
            <a:ext cx="747320" cy="600164"/>
          </a:xfrm>
          <a:prstGeom prst="rect">
            <a:avLst/>
          </a:prstGeom>
        </p:spPr>
        <p:txBody>
          <a:bodyPr wrap="none">
            <a:spAutoFit/>
          </a:bodyPr>
          <a:lstStyle/>
          <a:p>
            <a:r>
              <a:rPr lang="lv-LV" sz="3300" dirty="0">
                <a:latin typeface="Segoe UI Light" panose="020B0502040204020203" pitchFamily="34" charset="0"/>
                <a:ea typeface="Calibri" panose="020F0502020204030204" pitchFamily="34" charset="0"/>
                <a:cs typeface="Segoe UI Light" panose="020B0502040204020203" pitchFamily="34" charset="0"/>
              </a:rPr>
              <a:t>⑧</a:t>
            </a:r>
            <a:endParaRPr lang="lv-LV" sz="3300" dirty="0">
              <a:latin typeface="Segoe UI Light" panose="020B0502040204020203" pitchFamily="34" charset="0"/>
              <a:cs typeface="Segoe UI Light" panose="020B0502040204020203" pitchFamily="34" charset="0"/>
            </a:endParaRPr>
          </a:p>
        </p:txBody>
      </p:sp>
      <p:graphicFrame>
        <p:nvGraphicFramePr>
          <p:cNvPr id="9" name="Table 5">
            <a:extLst>
              <a:ext uri="{FF2B5EF4-FFF2-40B4-BE49-F238E27FC236}">
                <a16:creationId xmlns:a16="http://schemas.microsoft.com/office/drawing/2014/main" id="{FC472C20-9C21-423F-95E6-314F10861575}"/>
              </a:ext>
            </a:extLst>
          </p:cNvPr>
          <p:cNvGraphicFramePr>
            <a:graphicFrameLocks noGrp="1"/>
          </p:cNvGraphicFramePr>
          <p:nvPr/>
        </p:nvGraphicFramePr>
        <p:xfrm>
          <a:off x="275466" y="2085628"/>
          <a:ext cx="8120500" cy="861060"/>
        </p:xfrm>
        <a:graphic>
          <a:graphicData uri="http://schemas.openxmlformats.org/drawingml/2006/table">
            <a:tbl>
              <a:tblPr firstRow="1" bandRow="1">
                <a:tableStyleId>{5C22544A-7EE6-4342-B048-85BDC9FD1C3A}</a:tableStyleId>
              </a:tblPr>
              <a:tblGrid>
                <a:gridCol w="1826315">
                  <a:extLst>
                    <a:ext uri="{9D8B030D-6E8A-4147-A177-3AD203B41FA5}">
                      <a16:colId xmlns:a16="http://schemas.microsoft.com/office/drawing/2014/main" val="2705507800"/>
                    </a:ext>
                  </a:extLst>
                </a:gridCol>
                <a:gridCol w="857250">
                  <a:extLst>
                    <a:ext uri="{9D8B030D-6E8A-4147-A177-3AD203B41FA5}">
                      <a16:colId xmlns:a16="http://schemas.microsoft.com/office/drawing/2014/main" val="1622878634"/>
                    </a:ext>
                  </a:extLst>
                </a:gridCol>
                <a:gridCol w="931793">
                  <a:extLst>
                    <a:ext uri="{9D8B030D-6E8A-4147-A177-3AD203B41FA5}">
                      <a16:colId xmlns:a16="http://schemas.microsoft.com/office/drawing/2014/main" val="2022985296"/>
                    </a:ext>
                  </a:extLst>
                </a:gridCol>
                <a:gridCol w="946703">
                  <a:extLst>
                    <a:ext uri="{9D8B030D-6E8A-4147-A177-3AD203B41FA5}">
                      <a16:colId xmlns:a16="http://schemas.microsoft.com/office/drawing/2014/main" val="3238697123"/>
                    </a:ext>
                  </a:extLst>
                </a:gridCol>
                <a:gridCol w="849796">
                  <a:extLst>
                    <a:ext uri="{9D8B030D-6E8A-4147-A177-3AD203B41FA5}">
                      <a16:colId xmlns:a16="http://schemas.microsoft.com/office/drawing/2014/main" val="682758798"/>
                    </a:ext>
                  </a:extLst>
                </a:gridCol>
                <a:gridCol w="931793">
                  <a:extLst>
                    <a:ext uri="{9D8B030D-6E8A-4147-A177-3AD203B41FA5}">
                      <a16:colId xmlns:a16="http://schemas.microsoft.com/office/drawing/2014/main" val="1797847317"/>
                    </a:ext>
                  </a:extLst>
                </a:gridCol>
                <a:gridCol w="924339">
                  <a:extLst>
                    <a:ext uri="{9D8B030D-6E8A-4147-A177-3AD203B41FA5}">
                      <a16:colId xmlns:a16="http://schemas.microsoft.com/office/drawing/2014/main" val="3556531910"/>
                    </a:ext>
                  </a:extLst>
                </a:gridCol>
                <a:gridCol w="852511">
                  <a:extLst>
                    <a:ext uri="{9D8B030D-6E8A-4147-A177-3AD203B41FA5}">
                      <a16:colId xmlns:a16="http://schemas.microsoft.com/office/drawing/2014/main" val="3256405775"/>
                    </a:ext>
                  </a:extLst>
                </a:gridCol>
              </a:tblGrid>
              <a:tr h="297180">
                <a:tc>
                  <a:txBody>
                    <a:bodyPr/>
                    <a:lstStyle/>
                    <a:p>
                      <a:endParaRPr lang="lv-LV" sz="1400" dirty="0"/>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2021</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2022</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2023</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2024</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2025</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2026</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2027</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854261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 </a:t>
                      </a:r>
                      <a:r>
                        <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milj. EUR</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0,21</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0,21</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0,23</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0,23</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0,23</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0,23</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0,25</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361645"/>
                  </a:ext>
                </a:extLst>
              </a:tr>
              <a:tr h="274320">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 EUR/ha</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306</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306</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323</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327</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332</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336</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352</a:t>
                      </a:r>
                    </a:p>
                  </a:txBody>
                  <a:tcPr marL="51435" marR="51435"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859822"/>
                  </a:ext>
                </a:extLst>
              </a:tr>
            </a:tbl>
          </a:graphicData>
        </a:graphic>
      </p:graphicFrame>
    </p:spTree>
    <p:extLst>
      <p:ext uri="{BB962C8B-B14F-4D97-AF65-F5344CB8AC3E}">
        <p14:creationId xmlns:p14="http://schemas.microsoft.com/office/powerpoint/2010/main" val="72511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1FB44F-0F3F-46E4-AC62-42D268CE59DA}"/>
              </a:ext>
            </a:extLst>
          </p:cNvPr>
          <p:cNvPicPr>
            <a:picLocks noChangeAspect="1"/>
          </p:cNvPicPr>
          <p:nvPr/>
        </p:nvPicPr>
        <p:blipFill>
          <a:blip r:embed="rId3"/>
          <a:stretch>
            <a:fillRect/>
          </a:stretch>
        </p:blipFill>
        <p:spPr>
          <a:xfrm>
            <a:off x="3808015" y="3584619"/>
            <a:ext cx="5096289" cy="2763048"/>
          </a:xfrm>
          <a:prstGeom prst="rect">
            <a:avLst/>
          </a:prstGeom>
        </p:spPr>
      </p:pic>
      <p:sp>
        <p:nvSpPr>
          <p:cNvPr id="10" name="Taisnstūris 7">
            <a:extLst>
              <a:ext uri="{FF2B5EF4-FFF2-40B4-BE49-F238E27FC236}">
                <a16:creationId xmlns:a16="http://schemas.microsoft.com/office/drawing/2014/main" id="{2C80E7C5-44D2-4392-A3A4-E2BC3D21D24C}"/>
              </a:ext>
            </a:extLst>
          </p:cNvPr>
          <p:cNvSpPr/>
          <p:nvPr/>
        </p:nvSpPr>
        <p:spPr>
          <a:xfrm>
            <a:off x="355476" y="3429000"/>
            <a:ext cx="713657"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LAD</a:t>
            </a:r>
            <a:endParaRPr lang="lv-LV" sz="900" dirty="0">
              <a:latin typeface="Segoe UI Light" panose="020B0502040204020203" pitchFamily="34" charset="0"/>
              <a:cs typeface="Segoe UI Light" panose="020B0502040204020203" pitchFamily="34" charset="0"/>
            </a:endParaRPr>
          </a:p>
        </p:txBody>
      </p:sp>
      <p:pic>
        <p:nvPicPr>
          <p:cNvPr id="11" name="Picture 10">
            <a:extLst>
              <a:ext uri="{FF2B5EF4-FFF2-40B4-BE49-F238E27FC236}">
                <a16:creationId xmlns:a16="http://schemas.microsoft.com/office/drawing/2014/main" id="{A67DADAA-93CD-42F7-B33D-23617256C19B}"/>
              </a:ext>
            </a:extLst>
          </p:cNvPr>
          <p:cNvPicPr>
            <a:picLocks noChangeAspect="1"/>
          </p:cNvPicPr>
          <p:nvPr/>
        </p:nvPicPr>
        <p:blipFill>
          <a:blip r:embed="rId4"/>
          <a:stretch>
            <a:fillRect/>
          </a:stretch>
        </p:blipFill>
        <p:spPr>
          <a:xfrm>
            <a:off x="120684" y="2030231"/>
            <a:ext cx="5450857" cy="1398769"/>
          </a:xfrm>
          <a:prstGeom prst="rect">
            <a:avLst/>
          </a:prstGeom>
        </p:spPr>
      </p:pic>
      <p:sp>
        <p:nvSpPr>
          <p:cNvPr id="7" name="Title 5">
            <a:extLst>
              <a:ext uri="{FF2B5EF4-FFF2-40B4-BE49-F238E27FC236}">
                <a16:creationId xmlns:a16="http://schemas.microsoft.com/office/drawing/2014/main" id="{E658776A-C9AA-4FB0-96AD-2B4B86EF32AA}"/>
              </a:ext>
            </a:extLst>
          </p:cNvPr>
          <p:cNvSpPr txBox="1">
            <a:spLocks/>
          </p:cNvSpPr>
          <p:nvPr/>
        </p:nvSpPr>
        <p:spPr>
          <a:xfrm>
            <a:off x="1903228" y="205906"/>
            <a:ext cx="7240772" cy="103995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r>
              <a:rPr lang="lv-LV" sz="4000" b="1" dirty="0">
                <a:solidFill>
                  <a:srgbClr val="C00000"/>
                </a:solidFill>
                <a:latin typeface="+mn-lt"/>
                <a:ea typeface="Verdana" panose="020B0604030504040204" pitchFamily="34" charset="0"/>
                <a:cs typeface="Segoe UI Light" panose="020B0502040204020203" pitchFamily="34" charset="0"/>
              </a:rPr>
              <a:t>CIETES KARTUPEĻI</a:t>
            </a:r>
          </a:p>
        </p:txBody>
      </p:sp>
    </p:spTree>
    <p:extLst>
      <p:ext uri="{BB962C8B-B14F-4D97-AF65-F5344CB8AC3E}">
        <p14:creationId xmlns:p14="http://schemas.microsoft.com/office/powerpoint/2010/main" val="2387782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834116" y="119949"/>
            <a:ext cx="7240772" cy="123366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100" b="1" dirty="0">
                <a:effectLst>
                  <a:outerShdw blurRad="38100" dist="38100" dir="2700000" algn="tl">
                    <a:srgbClr val="000000">
                      <a:alpha val="43137"/>
                    </a:srgbClr>
                  </a:outerShdw>
                </a:effectLst>
              </a:rPr>
              <a:t>Saistītais ienākuma atbalsts: </a:t>
            </a:r>
            <a:r>
              <a:rPr lang="lv-LV" sz="4000" b="1" dirty="0">
                <a:solidFill>
                  <a:srgbClr val="C00000"/>
                </a:solidFill>
                <a:latin typeface="+mn-lt"/>
                <a:ea typeface="Verdana" panose="020B0604030504040204" pitchFamily="34" charset="0"/>
                <a:cs typeface="Segoe UI Light" panose="020B0502040204020203" pitchFamily="34" charset="0"/>
              </a:rPr>
              <a:t>SERTIFICĒTI SĒKLAS KARTUPEĻI</a:t>
            </a:r>
          </a:p>
        </p:txBody>
      </p:sp>
      <p:graphicFrame>
        <p:nvGraphicFramePr>
          <p:cNvPr id="3" name="Table 3">
            <a:extLst>
              <a:ext uri="{FF2B5EF4-FFF2-40B4-BE49-F238E27FC236}">
                <a16:creationId xmlns:a16="http://schemas.microsoft.com/office/drawing/2014/main" id="{17C0A8D5-ABB9-4B31-AB3B-8DDD51D795D8}"/>
              </a:ext>
            </a:extLst>
          </p:cNvPr>
          <p:cNvGraphicFramePr>
            <a:graphicFrameLocks noGrp="1"/>
          </p:cNvGraphicFramePr>
          <p:nvPr/>
        </p:nvGraphicFramePr>
        <p:xfrm>
          <a:off x="220916" y="3429000"/>
          <a:ext cx="8103222" cy="2286000"/>
        </p:xfrm>
        <a:graphic>
          <a:graphicData uri="http://schemas.openxmlformats.org/drawingml/2006/table">
            <a:tbl>
              <a:tblPr firstRow="1" bandRow="1">
                <a:tableStyleId>{5C22544A-7EE6-4342-B048-85BDC9FD1C3A}</a:tableStyleId>
              </a:tblPr>
              <a:tblGrid>
                <a:gridCol w="8103222">
                  <a:extLst>
                    <a:ext uri="{9D8B030D-6E8A-4147-A177-3AD203B41FA5}">
                      <a16:colId xmlns:a16="http://schemas.microsoft.com/office/drawing/2014/main" val="2917490183"/>
                    </a:ext>
                  </a:extLst>
                </a:gridCol>
              </a:tblGrid>
              <a:tr h="297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Atbalsta saņemšanas nosacījumi:</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47724"/>
                  </a:ext>
                </a:extLst>
              </a:tr>
              <a:tr h="1988820">
                <a:tc>
                  <a:txBody>
                    <a:bodyPr/>
                    <a:lstStyle/>
                    <a:p>
                      <a:pPr marL="0" lvl="0" indent="0">
                        <a:buFont typeface="Wingdings" panose="05000000000000000000" pitchFamily="2" charset="2"/>
                        <a:buChar char="ü"/>
                      </a:pPr>
                      <a:r>
                        <a:rPr lang="lv-LV" sz="1800" kern="1200" dirty="0">
                          <a:solidFill>
                            <a:schemeClr val="tx1"/>
                          </a:solidFill>
                          <a:latin typeface="Segoe UI Light" panose="020B0502040204020203" pitchFamily="34" charset="0"/>
                          <a:ea typeface="+mn-ea"/>
                          <a:cs typeface="Segoe UI Light" panose="020B0502040204020203" pitchFamily="34" charset="0"/>
                        </a:rPr>
                        <a:t> attiecīgajā platībā ir iestādīti pirmsbāzes, bāzes vai sertificētas kategorijas pirmās paaudzes sēklas kartupeļi;</a:t>
                      </a:r>
                    </a:p>
                    <a:p>
                      <a:pPr marL="0" lvl="0" indent="0">
                        <a:buFont typeface="Wingdings" panose="05000000000000000000" pitchFamily="2" charset="2"/>
                        <a:buChar char="ü"/>
                      </a:pPr>
                      <a:r>
                        <a:rPr lang="lv-LV" sz="1800" kern="1200" dirty="0">
                          <a:solidFill>
                            <a:schemeClr val="tx1"/>
                          </a:solidFill>
                          <a:latin typeface="Segoe UI Light" panose="020B0502040204020203" pitchFamily="34" charset="0"/>
                          <a:ea typeface="+mn-ea"/>
                          <a:cs typeface="Segoe UI Light" panose="020B0502040204020203" pitchFamily="34" charset="0"/>
                        </a:rPr>
                        <a:t> tiek izpildītas sēklaudzēšanas prasības, tostarp līdz nākamā gada 15.05 ir iegūta  sertificēta sēkla- vismaz vid. 10,3 t/ha vai attiecībā </a:t>
                      </a:r>
                      <a:r>
                        <a:rPr lang="lv-LV" sz="1800" kern="1200" dirty="0">
                          <a:solidFill>
                            <a:schemeClr val="accent1"/>
                          </a:solidFill>
                          <a:latin typeface="Segoe UI Light" panose="020B0502040204020203" pitchFamily="34" charset="0"/>
                          <a:ea typeface="+mn-ea"/>
                          <a:cs typeface="Segoe UI Light" panose="020B0502040204020203" pitchFamily="34" charset="0"/>
                        </a:rPr>
                        <a:t>uz bioloģiskās lauksaimniecības kontroles sistēmā iekļautajām platībām vismaz  vid. 8,0 t/ha</a:t>
                      </a:r>
                      <a:r>
                        <a:rPr lang="lv-LV" sz="1800" kern="1200" dirty="0">
                          <a:solidFill>
                            <a:schemeClr val="tx1"/>
                          </a:solidFill>
                          <a:latin typeface="Segoe UI Light" panose="020B0502040204020203" pitchFamily="34" charset="0"/>
                          <a:ea typeface="+mn-ea"/>
                          <a:cs typeface="Segoe UI Light" panose="020B0502040204020203" pitchFamily="34" charset="0"/>
                        </a:rPr>
                        <a:t>.</a:t>
                      </a:r>
                    </a:p>
                    <a:p>
                      <a:pPr marL="0" lvl="0" indent="0">
                        <a:buFont typeface="Wingdings" panose="05000000000000000000" pitchFamily="2" charset="2"/>
                        <a:buChar char="ü"/>
                      </a:pPr>
                      <a:r>
                        <a:rPr lang="lv-LV" sz="1800" kern="1200" dirty="0">
                          <a:solidFill>
                            <a:schemeClr val="tx1"/>
                          </a:solidFill>
                          <a:latin typeface="Segoe UI Light" panose="020B0502040204020203" pitchFamily="34" charset="0"/>
                          <a:ea typeface="+mn-ea"/>
                          <a:cs typeface="Segoe UI Light" panose="020B0502040204020203" pitchFamily="34" charset="0"/>
                        </a:rPr>
                        <a:t> kopējā platība nav mazāka par 1 ha un tā ir pieteikta VPM;</a:t>
                      </a:r>
                    </a:p>
                    <a:p>
                      <a:pPr marL="0" lvl="0" indent="0">
                        <a:buFont typeface="Wingdings" panose="05000000000000000000" pitchFamily="2" charset="2"/>
                        <a:buChar char="ü"/>
                      </a:pPr>
                      <a:r>
                        <a:rPr lang="lv-LV" sz="1800" kern="1200" dirty="0">
                          <a:solidFill>
                            <a:schemeClr val="tx1"/>
                          </a:solidFill>
                          <a:latin typeface="Segoe UI Light" panose="020B0502040204020203" pitchFamily="34" charset="0"/>
                          <a:ea typeface="+mn-ea"/>
                          <a:cs typeface="Segoe UI Light" panose="020B0502040204020203" pitchFamily="34" charset="0"/>
                        </a:rPr>
                        <a:t> lauksaimnieks VAAD piesaka attiecīgo platību lauku apskatei.</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61190"/>
                  </a:ext>
                </a:extLst>
              </a:tr>
            </a:tbl>
          </a:graphicData>
        </a:graphic>
      </p:graphicFrame>
      <p:sp>
        <p:nvSpPr>
          <p:cNvPr id="4" name="Rectangle 3">
            <a:extLst>
              <a:ext uri="{FF2B5EF4-FFF2-40B4-BE49-F238E27FC236}">
                <a16:creationId xmlns:a16="http://schemas.microsoft.com/office/drawing/2014/main" id="{E1C8DA9B-AD3E-48EB-A3CA-2004BC95A449}"/>
              </a:ext>
            </a:extLst>
          </p:cNvPr>
          <p:cNvSpPr/>
          <p:nvPr/>
        </p:nvSpPr>
        <p:spPr>
          <a:xfrm>
            <a:off x="64573" y="2840570"/>
            <a:ext cx="5602317" cy="407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dirty="0">
                <a:solidFill>
                  <a:schemeClr val="tx1"/>
                </a:solidFill>
                <a:latin typeface="Segoe UI Light" panose="020B0502040204020203" pitchFamily="34" charset="0"/>
                <a:cs typeface="Segoe UI Light" panose="020B0502040204020203" pitchFamily="34" charset="0"/>
              </a:rPr>
              <a:t>Reference/</a:t>
            </a:r>
            <a:r>
              <a:rPr lang="lv-LV" sz="1350" dirty="0" err="1">
                <a:solidFill>
                  <a:schemeClr val="tx1"/>
                </a:solidFill>
                <a:latin typeface="Segoe UI Light" panose="020B0502040204020203" pitchFamily="34" charset="0"/>
                <a:cs typeface="Segoe UI Light" panose="020B0502040204020203" pitchFamily="34" charset="0"/>
              </a:rPr>
              <a:t>atbalsttiesīgās</a:t>
            </a:r>
            <a:r>
              <a:rPr lang="lv-LV" sz="1350" dirty="0">
                <a:solidFill>
                  <a:schemeClr val="tx1"/>
                </a:solidFill>
                <a:latin typeface="Segoe UI Light" panose="020B0502040204020203" pitchFamily="34" charset="0"/>
                <a:cs typeface="Segoe UI Light" panose="020B0502040204020203" pitchFamily="34" charset="0"/>
              </a:rPr>
              <a:t> vienības: 363 ha (2020.g. apstiprinātie hektāri)</a:t>
            </a:r>
          </a:p>
        </p:txBody>
      </p:sp>
      <p:sp>
        <p:nvSpPr>
          <p:cNvPr id="7" name="Flowchart: Preparation 6">
            <a:extLst>
              <a:ext uri="{FF2B5EF4-FFF2-40B4-BE49-F238E27FC236}">
                <a16:creationId xmlns:a16="http://schemas.microsoft.com/office/drawing/2014/main" id="{309C9139-E9FC-4239-8F5D-DCDBC1C7372D}"/>
              </a:ext>
            </a:extLst>
          </p:cNvPr>
          <p:cNvSpPr/>
          <p:nvPr/>
        </p:nvSpPr>
        <p:spPr>
          <a:xfrm>
            <a:off x="3920986" y="1353615"/>
            <a:ext cx="4808055" cy="346816"/>
          </a:xfrm>
          <a:prstGeom prst="flowChartPreparation">
            <a:avLst/>
          </a:prstGeom>
          <a:solidFill>
            <a:schemeClr val="accent2">
              <a:lumMod val="20000"/>
              <a:lumOff val="80000"/>
            </a:schemeClr>
          </a:solid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500" b="1" dirty="0">
                <a:solidFill>
                  <a:schemeClr val="tx1"/>
                </a:solidFill>
                <a:latin typeface="Selawik Light" panose="020B0502040204020203" pitchFamily="34" charset="-70"/>
              </a:rPr>
              <a:t>Turpināt esošo atbalsta shēmu</a:t>
            </a:r>
          </a:p>
        </p:txBody>
      </p:sp>
      <p:sp>
        <p:nvSpPr>
          <p:cNvPr id="8" name="Rectangle 7">
            <a:extLst>
              <a:ext uri="{FF2B5EF4-FFF2-40B4-BE49-F238E27FC236}">
                <a16:creationId xmlns:a16="http://schemas.microsoft.com/office/drawing/2014/main" id="{92B50029-268E-4EAC-ABCF-06BEE54371A4}"/>
              </a:ext>
            </a:extLst>
          </p:cNvPr>
          <p:cNvSpPr/>
          <p:nvPr/>
        </p:nvSpPr>
        <p:spPr>
          <a:xfrm>
            <a:off x="8130630" y="308115"/>
            <a:ext cx="747320" cy="600164"/>
          </a:xfrm>
          <a:prstGeom prst="rect">
            <a:avLst/>
          </a:prstGeom>
        </p:spPr>
        <p:txBody>
          <a:bodyPr wrap="none">
            <a:spAutoFit/>
          </a:bodyPr>
          <a:lstStyle/>
          <a:p>
            <a:r>
              <a:rPr lang="lv-LV" sz="3300" dirty="0">
                <a:latin typeface="Segoe UI Light" panose="020B0502040204020203" pitchFamily="34" charset="0"/>
                <a:ea typeface="Calibri" panose="020F0502020204030204" pitchFamily="34" charset="0"/>
                <a:cs typeface="Segoe UI Light" panose="020B0502040204020203" pitchFamily="34" charset="0"/>
              </a:rPr>
              <a:t>⑨</a:t>
            </a:r>
            <a:endParaRPr lang="lv-LV" sz="3300" dirty="0">
              <a:latin typeface="Segoe UI Light" panose="020B0502040204020203" pitchFamily="34" charset="0"/>
              <a:cs typeface="Segoe UI Light" panose="020B0502040204020203" pitchFamily="34" charset="0"/>
            </a:endParaRPr>
          </a:p>
        </p:txBody>
      </p:sp>
      <p:graphicFrame>
        <p:nvGraphicFramePr>
          <p:cNvPr id="9" name="Table 5">
            <a:extLst>
              <a:ext uri="{FF2B5EF4-FFF2-40B4-BE49-F238E27FC236}">
                <a16:creationId xmlns:a16="http://schemas.microsoft.com/office/drawing/2014/main" id="{C5423198-FC80-43BD-B4BF-6297C1CF7FB4}"/>
              </a:ext>
            </a:extLst>
          </p:cNvPr>
          <p:cNvGraphicFramePr>
            <a:graphicFrameLocks noGrp="1"/>
          </p:cNvGraphicFramePr>
          <p:nvPr/>
        </p:nvGraphicFramePr>
        <p:xfrm>
          <a:off x="220916" y="1990940"/>
          <a:ext cx="8120500" cy="861060"/>
        </p:xfrm>
        <a:graphic>
          <a:graphicData uri="http://schemas.openxmlformats.org/drawingml/2006/table">
            <a:tbl>
              <a:tblPr firstRow="1" bandRow="1">
                <a:tableStyleId>{5C22544A-7EE6-4342-B048-85BDC9FD1C3A}</a:tableStyleId>
              </a:tblPr>
              <a:tblGrid>
                <a:gridCol w="1826315">
                  <a:extLst>
                    <a:ext uri="{9D8B030D-6E8A-4147-A177-3AD203B41FA5}">
                      <a16:colId xmlns:a16="http://schemas.microsoft.com/office/drawing/2014/main" val="2705507800"/>
                    </a:ext>
                  </a:extLst>
                </a:gridCol>
                <a:gridCol w="857250">
                  <a:extLst>
                    <a:ext uri="{9D8B030D-6E8A-4147-A177-3AD203B41FA5}">
                      <a16:colId xmlns:a16="http://schemas.microsoft.com/office/drawing/2014/main" val="1622878634"/>
                    </a:ext>
                  </a:extLst>
                </a:gridCol>
                <a:gridCol w="931793">
                  <a:extLst>
                    <a:ext uri="{9D8B030D-6E8A-4147-A177-3AD203B41FA5}">
                      <a16:colId xmlns:a16="http://schemas.microsoft.com/office/drawing/2014/main" val="2022985296"/>
                    </a:ext>
                  </a:extLst>
                </a:gridCol>
                <a:gridCol w="946703">
                  <a:extLst>
                    <a:ext uri="{9D8B030D-6E8A-4147-A177-3AD203B41FA5}">
                      <a16:colId xmlns:a16="http://schemas.microsoft.com/office/drawing/2014/main" val="3238697123"/>
                    </a:ext>
                  </a:extLst>
                </a:gridCol>
                <a:gridCol w="849796">
                  <a:extLst>
                    <a:ext uri="{9D8B030D-6E8A-4147-A177-3AD203B41FA5}">
                      <a16:colId xmlns:a16="http://schemas.microsoft.com/office/drawing/2014/main" val="682758798"/>
                    </a:ext>
                  </a:extLst>
                </a:gridCol>
                <a:gridCol w="931793">
                  <a:extLst>
                    <a:ext uri="{9D8B030D-6E8A-4147-A177-3AD203B41FA5}">
                      <a16:colId xmlns:a16="http://schemas.microsoft.com/office/drawing/2014/main" val="1797847317"/>
                    </a:ext>
                  </a:extLst>
                </a:gridCol>
                <a:gridCol w="924339">
                  <a:extLst>
                    <a:ext uri="{9D8B030D-6E8A-4147-A177-3AD203B41FA5}">
                      <a16:colId xmlns:a16="http://schemas.microsoft.com/office/drawing/2014/main" val="3556531910"/>
                    </a:ext>
                  </a:extLst>
                </a:gridCol>
                <a:gridCol w="852511">
                  <a:extLst>
                    <a:ext uri="{9D8B030D-6E8A-4147-A177-3AD203B41FA5}">
                      <a16:colId xmlns:a16="http://schemas.microsoft.com/office/drawing/2014/main" val="3256405775"/>
                    </a:ext>
                  </a:extLst>
                </a:gridCol>
              </a:tblGrid>
              <a:tr h="297180">
                <a:tc>
                  <a:txBody>
                    <a:bodyPr/>
                    <a:lstStyle/>
                    <a:p>
                      <a:endParaRPr lang="lv-LV" sz="1400" dirty="0"/>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2021</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2022</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2023</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2024</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2025</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2026</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2027</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854261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 </a:t>
                      </a:r>
                      <a:r>
                        <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milj. EUR</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0,20</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0,20</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0,21</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0,21</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0,22</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0,22</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0,23</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361645"/>
                  </a:ext>
                </a:extLst>
              </a:tr>
              <a:tr h="274320">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 EUR/ha</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546</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555</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580</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587</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595</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604</a:t>
                      </a:r>
                    </a:p>
                  </a:txBody>
                  <a:tcPr marL="51435" marR="51435" marT="0" marB="0">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632</a:t>
                      </a:r>
                    </a:p>
                  </a:txBody>
                  <a:tcPr marL="51435" marR="51435"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859822"/>
                  </a:ext>
                </a:extLst>
              </a:tr>
            </a:tbl>
          </a:graphicData>
        </a:graphic>
      </p:graphicFrame>
    </p:spTree>
    <p:extLst>
      <p:ext uri="{BB962C8B-B14F-4D97-AF65-F5344CB8AC3E}">
        <p14:creationId xmlns:p14="http://schemas.microsoft.com/office/powerpoint/2010/main" val="961168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FA00E6-C1C3-4548-BE51-B0763C7A3713}"/>
              </a:ext>
            </a:extLst>
          </p:cNvPr>
          <p:cNvPicPr>
            <a:picLocks noChangeAspect="1"/>
          </p:cNvPicPr>
          <p:nvPr/>
        </p:nvPicPr>
        <p:blipFill>
          <a:blip r:embed="rId3"/>
          <a:stretch>
            <a:fillRect/>
          </a:stretch>
        </p:blipFill>
        <p:spPr>
          <a:xfrm>
            <a:off x="3881023" y="3411734"/>
            <a:ext cx="4730315" cy="2587523"/>
          </a:xfrm>
          <a:prstGeom prst="rect">
            <a:avLst/>
          </a:prstGeom>
        </p:spPr>
      </p:pic>
      <p:pic>
        <p:nvPicPr>
          <p:cNvPr id="2" name="Picture 1">
            <a:extLst>
              <a:ext uri="{FF2B5EF4-FFF2-40B4-BE49-F238E27FC236}">
                <a16:creationId xmlns:a16="http://schemas.microsoft.com/office/drawing/2014/main" id="{6B89D17F-7410-42A1-BF05-1719FDF72E05}"/>
              </a:ext>
            </a:extLst>
          </p:cNvPr>
          <p:cNvPicPr>
            <a:picLocks noChangeAspect="1"/>
          </p:cNvPicPr>
          <p:nvPr/>
        </p:nvPicPr>
        <p:blipFill>
          <a:blip r:embed="rId4"/>
          <a:stretch>
            <a:fillRect/>
          </a:stretch>
        </p:blipFill>
        <p:spPr>
          <a:xfrm>
            <a:off x="192719" y="2064761"/>
            <a:ext cx="4362202" cy="1177880"/>
          </a:xfrm>
          <a:prstGeom prst="rect">
            <a:avLst/>
          </a:prstGeom>
        </p:spPr>
      </p:pic>
      <p:sp>
        <p:nvSpPr>
          <p:cNvPr id="9" name="Taisnstūris 7">
            <a:extLst>
              <a:ext uri="{FF2B5EF4-FFF2-40B4-BE49-F238E27FC236}">
                <a16:creationId xmlns:a16="http://schemas.microsoft.com/office/drawing/2014/main" id="{FA858D0E-9D3E-4FD7-B35F-6047B042A70F}"/>
              </a:ext>
            </a:extLst>
          </p:cNvPr>
          <p:cNvSpPr/>
          <p:nvPr/>
        </p:nvSpPr>
        <p:spPr>
          <a:xfrm>
            <a:off x="328843" y="3273382"/>
            <a:ext cx="713657"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LAD</a:t>
            </a:r>
            <a:endParaRPr lang="lv-LV" sz="900" dirty="0">
              <a:latin typeface="Segoe UI Light" panose="020B0502040204020203" pitchFamily="34" charset="0"/>
              <a:cs typeface="Segoe UI Light" panose="020B0502040204020203" pitchFamily="34" charset="0"/>
            </a:endParaRPr>
          </a:p>
        </p:txBody>
      </p:sp>
      <p:sp>
        <p:nvSpPr>
          <p:cNvPr id="6" name="Title 5">
            <a:extLst>
              <a:ext uri="{FF2B5EF4-FFF2-40B4-BE49-F238E27FC236}">
                <a16:creationId xmlns:a16="http://schemas.microsoft.com/office/drawing/2014/main" id="{677507EB-8B65-4767-8F19-C9742B494449}"/>
              </a:ext>
            </a:extLst>
          </p:cNvPr>
          <p:cNvSpPr txBox="1">
            <a:spLocks/>
          </p:cNvSpPr>
          <p:nvPr/>
        </p:nvSpPr>
        <p:spPr>
          <a:xfrm>
            <a:off x="1834116" y="119949"/>
            <a:ext cx="7240772" cy="123366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100" b="1" dirty="0">
                <a:effectLst>
                  <a:outerShdw blurRad="38100" dist="38100" dir="2700000" algn="tl">
                    <a:srgbClr val="000000">
                      <a:alpha val="43137"/>
                    </a:srgbClr>
                  </a:outerShdw>
                </a:effectLst>
              </a:rPr>
              <a:t>Saistītais ienākuma atbalsts: </a:t>
            </a:r>
            <a:r>
              <a:rPr lang="lv-LV" sz="4000" b="1" dirty="0">
                <a:solidFill>
                  <a:srgbClr val="C00000"/>
                </a:solidFill>
                <a:latin typeface="+mn-lt"/>
                <a:ea typeface="Verdana" panose="020B0604030504040204" pitchFamily="34" charset="0"/>
                <a:cs typeface="Segoe UI Light" panose="020B0502040204020203" pitchFamily="34" charset="0"/>
              </a:rPr>
              <a:t>SERTIFICĒTI SĒKLAS KARTUPEĻI</a:t>
            </a:r>
          </a:p>
        </p:txBody>
      </p:sp>
    </p:spTree>
    <p:extLst>
      <p:ext uri="{BB962C8B-B14F-4D97-AF65-F5344CB8AC3E}">
        <p14:creationId xmlns:p14="http://schemas.microsoft.com/office/powerpoint/2010/main" val="2998701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F5AC1222-9830-4A8F-B521-13B896184670}"/>
              </a:ext>
            </a:extLst>
          </p:cNvPr>
          <p:cNvSpPr txBox="1">
            <a:spLocks/>
          </p:cNvSpPr>
          <p:nvPr/>
        </p:nvSpPr>
        <p:spPr>
          <a:xfrm>
            <a:off x="1805940" y="102598"/>
            <a:ext cx="7338060" cy="149756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b="1" dirty="0" err="1">
                <a:effectLst>
                  <a:outerShdw blurRad="38100" dist="38100" dir="2700000" algn="tl">
                    <a:srgbClr val="000000">
                      <a:alpha val="43137"/>
                    </a:srgbClr>
                  </a:outerShdw>
                </a:effectLst>
              </a:rPr>
              <a:t>Degresivitāte</a:t>
            </a:r>
            <a:r>
              <a:rPr lang="lv-LV" b="1" dirty="0">
                <a:effectLst>
                  <a:outerShdw blurRad="38100" dist="38100" dir="2700000" algn="tl">
                    <a:srgbClr val="000000">
                      <a:alpha val="43137"/>
                    </a:srgbClr>
                  </a:outerShdw>
                </a:effectLst>
              </a:rPr>
              <a:t> un griesti, </a:t>
            </a:r>
            <a:r>
              <a:rPr lang="lv-LV" b="1" dirty="0">
                <a:solidFill>
                  <a:srgbClr val="C00000"/>
                </a:solidFill>
                <a:effectLst>
                  <a:outerShdw blurRad="38100" dist="38100" dir="2700000" algn="tl">
                    <a:srgbClr val="000000">
                      <a:alpha val="43137"/>
                    </a:srgbClr>
                  </a:outerShdw>
                </a:effectLst>
              </a:rPr>
              <a:t>Eiropas Padomes priekšlikums (Okt.2020.)</a:t>
            </a:r>
          </a:p>
        </p:txBody>
      </p:sp>
      <p:sp>
        <p:nvSpPr>
          <p:cNvPr id="6" name="Taisnstūris 4">
            <a:extLst>
              <a:ext uri="{FF2B5EF4-FFF2-40B4-BE49-F238E27FC236}">
                <a16:creationId xmlns:a16="http://schemas.microsoft.com/office/drawing/2014/main" id="{54D0C65C-80D0-4D31-82E6-CD56DFB39444}"/>
              </a:ext>
            </a:extLst>
          </p:cNvPr>
          <p:cNvSpPr/>
          <p:nvPr/>
        </p:nvSpPr>
        <p:spPr>
          <a:xfrm>
            <a:off x="169638" y="1680829"/>
            <a:ext cx="8804724" cy="3496342"/>
          </a:xfrm>
          <a:prstGeom prst="rect">
            <a:avLst/>
          </a:prstGeom>
          <a:solidFill>
            <a:schemeClr val="bg2"/>
          </a:solidFill>
        </p:spPr>
        <p:txBody>
          <a:bodyPr wrap="square">
            <a:spAutoFit/>
          </a:bodyPr>
          <a:lstStyle/>
          <a:p>
            <a:pPr algn="just">
              <a:lnSpc>
                <a:spcPct val="107000"/>
              </a:lnSpc>
            </a:pPr>
            <a:r>
              <a:rPr lang="lv-LV" sz="2000" dirty="0">
                <a:latin typeface="Calibri" panose="020F0502020204030204" pitchFamily="34" charset="0"/>
                <a:ea typeface="Calibri" panose="020F0502020204030204" pitchFamily="34" charset="0"/>
                <a:cs typeface="Times New Roman" panose="02020603050405020304" pitchFamily="18" charset="0"/>
              </a:rPr>
              <a:t>Dalībvalsts </a:t>
            </a:r>
            <a:r>
              <a:rPr lang="lv-LV"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var piemērot </a:t>
            </a:r>
            <a:r>
              <a:rPr lang="lv-LV" sz="2000" b="1" u="sng" dirty="0">
                <a:latin typeface="Calibri" panose="020F0502020204030204" pitchFamily="34" charset="0"/>
                <a:ea typeface="Calibri" panose="020F0502020204030204" pitchFamily="34" charset="0"/>
                <a:cs typeface="Times New Roman" panose="02020603050405020304" pitchFamily="18" charset="0"/>
              </a:rPr>
              <a:t>griestus</a:t>
            </a:r>
            <a:r>
              <a:rPr lang="lv-LV" sz="2000" dirty="0">
                <a:latin typeface="Calibri" panose="020F0502020204030204" pitchFamily="34" charset="0"/>
                <a:ea typeface="Calibri" panose="020F0502020204030204" pitchFamily="34" charset="0"/>
                <a:cs typeface="Times New Roman" panose="02020603050405020304" pitchFamily="18" charset="0"/>
              </a:rPr>
              <a:t> ISIP summai, kas pārsniedz 100 000 EUR šādi:</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lv-LV" sz="2000" b="1" dirty="0">
                <a:latin typeface="Calibri" panose="020F0502020204030204" pitchFamily="34" charset="0"/>
                <a:ea typeface="Calibri" panose="020F0502020204030204" pitchFamily="34" charset="0"/>
                <a:cs typeface="Times New Roman" panose="02020603050405020304" pitchFamily="18" charset="0"/>
              </a:rPr>
              <a:t>100%</a:t>
            </a:r>
            <a:r>
              <a:rPr lang="lv-LV" sz="2000" dirty="0">
                <a:latin typeface="Calibri" panose="020F0502020204030204" pitchFamily="34" charset="0"/>
                <a:ea typeface="Calibri" panose="020F0502020204030204" pitchFamily="34" charset="0"/>
                <a:cs typeface="Times New Roman" panose="02020603050405020304" pitchFamily="18" charset="0"/>
              </a:rPr>
              <a:t> summas daļai, kas pārsniedz 100 000 </a:t>
            </a:r>
            <a:r>
              <a:rPr lang="lv-LV" sz="2000" dirty="0">
                <a:latin typeface="Calibri" panose="020F0502020204030204" pitchFamily="34" charset="0"/>
                <a:ea typeface="Calibri" panose="020F0502020204030204" pitchFamily="34" charset="0"/>
                <a:cs typeface="Calibri" panose="020F0502020204030204" pitchFamily="34" charset="0"/>
              </a:rPr>
              <a:t>€</a:t>
            </a:r>
            <a:r>
              <a:rPr lang="lv-LV" sz="2000" dirty="0">
                <a:latin typeface="Calibri" panose="020F0502020204030204" pitchFamily="34" charset="0"/>
                <a:ea typeface="Calibri" panose="020F0502020204030204" pitchFamily="34" charset="0"/>
                <a:cs typeface="Times New Roman" panose="02020603050405020304" pitchFamily="18" charset="0"/>
              </a:rPr>
              <a:t>.</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lv-LV" sz="2000" dirty="0">
                <a:latin typeface="Calibri" panose="020F0502020204030204" pitchFamily="34" charset="0"/>
                <a:ea typeface="Calibri" panose="020F0502020204030204" pitchFamily="34" charset="0"/>
                <a:cs typeface="Times New Roman" panose="02020603050405020304" pitchFamily="18" charset="0"/>
              </a:rPr>
              <a:t> </a:t>
            </a:r>
            <a:r>
              <a:rPr lang="lv-LV" sz="2000" b="1" dirty="0">
                <a:latin typeface="Calibri" panose="020F0502020204030204" pitchFamily="34" charset="0"/>
                <a:ea typeface="Calibri" panose="020F0502020204030204" pitchFamily="34" charset="0"/>
                <a:cs typeface="Times New Roman" panose="02020603050405020304" pitchFamily="18" charset="0"/>
              </a:rPr>
              <a:t>UN/VAI</a:t>
            </a:r>
          </a:p>
          <a:p>
            <a:pPr algn="just">
              <a:lnSpc>
                <a:spcPct val="107000"/>
              </a:lnSpc>
            </a:pPr>
            <a:r>
              <a:rPr lang="lv-LV" sz="2000" dirty="0">
                <a:latin typeface="Calibri" panose="020F0502020204030204" pitchFamily="34" charset="0"/>
                <a:ea typeface="Calibri" panose="020F0502020204030204" pitchFamily="34" charset="0"/>
                <a:cs typeface="Times New Roman" panose="02020603050405020304" pitchFamily="18" charset="0"/>
              </a:rPr>
              <a:t>Dalībvalsts </a:t>
            </a:r>
            <a:r>
              <a:rPr lang="lv-LV"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var piemērot </a:t>
            </a:r>
            <a:r>
              <a:rPr lang="lv-LV" sz="2000" b="1" u="sng" dirty="0" err="1">
                <a:latin typeface="Calibri" panose="020F0502020204030204" pitchFamily="34" charset="0"/>
                <a:ea typeface="Calibri" panose="020F0502020204030204" pitchFamily="34" charset="0"/>
                <a:cs typeface="Times New Roman" panose="02020603050405020304" pitchFamily="18" charset="0"/>
              </a:rPr>
              <a:t>degresivitāti</a:t>
            </a:r>
            <a:r>
              <a:rPr lang="lv-LV" sz="2000" dirty="0">
                <a:latin typeface="Calibri" panose="020F0502020204030204" pitchFamily="34" charset="0"/>
                <a:ea typeface="Calibri" panose="020F0502020204030204" pitchFamily="34" charset="0"/>
                <a:cs typeface="Times New Roman" panose="02020603050405020304" pitchFamily="18" charset="0"/>
              </a:rPr>
              <a:t> ISIP summai, kas pārsniedz 60 000 EUR šādi:</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lv-LV" sz="2000" dirty="0">
                <a:latin typeface="Calibri" panose="020F0502020204030204" pitchFamily="34" charset="0"/>
                <a:ea typeface="Calibri" panose="020F0502020204030204" pitchFamily="34" charset="0"/>
                <a:cs typeface="Times New Roman" panose="02020603050405020304" pitchFamily="18" charset="0"/>
              </a:rPr>
              <a:t>līdz </a:t>
            </a:r>
            <a:r>
              <a:rPr lang="lv-LV" sz="2000" b="1" dirty="0">
                <a:latin typeface="Calibri" panose="020F0502020204030204" pitchFamily="34" charset="0"/>
                <a:ea typeface="Calibri" panose="020F0502020204030204" pitchFamily="34" charset="0"/>
                <a:cs typeface="Times New Roman" panose="02020603050405020304" pitchFamily="18" charset="0"/>
              </a:rPr>
              <a:t>25%</a:t>
            </a:r>
            <a:r>
              <a:rPr lang="lv-LV" sz="2000" dirty="0">
                <a:latin typeface="Calibri" panose="020F0502020204030204" pitchFamily="34" charset="0"/>
                <a:ea typeface="Calibri" panose="020F0502020204030204" pitchFamily="34" charset="0"/>
                <a:cs typeface="Times New Roman" panose="02020603050405020304" pitchFamily="18" charset="0"/>
              </a:rPr>
              <a:t> summas daļai starp 60 000-75 000 </a:t>
            </a:r>
            <a:r>
              <a:rPr lang="lv-LV" sz="2000" dirty="0">
                <a:latin typeface="Calibri" panose="020F0502020204030204" pitchFamily="34" charset="0"/>
                <a:ea typeface="Calibri" panose="020F0502020204030204" pitchFamily="34" charset="0"/>
                <a:cs typeface="Calibri" panose="020F0502020204030204" pitchFamily="34" charset="0"/>
              </a:rPr>
              <a:t>€</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lv-LV" sz="2000" dirty="0">
                <a:latin typeface="Calibri" panose="020F0502020204030204" pitchFamily="34" charset="0"/>
                <a:ea typeface="Calibri" panose="020F0502020204030204" pitchFamily="34" charset="0"/>
                <a:cs typeface="Times New Roman" panose="02020603050405020304" pitchFamily="18" charset="0"/>
              </a:rPr>
              <a:t>līdz </a:t>
            </a:r>
            <a:r>
              <a:rPr lang="lv-LV" sz="2000" b="1" dirty="0">
                <a:latin typeface="Calibri" panose="020F0502020204030204" pitchFamily="34" charset="0"/>
                <a:ea typeface="Calibri" panose="020F0502020204030204" pitchFamily="34" charset="0"/>
                <a:cs typeface="Times New Roman" panose="02020603050405020304" pitchFamily="18" charset="0"/>
              </a:rPr>
              <a:t>50 %</a:t>
            </a:r>
            <a:r>
              <a:rPr lang="lv-LV" sz="2000" dirty="0">
                <a:latin typeface="Calibri" panose="020F0502020204030204" pitchFamily="34" charset="0"/>
                <a:ea typeface="Calibri" panose="020F0502020204030204" pitchFamily="34" charset="0"/>
                <a:cs typeface="Times New Roman" panose="02020603050405020304" pitchFamily="18" charset="0"/>
              </a:rPr>
              <a:t> summas daļai starp 75 000-90 000 </a:t>
            </a:r>
            <a:r>
              <a:rPr lang="lv-LV" sz="2000" dirty="0">
                <a:latin typeface="Calibri" panose="020F0502020204030204" pitchFamily="34" charset="0"/>
                <a:ea typeface="Calibri" panose="020F0502020204030204" pitchFamily="34" charset="0"/>
                <a:cs typeface="Calibri" panose="020F0502020204030204" pitchFamily="34" charset="0"/>
              </a:rPr>
              <a:t>€</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lv-LV" sz="2000" dirty="0">
                <a:latin typeface="Calibri" panose="020F0502020204030204" pitchFamily="34" charset="0"/>
                <a:ea typeface="Calibri" panose="020F0502020204030204" pitchFamily="34" charset="0"/>
                <a:cs typeface="Times New Roman" panose="02020603050405020304" pitchFamily="18" charset="0"/>
              </a:rPr>
              <a:t>līdz </a:t>
            </a:r>
            <a:r>
              <a:rPr lang="lv-LV" sz="2000" b="1" dirty="0">
                <a:latin typeface="Calibri" panose="020F0502020204030204" pitchFamily="34" charset="0"/>
                <a:ea typeface="Calibri" panose="020F0502020204030204" pitchFamily="34" charset="0"/>
                <a:cs typeface="Times New Roman" panose="02020603050405020304" pitchFamily="18" charset="0"/>
              </a:rPr>
              <a:t>85%</a:t>
            </a:r>
            <a:r>
              <a:rPr lang="lv-LV" sz="2000" dirty="0">
                <a:latin typeface="Calibri" panose="020F0502020204030204" pitchFamily="34" charset="0"/>
                <a:ea typeface="Calibri" panose="020F0502020204030204" pitchFamily="34" charset="0"/>
                <a:cs typeface="Times New Roman" panose="02020603050405020304" pitchFamily="18" charset="0"/>
              </a:rPr>
              <a:t> summas daļai, kas pārsniedz 90 000 </a:t>
            </a:r>
            <a:r>
              <a:rPr lang="lv-LV" sz="2000" dirty="0">
                <a:latin typeface="Calibri" panose="020F0502020204030204" pitchFamily="34" charset="0"/>
                <a:ea typeface="Calibri" panose="020F0502020204030204" pitchFamily="34" charset="0"/>
                <a:cs typeface="Calibri" panose="020F0502020204030204" pitchFamily="34" charset="0"/>
              </a:rPr>
              <a:t>€</a:t>
            </a:r>
            <a:endParaRPr lang="lv-LV"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endParaRPr lang="lv-LV" sz="2000" dirty="0">
              <a:latin typeface="Calibri" panose="020F0502020204030204" pitchFamily="34" charset="0"/>
              <a:ea typeface="Calibri" panose="020F0502020204030204" pitchFamily="34" charset="0"/>
              <a:cs typeface="Times New Roman" panose="02020603050405020304" pitchFamily="18" charset="0"/>
            </a:endParaRPr>
          </a:p>
          <a:p>
            <a:r>
              <a:rPr lang="lv-LV" sz="2000" dirty="0">
                <a:latin typeface="Calibri" panose="020F0502020204030204" pitchFamily="34" charset="0"/>
                <a:ea typeface="Calibri" panose="020F0502020204030204" pitchFamily="34" charset="0"/>
                <a:cs typeface="Times New Roman" panose="02020603050405020304" pitchFamily="18" charset="0"/>
              </a:rPr>
              <a:t>Pirms griestu vai </a:t>
            </a:r>
            <a:r>
              <a:rPr lang="lv-LV" sz="2000" dirty="0" err="1">
                <a:latin typeface="Calibri" panose="020F0502020204030204" pitchFamily="34" charset="0"/>
                <a:ea typeface="Calibri" panose="020F0502020204030204" pitchFamily="34" charset="0"/>
                <a:cs typeface="Times New Roman" panose="02020603050405020304" pitchFamily="18" charset="0"/>
              </a:rPr>
              <a:t>degresivitātes</a:t>
            </a:r>
            <a:r>
              <a:rPr lang="lv-LV" sz="2000" dirty="0">
                <a:latin typeface="Calibri" panose="020F0502020204030204" pitchFamily="34" charset="0"/>
                <a:ea typeface="Calibri" panose="020F0502020204030204" pitchFamily="34" charset="0"/>
                <a:cs typeface="Times New Roman" panose="02020603050405020304" pitchFamily="18" charset="0"/>
              </a:rPr>
              <a:t> piemērošanas</a:t>
            </a:r>
            <a:r>
              <a:rPr lang="lv-LV"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lv-LV"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var atņemt nodarbināto algas un nodokļus</a:t>
            </a:r>
            <a:r>
              <a:rPr lang="lv-LV" sz="2000" dirty="0">
                <a:latin typeface="Calibri" panose="020F0502020204030204" pitchFamily="34" charset="0"/>
                <a:ea typeface="Calibri" panose="020F0502020204030204" pitchFamily="34" charset="0"/>
                <a:cs typeface="Times New Roman" panose="02020603050405020304" pitchFamily="18" charset="0"/>
              </a:rPr>
              <a:t>, kas saistīti ar lauksaimniecisko darbību.</a:t>
            </a:r>
            <a:endParaRPr lang="lv-LV" sz="2000" dirty="0"/>
          </a:p>
        </p:txBody>
      </p:sp>
      <p:sp>
        <p:nvSpPr>
          <p:cNvPr id="2" name="Slide Number Placeholder 1">
            <a:extLst>
              <a:ext uri="{FF2B5EF4-FFF2-40B4-BE49-F238E27FC236}">
                <a16:creationId xmlns:a16="http://schemas.microsoft.com/office/drawing/2014/main" id="{65A2336B-AFCC-4EF7-9E94-0F6168D17A5A}"/>
              </a:ext>
            </a:extLst>
          </p:cNvPr>
          <p:cNvSpPr>
            <a:spLocks noGrp="1"/>
          </p:cNvSpPr>
          <p:nvPr>
            <p:ph type="sldNum" sz="quarter" idx="13"/>
          </p:nvPr>
        </p:nvSpPr>
        <p:spPr/>
        <p:txBody>
          <a:bodyPr/>
          <a:lstStyle/>
          <a:p>
            <a:pPr>
              <a:defRPr/>
            </a:pPr>
            <a:fld id="{17172D2A-A335-45D1-B5BB-8EEF06FA6A4E}" type="slidenum">
              <a:rPr lang="en-US" altLang="en-US" smtClean="0"/>
              <a:pPr>
                <a:defRPr/>
              </a:pPr>
              <a:t>4</a:t>
            </a:fld>
            <a:endParaRPr lang="en-US" altLang="en-US" dirty="0"/>
          </a:p>
        </p:txBody>
      </p:sp>
      <p:sp>
        <p:nvSpPr>
          <p:cNvPr id="3" name="TextBox 2">
            <a:extLst>
              <a:ext uri="{FF2B5EF4-FFF2-40B4-BE49-F238E27FC236}">
                <a16:creationId xmlns:a16="http://schemas.microsoft.com/office/drawing/2014/main" id="{E589A6A6-9FF6-441C-819E-AA72AB4ACC18}"/>
              </a:ext>
            </a:extLst>
          </p:cNvPr>
          <p:cNvSpPr txBox="1"/>
          <p:nvPr/>
        </p:nvSpPr>
        <p:spPr>
          <a:xfrm>
            <a:off x="2588183" y="5566219"/>
            <a:ext cx="3399380" cy="369332"/>
          </a:xfrm>
          <a:prstGeom prst="rect">
            <a:avLst/>
          </a:prstGeom>
          <a:noFill/>
          <a:ln>
            <a:solidFill>
              <a:srgbClr val="C00000"/>
            </a:solidFill>
          </a:ln>
        </p:spPr>
        <p:txBody>
          <a:bodyPr wrap="square" rtlCol="0">
            <a:spAutoFit/>
          </a:bodyPr>
          <a:lstStyle/>
          <a:p>
            <a:pPr algn="just"/>
            <a:r>
              <a:rPr lang="lv-LV" dirty="0"/>
              <a:t>!! Jāgaida trialoga vienošanās</a:t>
            </a:r>
          </a:p>
        </p:txBody>
      </p:sp>
    </p:spTree>
    <p:extLst>
      <p:ext uri="{BB962C8B-B14F-4D97-AF65-F5344CB8AC3E}">
        <p14:creationId xmlns:p14="http://schemas.microsoft.com/office/powerpoint/2010/main" val="297571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903228" y="163980"/>
            <a:ext cx="7240772" cy="139738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r>
              <a:rPr lang="lv-LV" sz="3600" b="1" dirty="0">
                <a:solidFill>
                  <a:srgbClr val="C00000"/>
                </a:solidFill>
                <a:latin typeface="+mn-lt"/>
                <a:ea typeface="Verdana" panose="020B0604030504040204" pitchFamily="34" charset="0"/>
                <a:cs typeface="Segoe UI Light" panose="020B0502040204020203" pitchFamily="34" charset="0"/>
              </a:rPr>
              <a:t>SERTIFICĒTĀM STIEBRZĀĻU UN LOPBARĪBAS AUGU SĒKLĀM</a:t>
            </a:r>
          </a:p>
        </p:txBody>
      </p:sp>
      <p:graphicFrame>
        <p:nvGraphicFramePr>
          <p:cNvPr id="3" name="Table 3">
            <a:extLst>
              <a:ext uri="{FF2B5EF4-FFF2-40B4-BE49-F238E27FC236}">
                <a16:creationId xmlns:a16="http://schemas.microsoft.com/office/drawing/2014/main" id="{17C0A8D5-ABB9-4B31-AB3B-8DDD51D795D8}"/>
              </a:ext>
            </a:extLst>
          </p:cNvPr>
          <p:cNvGraphicFramePr>
            <a:graphicFrameLocks noGrp="1"/>
          </p:cNvGraphicFramePr>
          <p:nvPr>
            <p:extLst>
              <p:ext uri="{D42A27DB-BD31-4B8C-83A1-F6EECF244321}">
                <p14:modId xmlns:p14="http://schemas.microsoft.com/office/powerpoint/2010/main" val="452732692"/>
              </p:ext>
            </p:extLst>
          </p:nvPr>
        </p:nvGraphicFramePr>
        <p:xfrm>
          <a:off x="384179" y="3742985"/>
          <a:ext cx="8103222" cy="2468880"/>
        </p:xfrm>
        <a:graphic>
          <a:graphicData uri="http://schemas.openxmlformats.org/drawingml/2006/table">
            <a:tbl>
              <a:tblPr firstRow="1" bandRow="1">
                <a:tableStyleId>{5C22544A-7EE6-4342-B048-85BDC9FD1C3A}</a:tableStyleId>
              </a:tblPr>
              <a:tblGrid>
                <a:gridCol w="8103222">
                  <a:extLst>
                    <a:ext uri="{9D8B030D-6E8A-4147-A177-3AD203B41FA5}">
                      <a16:colId xmlns:a16="http://schemas.microsoft.com/office/drawing/2014/main" val="2917490183"/>
                    </a:ext>
                  </a:extLst>
                </a:gridCol>
              </a:tblGrid>
              <a:tr h="297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Atbalsta saņemšanas nosacījumi:</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47724"/>
                  </a:ext>
                </a:extLst>
              </a:tr>
              <a:tr h="2171700">
                <a:tc>
                  <a:txBody>
                    <a:bodyPr/>
                    <a:lstStyle/>
                    <a:p>
                      <a:pPr marL="0" lvl="0" indent="0">
                        <a:buFont typeface="Wingdings" panose="05000000000000000000" pitchFamily="2" charset="2"/>
                        <a:buChar char="ü"/>
                      </a:pPr>
                      <a:r>
                        <a:rPr lang="lv-LV" sz="1800" kern="1200" dirty="0">
                          <a:solidFill>
                            <a:schemeClr val="tx1"/>
                          </a:solidFill>
                          <a:latin typeface="Segoe UI Light" panose="020B0502040204020203" pitchFamily="34" charset="0"/>
                          <a:ea typeface="+mn-ea"/>
                          <a:cs typeface="Segoe UI Light" panose="020B0502040204020203" pitchFamily="34" charset="0"/>
                        </a:rPr>
                        <a:t> </a:t>
                      </a:r>
                      <a:r>
                        <a:rPr lang="lv-LV" sz="1500" kern="1200" dirty="0">
                          <a:solidFill>
                            <a:schemeClr val="tx1"/>
                          </a:solidFill>
                          <a:latin typeface="Segoe UI Light" panose="020B0502040204020203" pitchFamily="34" charset="0"/>
                          <a:ea typeface="+mn-ea"/>
                          <a:cs typeface="Segoe UI Light" panose="020B0502040204020203" pitchFamily="34" charset="0"/>
                        </a:rPr>
                        <a:t>attiecīgajā platībā tiek audzēts pļavas timotiņš, pļavas auzene, hibrīdā airene, daudzziedu viengadīgā airene, sarkanā auzene, ganību airene, niedru auzene, pļavas skarene, kamolzāle, </a:t>
                      </a:r>
                      <a:r>
                        <a:rPr lang="lv-LV" sz="1500" kern="1200" dirty="0" err="1">
                          <a:solidFill>
                            <a:schemeClr val="tx1"/>
                          </a:solidFill>
                          <a:latin typeface="Segoe UI Light" panose="020B0502040204020203" pitchFamily="34" charset="0"/>
                          <a:ea typeface="+mn-ea"/>
                          <a:cs typeface="Segoe UI Light" panose="020B0502040204020203" pitchFamily="34" charset="0"/>
                        </a:rPr>
                        <a:t>auzeņairene</a:t>
                      </a:r>
                      <a:r>
                        <a:rPr lang="lv-LV" sz="1500" kern="1200" dirty="0">
                          <a:solidFill>
                            <a:schemeClr val="tx1"/>
                          </a:solidFill>
                          <a:latin typeface="Segoe UI Light" panose="020B0502040204020203" pitchFamily="34" charset="0"/>
                          <a:ea typeface="+mn-ea"/>
                          <a:cs typeface="Segoe UI Light" panose="020B0502040204020203" pitchFamily="34" charset="0"/>
                        </a:rPr>
                        <a:t>, sarkanais āboliņš, baltais āboliņš, austrumu </a:t>
                      </a:r>
                      <a:r>
                        <a:rPr lang="lv-LV" sz="1500" kern="1200" dirty="0" err="1">
                          <a:solidFill>
                            <a:schemeClr val="tx1"/>
                          </a:solidFill>
                          <a:latin typeface="Segoe UI Light" panose="020B0502040204020203" pitchFamily="34" charset="0"/>
                          <a:ea typeface="+mn-ea"/>
                          <a:cs typeface="Segoe UI Light" panose="020B0502040204020203" pitchFamily="34" charset="0"/>
                        </a:rPr>
                        <a:t>galega</a:t>
                      </a:r>
                      <a:r>
                        <a:rPr lang="lv-LV" sz="1500" kern="1200" dirty="0">
                          <a:solidFill>
                            <a:schemeClr val="tx1"/>
                          </a:solidFill>
                          <a:latin typeface="Segoe UI Light" panose="020B0502040204020203" pitchFamily="34" charset="0"/>
                          <a:ea typeface="+mn-ea"/>
                          <a:cs typeface="Segoe UI Light" panose="020B0502040204020203" pitchFamily="34" charset="0"/>
                        </a:rPr>
                        <a:t>, lucerna, bastarda āboliņš, facēlija, ragainie </a:t>
                      </a:r>
                      <a:r>
                        <a:rPr lang="lv-LV" sz="1500" kern="1200" dirty="0" err="1">
                          <a:solidFill>
                            <a:schemeClr val="tx1"/>
                          </a:solidFill>
                          <a:latin typeface="Segoe UI Light" panose="020B0502040204020203" pitchFamily="34" charset="0"/>
                          <a:ea typeface="+mn-ea"/>
                          <a:cs typeface="Segoe UI Light" panose="020B0502040204020203" pitchFamily="34" charset="0"/>
                        </a:rPr>
                        <a:t>vanagnadziņi</a:t>
                      </a:r>
                      <a:r>
                        <a:rPr lang="lv-LV" sz="1500" kern="1200" dirty="0">
                          <a:solidFill>
                            <a:schemeClr val="tx1"/>
                          </a:solidFill>
                          <a:latin typeface="Segoe UI Light" panose="020B0502040204020203" pitchFamily="34" charset="0"/>
                          <a:ea typeface="+mn-ea"/>
                          <a:cs typeface="Segoe UI Light" panose="020B0502040204020203" pitchFamily="34" charset="0"/>
                        </a:rPr>
                        <a:t>, zirņi, vīķi, lauka pupas,  vai lupīna;</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tiek izpildītas sēklaudzēšanas prasības, tostarp līdz nākamā gada 15.05 ir iegūta sertificēta sēkla;</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a:t>
                      </a:r>
                      <a:r>
                        <a:rPr lang="lv-LV" sz="1500" kern="1200" dirty="0">
                          <a:solidFill>
                            <a:schemeClr val="accent1"/>
                          </a:solidFill>
                          <a:latin typeface="Segoe UI Light" panose="020B0502040204020203" pitchFamily="34" charset="0"/>
                          <a:ea typeface="+mn-ea"/>
                          <a:cs typeface="Segoe UI Light" panose="020B0502040204020203" pitchFamily="34" charset="0"/>
                        </a:rPr>
                        <a:t>noteikts min. iegūstamais ražības apjoms</a:t>
                      </a:r>
                      <a:r>
                        <a:rPr lang="lv-LV" sz="1500" kern="1200" dirty="0">
                          <a:solidFill>
                            <a:schemeClr val="tx1"/>
                          </a:solidFill>
                          <a:latin typeface="Segoe UI Light" panose="020B0502040204020203" pitchFamily="34" charset="0"/>
                          <a:ea typeface="+mn-ea"/>
                          <a:cs typeface="Segoe UI Light" panose="020B0502040204020203" pitchFamily="34" charset="0"/>
                        </a:rPr>
                        <a:t>;</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kopējā platība nav mazāka par 1 ha un tā ir pieteikta VPM;</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attiecīgā platība nav pieteikta citam saistītajam ienākuma atbalstam par platībām;</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lauksaimnieks VAAD piesaka attiecīgo platību lauku apskatei.</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61190"/>
                  </a:ext>
                </a:extLst>
              </a:tr>
            </a:tbl>
          </a:graphicData>
        </a:graphic>
      </p:graphicFrame>
      <p:sp>
        <p:nvSpPr>
          <p:cNvPr id="4" name="Rectangle 3">
            <a:extLst>
              <a:ext uri="{FF2B5EF4-FFF2-40B4-BE49-F238E27FC236}">
                <a16:creationId xmlns:a16="http://schemas.microsoft.com/office/drawing/2014/main" id="{E1C8DA9B-AD3E-48EB-A3CA-2004BC95A449}"/>
              </a:ext>
            </a:extLst>
          </p:cNvPr>
          <p:cNvSpPr/>
          <p:nvPr/>
        </p:nvSpPr>
        <p:spPr>
          <a:xfrm>
            <a:off x="69996" y="3143867"/>
            <a:ext cx="5602317" cy="407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dirty="0">
                <a:solidFill>
                  <a:schemeClr val="tx1"/>
                </a:solidFill>
                <a:latin typeface="Segoe UI Light" panose="020B0502040204020203" pitchFamily="34" charset="0"/>
                <a:cs typeface="Segoe UI Light" panose="020B0502040204020203" pitchFamily="34" charset="0"/>
              </a:rPr>
              <a:t>Reference/</a:t>
            </a:r>
            <a:r>
              <a:rPr lang="lv-LV" sz="1350" dirty="0" err="1">
                <a:solidFill>
                  <a:schemeClr val="tx1"/>
                </a:solidFill>
                <a:latin typeface="Segoe UI Light" panose="020B0502040204020203" pitchFamily="34" charset="0"/>
                <a:cs typeface="Segoe UI Light" panose="020B0502040204020203" pitchFamily="34" charset="0"/>
              </a:rPr>
              <a:t>atbalsttiesīgās</a:t>
            </a:r>
            <a:r>
              <a:rPr lang="lv-LV" sz="1350" dirty="0">
                <a:solidFill>
                  <a:schemeClr val="tx1"/>
                </a:solidFill>
                <a:latin typeface="Segoe UI Light" panose="020B0502040204020203" pitchFamily="34" charset="0"/>
                <a:cs typeface="Segoe UI Light" panose="020B0502040204020203" pitchFamily="34" charset="0"/>
              </a:rPr>
              <a:t> vienības: 3 901 ha (2020.g. apstiprinātie hektāri)</a:t>
            </a:r>
          </a:p>
        </p:txBody>
      </p:sp>
      <p:sp>
        <p:nvSpPr>
          <p:cNvPr id="8" name="Flowchart: Preparation 7">
            <a:extLst>
              <a:ext uri="{FF2B5EF4-FFF2-40B4-BE49-F238E27FC236}">
                <a16:creationId xmlns:a16="http://schemas.microsoft.com/office/drawing/2014/main" id="{7FB7B8EF-FDB0-4F3A-BD58-7AC8F1FEA818}"/>
              </a:ext>
            </a:extLst>
          </p:cNvPr>
          <p:cNvSpPr/>
          <p:nvPr/>
        </p:nvSpPr>
        <p:spPr>
          <a:xfrm>
            <a:off x="3958258" y="1694565"/>
            <a:ext cx="4808055" cy="346816"/>
          </a:xfrm>
          <a:prstGeom prst="flowChartPreparation">
            <a:avLst/>
          </a:prstGeom>
          <a:solidFill>
            <a:schemeClr val="accent2">
              <a:lumMod val="20000"/>
              <a:lumOff val="80000"/>
            </a:schemeClr>
          </a:solid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500" b="1" dirty="0">
                <a:solidFill>
                  <a:schemeClr val="tx1"/>
                </a:solidFill>
                <a:latin typeface="Selawik Light" panose="020B0502040204020203" pitchFamily="34" charset="-70"/>
              </a:rPr>
              <a:t>Turpināt esošo atbalsta shēmu</a:t>
            </a:r>
          </a:p>
        </p:txBody>
      </p:sp>
      <p:sp>
        <p:nvSpPr>
          <p:cNvPr id="9" name="Rectangle 8">
            <a:extLst>
              <a:ext uri="{FF2B5EF4-FFF2-40B4-BE49-F238E27FC236}">
                <a16:creationId xmlns:a16="http://schemas.microsoft.com/office/drawing/2014/main" id="{9ADDE2E6-CB77-4CBF-8ACD-3803F3954E6A}"/>
              </a:ext>
            </a:extLst>
          </p:cNvPr>
          <p:cNvSpPr/>
          <p:nvPr/>
        </p:nvSpPr>
        <p:spPr>
          <a:xfrm>
            <a:off x="8272080" y="308025"/>
            <a:ext cx="747320" cy="600164"/>
          </a:xfrm>
          <a:prstGeom prst="rect">
            <a:avLst/>
          </a:prstGeom>
        </p:spPr>
        <p:txBody>
          <a:bodyPr wrap="none">
            <a:spAutoFit/>
          </a:bodyPr>
          <a:lstStyle/>
          <a:p>
            <a:r>
              <a:rPr lang="lv-LV" sz="3300" dirty="0">
                <a:latin typeface="Segoe UI Light" panose="020B0502040204020203" pitchFamily="34" charset="0"/>
                <a:ea typeface="Calibri" panose="020F0502020204030204" pitchFamily="34" charset="0"/>
                <a:cs typeface="Segoe UI Light" panose="020B0502040204020203" pitchFamily="34" charset="0"/>
              </a:rPr>
              <a:t>⑩</a:t>
            </a:r>
            <a:endParaRPr lang="lv-LV" sz="3300" dirty="0">
              <a:latin typeface="Segoe UI Light" panose="020B0502040204020203" pitchFamily="34" charset="0"/>
              <a:cs typeface="Segoe UI Light" panose="020B0502040204020203" pitchFamily="34" charset="0"/>
            </a:endParaRPr>
          </a:p>
        </p:txBody>
      </p:sp>
      <p:graphicFrame>
        <p:nvGraphicFramePr>
          <p:cNvPr id="10" name="Table 5">
            <a:extLst>
              <a:ext uri="{FF2B5EF4-FFF2-40B4-BE49-F238E27FC236}">
                <a16:creationId xmlns:a16="http://schemas.microsoft.com/office/drawing/2014/main" id="{FA6AB4F4-D55E-4E63-8EDB-5DCF7A6DD2A0}"/>
              </a:ext>
            </a:extLst>
          </p:cNvPr>
          <p:cNvGraphicFramePr>
            <a:graphicFrameLocks noGrp="1"/>
          </p:cNvGraphicFramePr>
          <p:nvPr/>
        </p:nvGraphicFramePr>
        <p:xfrm>
          <a:off x="220916" y="2253956"/>
          <a:ext cx="8120500" cy="861060"/>
        </p:xfrm>
        <a:graphic>
          <a:graphicData uri="http://schemas.openxmlformats.org/drawingml/2006/table">
            <a:tbl>
              <a:tblPr firstRow="1" bandRow="1">
                <a:tableStyleId>{5C22544A-7EE6-4342-B048-85BDC9FD1C3A}</a:tableStyleId>
              </a:tblPr>
              <a:tblGrid>
                <a:gridCol w="1826315">
                  <a:extLst>
                    <a:ext uri="{9D8B030D-6E8A-4147-A177-3AD203B41FA5}">
                      <a16:colId xmlns:a16="http://schemas.microsoft.com/office/drawing/2014/main" val="2705507800"/>
                    </a:ext>
                  </a:extLst>
                </a:gridCol>
                <a:gridCol w="857250">
                  <a:extLst>
                    <a:ext uri="{9D8B030D-6E8A-4147-A177-3AD203B41FA5}">
                      <a16:colId xmlns:a16="http://schemas.microsoft.com/office/drawing/2014/main" val="1622878634"/>
                    </a:ext>
                  </a:extLst>
                </a:gridCol>
                <a:gridCol w="931793">
                  <a:extLst>
                    <a:ext uri="{9D8B030D-6E8A-4147-A177-3AD203B41FA5}">
                      <a16:colId xmlns:a16="http://schemas.microsoft.com/office/drawing/2014/main" val="2022985296"/>
                    </a:ext>
                  </a:extLst>
                </a:gridCol>
                <a:gridCol w="946703">
                  <a:extLst>
                    <a:ext uri="{9D8B030D-6E8A-4147-A177-3AD203B41FA5}">
                      <a16:colId xmlns:a16="http://schemas.microsoft.com/office/drawing/2014/main" val="3238697123"/>
                    </a:ext>
                  </a:extLst>
                </a:gridCol>
                <a:gridCol w="849796">
                  <a:extLst>
                    <a:ext uri="{9D8B030D-6E8A-4147-A177-3AD203B41FA5}">
                      <a16:colId xmlns:a16="http://schemas.microsoft.com/office/drawing/2014/main" val="682758798"/>
                    </a:ext>
                  </a:extLst>
                </a:gridCol>
                <a:gridCol w="931793">
                  <a:extLst>
                    <a:ext uri="{9D8B030D-6E8A-4147-A177-3AD203B41FA5}">
                      <a16:colId xmlns:a16="http://schemas.microsoft.com/office/drawing/2014/main" val="1797847317"/>
                    </a:ext>
                  </a:extLst>
                </a:gridCol>
                <a:gridCol w="924339">
                  <a:extLst>
                    <a:ext uri="{9D8B030D-6E8A-4147-A177-3AD203B41FA5}">
                      <a16:colId xmlns:a16="http://schemas.microsoft.com/office/drawing/2014/main" val="3556531910"/>
                    </a:ext>
                  </a:extLst>
                </a:gridCol>
                <a:gridCol w="852511">
                  <a:extLst>
                    <a:ext uri="{9D8B030D-6E8A-4147-A177-3AD203B41FA5}">
                      <a16:colId xmlns:a16="http://schemas.microsoft.com/office/drawing/2014/main" val="3256405775"/>
                    </a:ext>
                  </a:extLst>
                </a:gridCol>
              </a:tblGrid>
              <a:tr h="297180">
                <a:tc>
                  <a:txBody>
                    <a:bodyPr/>
                    <a:lstStyle/>
                    <a:p>
                      <a:endParaRPr lang="lv-LV" sz="1400" dirty="0"/>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2021</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2022</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2023</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2024</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2025</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2026</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2027</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854261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 </a:t>
                      </a:r>
                      <a:r>
                        <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milj. EUR</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0,49</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0,50</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0,52</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0,53</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0,53</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0,54</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0,57</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361645"/>
                  </a:ext>
                </a:extLst>
              </a:tr>
              <a:tr h="274320">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 EUR/ha</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125</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127</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133</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135</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137</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139</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145</a:t>
                      </a:r>
                    </a:p>
                  </a:txBody>
                  <a:tcPr marL="51435" marR="51435"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859822"/>
                  </a:ext>
                </a:extLst>
              </a:tr>
            </a:tbl>
          </a:graphicData>
        </a:graphic>
      </p:graphicFrame>
    </p:spTree>
    <p:extLst>
      <p:ext uri="{BB962C8B-B14F-4D97-AF65-F5344CB8AC3E}">
        <p14:creationId xmlns:p14="http://schemas.microsoft.com/office/powerpoint/2010/main" val="3799590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4B880B-5C72-4ABD-861B-449EF2311C93}"/>
              </a:ext>
            </a:extLst>
          </p:cNvPr>
          <p:cNvSpPr>
            <a:spLocks noGrp="1"/>
          </p:cNvSpPr>
          <p:nvPr>
            <p:ph type="sldNum" sz="quarter" idx="13"/>
          </p:nvPr>
        </p:nvSpPr>
        <p:spPr/>
        <p:txBody>
          <a:bodyPr/>
          <a:lstStyle/>
          <a:p>
            <a:pPr>
              <a:defRPr/>
            </a:pPr>
            <a:fld id="{17172D2A-A335-45D1-B5BB-8EEF06FA6A4E}" type="slidenum">
              <a:rPr lang="en-US" altLang="en-US" smtClean="0"/>
              <a:pPr>
                <a:defRPr/>
              </a:pPr>
              <a:t>41</a:t>
            </a:fld>
            <a:endParaRPr lang="en-US" altLang="en-US" dirty="0"/>
          </a:p>
        </p:txBody>
      </p:sp>
      <p:pic>
        <p:nvPicPr>
          <p:cNvPr id="6" name="Picture 5">
            <a:extLst>
              <a:ext uri="{FF2B5EF4-FFF2-40B4-BE49-F238E27FC236}">
                <a16:creationId xmlns:a16="http://schemas.microsoft.com/office/drawing/2014/main" id="{6527EA81-E230-4B5A-9DFC-587B41DF1576}"/>
              </a:ext>
            </a:extLst>
          </p:cNvPr>
          <p:cNvPicPr>
            <a:picLocks noChangeAspect="1"/>
          </p:cNvPicPr>
          <p:nvPr/>
        </p:nvPicPr>
        <p:blipFill>
          <a:blip r:embed="rId2"/>
          <a:stretch>
            <a:fillRect/>
          </a:stretch>
        </p:blipFill>
        <p:spPr>
          <a:xfrm>
            <a:off x="902563" y="1491448"/>
            <a:ext cx="7338874" cy="5137952"/>
          </a:xfrm>
          <a:prstGeom prst="rect">
            <a:avLst/>
          </a:prstGeom>
        </p:spPr>
      </p:pic>
      <p:sp>
        <p:nvSpPr>
          <p:cNvPr id="7" name="Rectangle 6">
            <a:extLst>
              <a:ext uri="{FF2B5EF4-FFF2-40B4-BE49-F238E27FC236}">
                <a16:creationId xmlns:a16="http://schemas.microsoft.com/office/drawing/2014/main" id="{EE373A0B-2E1C-4C9B-A3BD-3B650B2A49F6}"/>
              </a:ext>
            </a:extLst>
          </p:cNvPr>
          <p:cNvSpPr/>
          <p:nvPr/>
        </p:nvSpPr>
        <p:spPr>
          <a:xfrm>
            <a:off x="1838926" y="0"/>
            <a:ext cx="7000274" cy="1569660"/>
          </a:xfrm>
          <a:prstGeom prst="rect">
            <a:avLst/>
          </a:prstGeom>
        </p:spPr>
        <p:txBody>
          <a:bodyPr wrap="square">
            <a:spAutoFit/>
          </a:bodyPr>
          <a:lstStyle/>
          <a:p>
            <a:r>
              <a:rPr lang="lv-LV" sz="3200" b="1" dirty="0">
                <a:solidFill>
                  <a:srgbClr val="C00000"/>
                </a:solidFill>
                <a:ea typeface="Verdana" panose="020B0604030504040204" pitchFamily="34" charset="0"/>
                <a:cs typeface="Segoe UI Light" panose="020B0502040204020203" pitchFamily="34" charset="0"/>
              </a:rPr>
              <a:t>Minimālais  iegūstamais ražības apjoms </a:t>
            </a:r>
          </a:p>
          <a:p>
            <a:r>
              <a:rPr lang="lv-LV" sz="3200" b="1" dirty="0">
                <a:effectLst>
                  <a:outerShdw blurRad="38100" dist="38100" dir="2700000" algn="tl">
                    <a:srgbClr val="000000">
                      <a:alpha val="43137"/>
                    </a:srgbClr>
                  </a:outerShdw>
                </a:effectLst>
                <a:latin typeface="+mj-lt"/>
                <a:ea typeface="+mj-ea"/>
                <a:cs typeface="+mj-cs"/>
              </a:rPr>
              <a:t>sertificētām stiebrzāļu un lopbarības augu sēklām</a:t>
            </a:r>
          </a:p>
        </p:txBody>
      </p:sp>
    </p:spTree>
    <p:extLst>
      <p:ext uri="{BB962C8B-B14F-4D97-AF65-F5344CB8AC3E}">
        <p14:creationId xmlns:p14="http://schemas.microsoft.com/office/powerpoint/2010/main" val="3630145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8C693B-6CFE-44F4-90AC-074060D09CF5}"/>
              </a:ext>
            </a:extLst>
          </p:cNvPr>
          <p:cNvPicPr>
            <a:picLocks noChangeAspect="1"/>
          </p:cNvPicPr>
          <p:nvPr/>
        </p:nvPicPr>
        <p:blipFill>
          <a:blip r:embed="rId3"/>
          <a:stretch>
            <a:fillRect/>
          </a:stretch>
        </p:blipFill>
        <p:spPr>
          <a:xfrm>
            <a:off x="4092927" y="3567401"/>
            <a:ext cx="4784742" cy="2627854"/>
          </a:xfrm>
          <a:prstGeom prst="rect">
            <a:avLst/>
          </a:prstGeom>
        </p:spPr>
      </p:pic>
      <p:sp>
        <p:nvSpPr>
          <p:cNvPr id="9" name="Taisnstūris 7">
            <a:extLst>
              <a:ext uri="{FF2B5EF4-FFF2-40B4-BE49-F238E27FC236}">
                <a16:creationId xmlns:a16="http://schemas.microsoft.com/office/drawing/2014/main" id="{1D9C95AC-5539-493D-A3A1-A77D46CAD344}"/>
              </a:ext>
            </a:extLst>
          </p:cNvPr>
          <p:cNvSpPr/>
          <p:nvPr/>
        </p:nvSpPr>
        <p:spPr>
          <a:xfrm>
            <a:off x="346598" y="3390366"/>
            <a:ext cx="713657"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LAD</a:t>
            </a:r>
            <a:endParaRPr lang="lv-LV" sz="900" dirty="0">
              <a:latin typeface="Segoe UI Light" panose="020B0502040204020203" pitchFamily="34" charset="0"/>
              <a:cs typeface="Segoe UI Light" panose="020B0502040204020203" pitchFamily="34" charset="0"/>
            </a:endParaRPr>
          </a:p>
        </p:txBody>
      </p:sp>
      <p:pic>
        <p:nvPicPr>
          <p:cNvPr id="10" name="Picture 9">
            <a:extLst>
              <a:ext uri="{FF2B5EF4-FFF2-40B4-BE49-F238E27FC236}">
                <a16:creationId xmlns:a16="http://schemas.microsoft.com/office/drawing/2014/main" id="{2BB6F608-92FC-472A-B325-6E603297FE6A}"/>
              </a:ext>
            </a:extLst>
          </p:cNvPr>
          <p:cNvPicPr>
            <a:picLocks noChangeAspect="1"/>
          </p:cNvPicPr>
          <p:nvPr/>
        </p:nvPicPr>
        <p:blipFill>
          <a:blip r:embed="rId4"/>
          <a:stretch>
            <a:fillRect/>
          </a:stretch>
        </p:blipFill>
        <p:spPr>
          <a:xfrm>
            <a:off x="166835" y="1991727"/>
            <a:ext cx="5107323" cy="1398639"/>
          </a:xfrm>
          <a:prstGeom prst="rect">
            <a:avLst/>
          </a:prstGeom>
        </p:spPr>
      </p:pic>
      <p:sp>
        <p:nvSpPr>
          <p:cNvPr id="6" name="Title 5">
            <a:extLst>
              <a:ext uri="{FF2B5EF4-FFF2-40B4-BE49-F238E27FC236}">
                <a16:creationId xmlns:a16="http://schemas.microsoft.com/office/drawing/2014/main" id="{7D2F69E3-2728-4B4A-814A-3866C2FAF07F}"/>
              </a:ext>
            </a:extLst>
          </p:cNvPr>
          <p:cNvSpPr txBox="1">
            <a:spLocks/>
          </p:cNvSpPr>
          <p:nvPr/>
        </p:nvSpPr>
        <p:spPr>
          <a:xfrm>
            <a:off x="1903228" y="163980"/>
            <a:ext cx="7240772" cy="139738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r>
              <a:rPr lang="lv-LV" sz="3600" b="1" dirty="0">
                <a:solidFill>
                  <a:srgbClr val="C00000"/>
                </a:solidFill>
                <a:latin typeface="+mn-lt"/>
                <a:ea typeface="Verdana" panose="020B0604030504040204" pitchFamily="34" charset="0"/>
                <a:cs typeface="Segoe UI Light" panose="020B0502040204020203" pitchFamily="34" charset="0"/>
              </a:rPr>
              <a:t>SERTIFICĒTĀM STIEBRZĀĻU UN LOPBARĪBAS AUGU SĒKLĀM</a:t>
            </a:r>
          </a:p>
        </p:txBody>
      </p:sp>
    </p:spTree>
    <p:extLst>
      <p:ext uri="{BB962C8B-B14F-4D97-AF65-F5344CB8AC3E}">
        <p14:creationId xmlns:p14="http://schemas.microsoft.com/office/powerpoint/2010/main" val="1175315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834116" y="94882"/>
            <a:ext cx="7240772" cy="10652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p>
          <a:p>
            <a:r>
              <a:rPr lang="lv-LV" sz="4000" b="1" dirty="0">
                <a:solidFill>
                  <a:srgbClr val="C00000"/>
                </a:solidFill>
                <a:latin typeface="+mn-lt"/>
                <a:ea typeface="Verdana" panose="020B0604030504040204" pitchFamily="34" charset="0"/>
                <a:cs typeface="Segoe UI Light" panose="020B0502040204020203" pitchFamily="34" charset="0"/>
              </a:rPr>
              <a:t>SERTIFICĒTA LABĪBAS</a:t>
            </a:r>
            <a:r>
              <a:rPr lang="lv-LV" sz="4000" b="1" dirty="0">
                <a:solidFill>
                  <a:srgbClr val="44546A">
                    <a:hueOff val="0"/>
                    <a:satOff val="0"/>
                    <a:lumOff val="0"/>
                    <a:alphaOff val="0"/>
                  </a:srgbClr>
                </a:solidFill>
                <a:latin typeface="+mn-lt"/>
                <a:ea typeface="Verdana" panose="020B0604030504040204" pitchFamily="34" charset="0"/>
                <a:cs typeface="Segoe UI Light" panose="020B0502040204020203" pitchFamily="34" charset="0"/>
              </a:rPr>
              <a:t> </a:t>
            </a:r>
            <a:r>
              <a:rPr lang="lv-LV" sz="4000" b="1" dirty="0">
                <a:solidFill>
                  <a:srgbClr val="C00000"/>
                </a:solidFill>
                <a:latin typeface="+mn-lt"/>
                <a:ea typeface="Verdana" panose="020B0604030504040204" pitchFamily="34" charset="0"/>
                <a:cs typeface="Segoe UI Light" panose="020B0502040204020203" pitchFamily="34" charset="0"/>
              </a:rPr>
              <a:t>SĒKLAS</a:t>
            </a:r>
          </a:p>
        </p:txBody>
      </p:sp>
      <p:graphicFrame>
        <p:nvGraphicFramePr>
          <p:cNvPr id="3" name="Table 3">
            <a:extLst>
              <a:ext uri="{FF2B5EF4-FFF2-40B4-BE49-F238E27FC236}">
                <a16:creationId xmlns:a16="http://schemas.microsoft.com/office/drawing/2014/main" id="{17C0A8D5-ABB9-4B31-AB3B-8DDD51D795D8}"/>
              </a:ext>
            </a:extLst>
          </p:cNvPr>
          <p:cNvGraphicFramePr>
            <a:graphicFrameLocks noGrp="1"/>
          </p:cNvGraphicFramePr>
          <p:nvPr>
            <p:extLst>
              <p:ext uri="{D42A27DB-BD31-4B8C-83A1-F6EECF244321}">
                <p14:modId xmlns:p14="http://schemas.microsoft.com/office/powerpoint/2010/main" val="2878789115"/>
              </p:ext>
            </p:extLst>
          </p:nvPr>
        </p:nvGraphicFramePr>
        <p:xfrm>
          <a:off x="66743" y="3180747"/>
          <a:ext cx="4622042" cy="3015313"/>
        </p:xfrm>
        <a:graphic>
          <a:graphicData uri="http://schemas.openxmlformats.org/drawingml/2006/table">
            <a:tbl>
              <a:tblPr firstRow="1" bandRow="1">
                <a:tableStyleId>{5C22544A-7EE6-4342-B048-85BDC9FD1C3A}</a:tableStyleId>
              </a:tblPr>
              <a:tblGrid>
                <a:gridCol w="4622042">
                  <a:extLst>
                    <a:ext uri="{9D8B030D-6E8A-4147-A177-3AD203B41FA5}">
                      <a16:colId xmlns:a16="http://schemas.microsoft.com/office/drawing/2014/main" val="2917490183"/>
                    </a:ext>
                  </a:extLst>
                </a:gridCol>
              </a:tblGrid>
              <a:tr h="3321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Atbalsta saņemšanas nosacījumi:</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47724"/>
                  </a:ext>
                </a:extLst>
              </a:tr>
              <a:tr h="2683118">
                <a:tc>
                  <a:txBody>
                    <a:bodyPr/>
                    <a:lstStyle/>
                    <a:p>
                      <a:pPr marL="0" lvl="0" indent="0">
                        <a:buFont typeface="Wingdings" panose="05000000000000000000" pitchFamily="2" charset="2"/>
                        <a:buChar char="ü"/>
                      </a:pPr>
                      <a:r>
                        <a:rPr lang="lv-LV" sz="1800" kern="1200" dirty="0">
                          <a:solidFill>
                            <a:schemeClr val="tx1"/>
                          </a:solidFill>
                          <a:latin typeface="Segoe UI Light" panose="020B0502040204020203" pitchFamily="34" charset="0"/>
                          <a:ea typeface="+mn-ea"/>
                          <a:cs typeface="Segoe UI Light" panose="020B0502040204020203" pitchFamily="34" charset="0"/>
                        </a:rPr>
                        <a:t> </a:t>
                      </a:r>
                      <a:r>
                        <a:rPr lang="lv-LV" sz="1500" kern="1200" dirty="0">
                          <a:solidFill>
                            <a:schemeClr val="tx1"/>
                          </a:solidFill>
                          <a:latin typeface="Segoe UI Light" panose="020B0502040204020203" pitchFamily="34" charset="0"/>
                          <a:ea typeface="+mn-ea"/>
                          <a:cs typeface="Segoe UI Light" panose="020B0502040204020203" pitchFamily="34" charset="0"/>
                        </a:rPr>
                        <a:t>attiecīgajā platībā tiek audzēti kvieši, rudzi, tritikāle, mieži, auzas un griķi;</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tiek izpildītas sēklaudzēšanas prasības, tostarp līdz nākamā gada 15.05 ir iegūta sertificēta sēkla;</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noteikts min. iegūstamais ražības apjoms;</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kopējā platība nav mazāka par 1 ha un tā ir pieteikta VPM;</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attiecīgā platība nav pieteikta citam saistītajam ienākuma atbalstam par platībām;</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lauksaimnieks VAAD piesaka attiecīgo platību lauku apskatei.</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61190"/>
                  </a:ext>
                </a:extLst>
              </a:tr>
            </a:tbl>
          </a:graphicData>
        </a:graphic>
      </p:graphicFrame>
      <p:sp>
        <p:nvSpPr>
          <p:cNvPr id="4" name="Rectangle 3">
            <a:extLst>
              <a:ext uri="{FF2B5EF4-FFF2-40B4-BE49-F238E27FC236}">
                <a16:creationId xmlns:a16="http://schemas.microsoft.com/office/drawing/2014/main" id="{E1C8DA9B-AD3E-48EB-A3CA-2004BC95A449}"/>
              </a:ext>
            </a:extLst>
          </p:cNvPr>
          <p:cNvSpPr/>
          <p:nvPr/>
        </p:nvSpPr>
        <p:spPr>
          <a:xfrm>
            <a:off x="182427" y="2697445"/>
            <a:ext cx="5602317" cy="407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dirty="0">
                <a:solidFill>
                  <a:schemeClr val="tx1"/>
                </a:solidFill>
                <a:latin typeface="Segoe UI Light" panose="020B0502040204020203" pitchFamily="34" charset="0"/>
                <a:cs typeface="Segoe UI Light" panose="020B0502040204020203" pitchFamily="34" charset="0"/>
              </a:rPr>
              <a:t>Reference/</a:t>
            </a:r>
            <a:r>
              <a:rPr lang="lv-LV" sz="1350" dirty="0" err="1">
                <a:solidFill>
                  <a:schemeClr val="tx1"/>
                </a:solidFill>
                <a:latin typeface="Segoe UI Light" panose="020B0502040204020203" pitchFamily="34" charset="0"/>
                <a:cs typeface="Segoe UI Light" panose="020B0502040204020203" pitchFamily="34" charset="0"/>
              </a:rPr>
              <a:t>atbalsttiesīgās</a:t>
            </a:r>
            <a:r>
              <a:rPr lang="lv-LV" sz="1350" dirty="0">
                <a:solidFill>
                  <a:schemeClr val="tx1"/>
                </a:solidFill>
                <a:latin typeface="Segoe UI Light" panose="020B0502040204020203" pitchFamily="34" charset="0"/>
                <a:cs typeface="Segoe UI Light" panose="020B0502040204020203" pitchFamily="34" charset="0"/>
              </a:rPr>
              <a:t> vienības: 10 082 ha (2020.g. apstiprinātie hektāri)</a:t>
            </a:r>
          </a:p>
        </p:txBody>
      </p:sp>
      <p:pic>
        <p:nvPicPr>
          <p:cNvPr id="11" name="Picture 10">
            <a:extLst>
              <a:ext uri="{FF2B5EF4-FFF2-40B4-BE49-F238E27FC236}">
                <a16:creationId xmlns:a16="http://schemas.microsoft.com/office/drawing/2014/main" id="{09F92684-6D4E-4A2C-A12C-4C8B781CB1DC}"/>
              </a:ext>
            </a:extLst>
          </p:cNvPr>
          <p:cNvPicPr>
            <a:picLocks noChangeAspect="1"/>
          </p:cNvPicPr>
          <p:nvPr/>
        </p:nvPicPr>
        <p:blipFill>
          <a:blip r:embed="rId3"/>
          <a:stretch>
            <a:fillRect/>
          </a:stretch>
        </p:blipFill>
        <p:spPr>
          <a:xfrm>
            <a:off x="4729677" y="4056798"/>
            <a:ext cx="4164994" cy="1943951"/>
          </a:xfrm>
          <a:prstGeom prst="rect">
            <a:avLst/>
          </a:prstGeom>
        </p:spPr>
      </p:pic>
      <p:sp>
        <p:nvSpPr>
          <p:cNvPr id="12" name="Rectangle 11">
            <a:extLst>
              <a:ext uri="{FF2B5EF4-FFF2-40B4-BE49-F238E27FC236}">
                <a16:creationId xmlns:a16="http://schemas.microsoft.com/office/drawing/2014/main" id="{D52674BD-FCDD-4E47-A028-0BAFB9A5F203}"/>
              </a:ext>
            </a:extLst>
          </p:cNvPr>
          <p:cNvSpPr/>
          <p:nvPr/>
        </p:nvSpPr>
        <p:spPr>
          <a:xfrm>
            <a:off x="4962950" y="3613127"/>
            <a:ext cx="3510131" cy="407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b="1" dirty="0">
                <a:solidFill>
                  <a:schemeClr val="tx1"/>
                </a:solidFill>
                <a:latin typeface="Segoe UI Light" panose="020B0502040204020203" pitchFamily="34" charset="0"/>
                <a:cs typeface="Segoe UI Light" panose="020B0502040204020203" pitchFamily="34" charset="0"/>
              </a:rPr>
              <a:t>Minimālais iegūstamais ražības apjoms</a:t>
            </a:r>
          </a:p>
        </p:txBody>
      </p:sp>
      <p:sp>
        <p:nvSpPr>
          <p:cNvPr id="9" name="Flowchart: Preparation 8">
            <a:extLst>
              <a:ext uri="{FF2B5EF4-FFF2-40B4-BE49-F238E27FC236}">
                <a16:creationId xmlns:a16="http://schemas.microsoft.com/office/drawing/2014/main" id="{77B7CC2D-8DC6-47D1-A7C7-71E5A42677F0}"/>
              </a:ext>
            </a:extLst>
          </p:cNvPr>
          <p:cNvSpPr/>
          <p:nvPr/>
        </p:nvSpPr>
        <p:spPr>
          <a:xfrm>
            <a:off x="3919312" y="1282380"/>
            <a:ext cx="4808055" cy="346816"/>
          </a:xfrm>
          <a:prstGeom prst="flowChartPreparation">
            <a:avLst/>
          </a:prstGeom>
          <a:solidFill>
            <a:schemeClr val="accent2">
              <a:lumMod val="20000"/>
              <a:lumOff val="80000"/>
            </a:schemeClr>
          </a:solid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500" b="1" dirty="0">
                <a:solidFill>
                  <a:schemeClr val="tx1"/>
                </a:solidFill>
                <a:latin typeface="Selawik Light" panose="020B0502040204020203" pitchFamily="34" charset="-70"/>
              </a:rPr>
              <a:t>Turpināt esošo atbalsta shēmu</a:t>
            </a:r>
          </a:p>
        </p:txBody>
      </p:sp>
      <p:graphicFrame>
        <p:nvGraphicFramePr>
          <p:cNvPr id="10" name="Table 5">
            <a:extLst>
              <a:ext uri="{FF2B5EF4-FFF2-40B4-BE49-F238E27FC236}">
                <a16:creationId xmlns:a16="http://schemas.microsoft.com/office/drawing/2014/main" id="{B90F1194-7604-4603-B8EB-0AE8BEB52ACE}"/>
              </a:ext>
            </a:extLst>
          </p:cNvPr>
          <p:cNvGraphicFramePr>
            <a:graphicFrameLocks noGrp="1"/>
          </p:cNvGraphicFramePr>
          <p:nvPr/>
        </p:nvGraphicFramePr>
        <p:xfrm>
          <a:off x="253449" y="1841287"/>
          <a:ext cx="8120500" cy="861060"/>
        </p:xfrm>
        <a:graphic>
          <a:graphicData uri="http://schemas.openxmlformats.org/drawingml/2006/table">
            <a:tbl>
              <a:tblPr firstRow="1" bandRow="1">
                <a:tableStyleId>{5C22544A-7EE6-4342-B048-85BDC9FD1C3A}</a:tableStyleId>
              </a:tblPr>
              <a:tblGrid>
                <a:gridCol w="1826315">
                  <a:extLst>
                    <a:ext uri="{9D8B030D-6E8A-4147-A177-3AD203B41FA5}">
                      <a16:colId xmlns:a16="http://schemas.microsoft.com/office/drawing/2014/main" val="2705507800"/>
                    </a:ext>
                  </a:extLst>
                </a:gridCol>
                <a:gridCol w="857250">
                  <a:extLst>
                    <a:ext uri="{9D8B030D-6E8A-4147-A177-3AD203B41FA5}">
                      <a16:colId xmlns:a16="http://schemas.microsoft.com/office/drawing/2014/main" val="1622878634"/>
                    </a:ext>
                  </a:extLst>
                </a:gridCol>
                <a:gridCol w="931793">
                  <a:extLst>
                    <a:ext uri="{9D8B030D-6E8A-4147-A177-3AD203B41FA5}">
                      <a16:colId xmlns:a16="http://schemas.microsoft.com/office/drawing/2014/main" val="2022985296"/>
                    </a:ext>
                  </a:extLst>
                </a:gridCol>
                <a:gridCol w="946703">
                  <a:extLst>
                    <a:ext uri="{9D8B030D-6E8A-4147-A177-3AD203B41FA5}">
                      <a16:colId xmlns:a16="http://schemas.microsoft.com/office/drawing/2014/main" val="3238697123"/>
                    </a:ext>
                  </a:extLst>
                </a:gridCol>
                <a:gridCol w="849796">
                  <a:extLst>
                    <a:ext uri="{9D8B030D-6E8A-4147-A177-3AD203B41FA5}">
                      <a16:colId xmlns:a16="http://schemas.microsoft.com/office/drawing/2014/main" val="682758798"/>
                    </a:ext>
                  </a:extLst>
                </a:gridCol>
                <a:gridCol w="931793">
                  <a:extLst>
                    <a:ext uri="{9D8B030D-6E8A-4147-A177-3AD203B41FA5}">
                      <a16:colId xmlns:a16="http://schemas.microsoft.com/office/drawing/2014/main" val="1797847317"/>
                    </a:ext>
                  </a:extLst>
                </a:gridCol>
                <a:gridCol w="924339">
                  <a:extLst>
                    <a:ext uri="{9D8B030D-6E8A-4147-A177-3AD203B41FA5}">
                      <a16:colId xmlns:a16="http://schemas.microsoft.com/office/drawing/2014/main" val="3556531910"/>
                    </a:ext>
                  </a:extLst>
                </a:gridCol>
                <a:gridCol w="852511">
                  <a:extLst>
                    <a:ext uri="{9D8B030D-6E8A-4147-A177-3AD203B41FA5}">
                      <a16:colId xmlns:a16="http://schemas.microsoft.com/office/drawing/2014/main" val="3256405775"/>
                    </a:ext>
                  </a:extLst>
                </a:gridCol>
              </a:tblGrid>
              <a:tr h="297180">
                <a:tc>
                  <a:txBody>
                    <a:bodyPr/>
                    <a:lstStyle/>
                    <a:p>
                      <a:endParaRPr lang="lv-LV" sz="1400" dirty="0"/>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2021</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2022</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2023</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2024</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2025</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2026</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2027</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854261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 </a:t>
                      </a:r>
                      <a:r>
                        <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milj. EUR</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1,13</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1,15</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1,20</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1,22</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1,24</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1,25</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1,31</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361645"/>
                  </a:ext>
                </a:extLst>
              </a:tr>
              <a:tr h="274320">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 EUR/ha</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112</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114</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119</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121</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123</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124</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130</a:t>
                      </a:r>
                    </a:p>
                  </a:txBody>
                  <a:tcPr marL="51435" marR="51435"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859822"/>
                  </a:ext>
                </a:extLst>
              </a:tr>
            </a:tbl>
          </a:graphicData>
        </a:graphic>
      </p:graphicFrame>
      <p:sp>
        <p:nvSpPr>
          <p:cNvPr id="13" name="Rectangle 12">
            <a:extLst>
              <a:ext uri="{FF2B5EF4-FFF2-40B4-BE49-F238E27FC236}">
                <a16:creationId xmlns:a16="http://schemas.microsoft.com/office/drawing/2014/main" id="{F41CBD7E-9B49-4657-996C-1FA6E281ABE8}"/>
              </a:ext>
            </a:extLst>
          </p:cNvPr>
          <p:cNvSpPr/>
          <p:nvPr/>
        </p:nvSpPr>
        <p:spPr>
          <a:xfrm>
            <a:off x="8161102" y="330343"/>
            <a:ext cx="747320" cy="600164"/>
          </a:xfrm>
          <a:prstGeom prst="rect">
            <a:avLst/>
          </a:prstGeom>
        </p:spPr>
        <p:txBody>
          <a:bodyPr wrap="none">
            <a:spAutoFit/>
          </a:bodyPr>
          <a:lstStyle/>
          <a:p>
            <a:r>
              <a:rPr lang="lv-LV" sz="3300" dirty="0">
                <a:latin typeface="Segoe UI Light" panose="020B0502040204020203" pitchFamily="34" charset="0"/>
                <a:ea typeface="Calibri" panose="020F0502020204030204" pitchFamily="34" charset="0"/>
                <a:cs typeface="Segoe UI Light" panose="020B0502040204020203" pitchFamily="34" charset="0"/>
              </a:rPr>
              <a:t>⑪</a:t>
            </a:r>
            <a:endParaRPr lang="lv-LV" sz="33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787007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424551-AE54-4364-ACB0-32053D81363D}"/>
              </a:ext>
            </a:extLst>
          </p:cNvPr>
          <p:cNvPicPr>
            <a:picLocks noChangeAspect="1"/>
          </p:cNvPicPr>
          <p:nvPr/>
        </p:nvPicPr>
        <p:blipFill>
          <a:blip r:embed="rId3"/>
          <a:stretch>
            <a:fillRect/>
          </a:stretch>
        </p:blipFill>
        <p:spPr>
          <a:xfrm>
            <a:off x="3593090" y="3526668"/>
            <a:ext cx="5071515" cy="2785355"/>
          </a:xfrm>
          <a:prstGeom prst="rect">
            <a:avLst/>
          </a:prstGeom>
        </p:spPr>
      </p:pic>
      <p:sp>
        <p:nvSpPr>
          <p:cNvPr id="13" name="Taisnstūris 7">
            <a:extLst>
              <a:ext uri="{FF2B5EF4-FFF2-40B4-BE49-F238E27FC236}">
                <a16:creationId xmlns:a16="http://schemas.microsoft.com/office/drawing/2014/main" id="{7DD4F130-356F-4E35-9E07-4BAF5164CACB}"/>
              </a:ext>
            </a:extLst>
          </p:cNvPr>
          <p:cNvSpPr/>
          <p:nvPr/>
        </p:nvSpPr>
        <p:spPr>
          <a:xfrm>
            <a:off x="224483" y="3221251"/>
            <a:ext cx="713657"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LAD</a:t>
            </a:r>
            <a:endParaRPr lang="lv-LV" sz="900" dirty="0">
              <a:latin typeface="Segoe UI Light" panose="020B0502040204020203" pitchFamily="34" charset="0"/>
              <a:cs typeface="Segoe UI Light" panose="020B0502040204020203" pitchFamily="34" charset="0"/>
            </a:endParaRPr>
          </a:p>
        </p:txBody>
      </p:sp>
      <p:pic>
        <p:nvPicPr>
          <p:cNvPr id="10" name="Picture 9">
            <a:extLst>
              <a:ext uri="{FF2B5EF4-FFF2-40B4-BE49-F238E27FC236}">
                <a16:creationId xmlns:a16="http://schemas.microsoft.com/office/drawing/2014/main" id="{F01BD080-AF2C-4F0D-A2C6-0E4CC84AEC47}"/>
              </a:ext>
            </a:extLst>
          </p:cNvPr>
          <p:cNvPicPr>
            <a:picLocks noChangeAspect="1"/>
          </p:cNvPicPr>
          <p:nvPr/>
        </p:nvPicPr>
        <p:blipFill>
          <a:blip r:embed="rId4"/>
          <a:stretch>
            <a:fillRect/>
          </a:stretch>
        </p:blipFill>
        <p:spPr>
          <a:xfrm>
            <a:off x="204790" y="1882066"/>
            <a:ext cx="4924656" cy="1339185"/>
          </a:xfrm>
          <a:prstGeom prst="rect">
            <a:avLst/>
          </a:prstGeom>
        </p:spPr>
      </p:pic>
      <p:sp>
        <p:nvSpPr>
          <p:cNvPr id="7" name="Title 5">
            <a:extLst>
              <a:ext uri="{FF2B5EF4-FFF2-40B4-BE49-F238E27FC236}">
                <a16:creationId xmlns:a16="http://schemas.microsoft.com/office/drawing/2014/main" id="{C4730DC0-FCD4-4C1A-A669-37E35152DC40}"/>
              </a:ext>
            </a:extLst>
          </p:cNvPr>
          <p:cNvSpPr txBox="1">
            <a:spLocks/>
          </p:cNvSpPr>
          <p:nvPr/>
        </p:nvSpPr>
        <p:spPr>
          <a:xfrm>
            <a:off x="1903228" y="147723"/>
            <a:ext cx="7240772" cy="10652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p>
          <a:p>
            <a:r>
              <a:rPr lang="lv-LV" sz="4000" b="1" dirty="0">
                <a:solidFill>
                  <a:srgbClr val="C00000"/>
                </a:solidFill>
                <a:latin typeface="+mn-lt"/>
                <a:ea typeface="Verdana" panose="020B0604030504040204" pitchFamily="34" charset="0"/>
                <a:cs typeface="Segoe UI Light" panose="020B0502040204020203" pitchFamily="34" charset="0"/>
              </a:rPr>
              <a:t>SERTIFICĒTA LABĪBAS</a:t>
            </a:r>
            <a:r>
              <a:rPr lang="lv-LV" sz="4000" b="1" dirty="0">
                <a:solidFill>
                  <a:srgbClr val="44546A">
                    <a:hueOff val="0"/>
                    <a:satOff val="0"/>
                    <a:lumOff val="0"/>
                    <a:alphaOff val="0"/>
                  </a:srgbClr>
                </a:solidFill>
                <a:latin typeface="+mn-lt"/>
                <a:ea typeface="Verdana" panose="020B0604030504040204" pitchFamily="34" charset="0"/>
                <a:cs typeface="Segoe UI Light" panose="020B0502040204020203" pitchFamily="34" charset="0"/>
              </a:rPr>
              <a:t> </a:t>
            </a:r>
            <a:r>
              <a:rPr lang="lv-LV" sz="4000" b="1" dirty="0">
                <a:solidFill>
                  <a:srgbClr val="C00000"/>
                </a:solidFill>
                <a:latin typeface="+mn-lt"/>
                <a:ea typeface="Verdana" panose="020B0604030504040204" pitchFamily="34" charset="0"/>
                <a:cs typeface="Segoe UI Light" panose="020B0502040204020203" pitchFamily="34" charset="0"/>
              </a:rPr>
              <a:t>SĒKLAS</a:t>
            </a:r>
          </a:p>
        </p:txBody>
      </p:sp>
    </p:spTree>
    <p:extLst>
      <p:ext uri="{BB962C8B-B14F-4D97-AF65-F5344CB8AC3E}">
        <p14:creationId xmlns:p14="http://schemas.microsoft.com/office/powerpoint/2010/main" val="2818979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807483" y="0"/>
            <a:ext cx="7240772" cy="13593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r>
              <a:rPr lang="lv-LV" sz="3600" b="1" dirty="0">
                <a:solidFill>
                  <a:srgbClr val="C00000"/>
                </a:solidFill>
                <a:latin typeface="+mn-lt"/>
                <a:ea typeface="Verdana" panose="020B0604030504040204" pitchFamily="34" charset="0"/>
                <a:cs typeface="Segoe UI Light" panose="020B0502040204020203" pitchFamily="34" charset="0"/>
              </a:rPr>
              <a:t>VASARAS RAPSI UN VASARAS RIPSI </a:t>
            </a:r>
          </a:p>
        </p:txBody>
      </p:sp>
      <p:graphicFrame>
        <p:nvGraphicFramePr>
          <p:cNvPr id="3" name="Table 3">
            <a:extLst>
              <a:ext uri="{FF2B5EF4-FFF2-40B4-BE49-F238E27FC236}">
                <a16:creationId xmlns:a16="http://schemas.microsoft.com/office/drawing/2014/main" id="{17C0A8D5-ABB9-4B31-AB3B-8DDD51D795D8}"/>
              </a:ext>
            </a:extLst>
          </p:cNvPr>
          <p:cNvGraphicFramePr>
            <a:graphicFrameLocks noGrp="1"/>
          </p:cNvGraphicFramePr>
          <p:nvPr/>
        </p:nvGraphicFramePr>
        <p:xfrm>
          <a:off x="836939" y="4007440"/>
          <a:ext cx="7312715" cy="1754306"/>
        </p:xfrm>
        <a:graphic>
          <a:graphicData uri="http://schemas.openxmlformats.org/drawingml/2006/table">
            <a:tbl>
              <a:tblPr firstRow="1" bandRow="1">
                <a:tableStyleId>{5C22544A-7EE6-4342-B048-85BDC9FD1C3A}</a:tableStyleId>
              </a:tblPr>
              <a:tblGrid>
                <a:gridCol w="7312715">
                  <a:extLst>
                    <a:ext uri="{9D8B030D-6E8A-4147-A177-3AD203B41FA5}">
                      <a16:colId xmlns:a16="http://schemas.microsoft.com/office/drawing/2014/main" val="2917490183"/>
                    </a:ext>
                  </a:extLst>
                </a:gridCol>
              </a:tblGrid>
              <a:tr h="297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Atbalsta saņemšanas nosacījumi:</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47724"/>
                  </a:ext>
                </a:extLst>
              </a:tr>
              <a:tr h="1457126">
                <a:tc>
                  <a:txBody>
                    <a:bodyPr/>
                    <a:lstStyle/>
                    <a:p>
                      <a:pPr marL="0" lvl="0" indent="0">
                        <a:buFont typeface="Wingdings" panose="05000000000000000000" pitchFamily="2" charset="2"/>
                        <a:buChar char="ü"/>
                      </a:pPr>
                      <a:r>
                        <a:rPr lang="lv-LV" sz="1800" kern="1200" dirty="0">
                          <a:solidFill>
                            <a:schemeClr val="tx1"/>
                          </a:solidFill>
                          <a:latin typeface="Segoe UI Light" panose="020B0502040204020203" pitchFamily="34" charset="0"/>
                          <a:ea typeface="+mn-ea"/>
                          <a:cs typeface="Segoe UI Light" panose="020B0502040204020203" pitchFamily="34" charset="0"/>
                        </a:rPr>
                        <a:t> </a:t>
                      </a:r>
                      <a:r>
                        <a:rPr lang="lv-LV" sz="1500" kern="1200" dirty="0">
                          <a:solidFill>
                            <a:schemeClr val="tx1"/>
                          </a:solidFill>
                          <a:latin typeface="Segoe UI Light" panose="020B0502040204020203" pitchFamily="34" charset="0"/>
                          <a:ea typeface="+mn-ea"/>
                          <a:cs typeface="Segoe UI Light" panose="020B0502040204020203" pitchFamily="34" charset="0"/>
                        </a:rPr>
                        <a:t>attiecīgajā platībā tiek audzēti vasaras rapsis un vasaras ripsis;</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kopējā viena vai vairāku lauku </a:t>
                      </a:r>
                      <a:r>
                        <a:rPr lang="lv-LV" sz="1500" kern="1200" dirty="0" err="1">
                          <a:solidFill>
                            <a:schemeClr val="tx1"/>
                          </a:solidFill>
                          <a:latin typeface="Segoe UI Light" panose="020B0502040204020203" pitchFamily="34" charset="0"/>
                          <a:ea typeface="+mn-ea"/>
                          <a:cs typeface="Segoe UI Light" panose="020B0502040204020203" pitchFamily="34" charset="0"/>
                        </a:rPr>
                        <a:t>atbalsttiesīgā</a:t>
                      </a:r>
                      <a:r>
                        <a:rPr lang="lv-LV" sz="1500" kern="1200" dirty="0">
                          <a:solidFill>
                            <a:schemeClr val="tx1"/>
                          </a:solidFill>
                          <a:latin typeface="Segoe UI Light" panose="020B0502040204020203" pitchFamily="34" charset="0"/>
                          <a:ea typeface="+mn-ea"/>
                          <a:cs typeface="Segoe UI Light" panose="020B0502040204020203" pitchFamily="34" charset="0"/>
                        </a:rPr>
                        <a:t> platība nav mazāka par 1 ha un tā ir pieteikta VPM;</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attiecīgā platība nav pieteikta citam saistītajam ienākuma atbalstam par platībām.</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61190"/>
                  </a:ext>
                </a:extLst>
              </a:tr>
            </a:tbl>
          </a:graphicData>
        </a:graphic>
      </p:graphicFrame>
      <p:sp>
        <p:nvSpPr>
          <p:cNvPr id="2" name="Flowchart: Preparation 1">
            <a:extLst>
              <a:ext uri="{FF2B5EF4-FFF2-40B4-BE49-F238E27FC236}">
                <a16:creationId xmlns:a16="http://schemas.microsoft.com/office/drawing/2014/main" id="{6324CDE2-D3C7-4A4F-9B74-BABD6DA980B6}"/>
              </a:ext>
            </a:extLst>
          </p:cNvPr>
          <p:cNvSpPr/>
          <p:nvPr/>
        </p:nvSpPr>
        <p:spPr>
          <a:xfrm>
            <a:off x="2571750" y="1668827"/>
            <a:ext cx="6247736" cy="407781"/>
          </a:xfrm>
          <a:prstGeom prst="flowChartPreparation">
            <a:avLst/>
          </a:prstGeom>
          <a:solidFill>
            <a:schemeClr val="accent2">
              <a:lumMod val="20000"/>
              <a:lumOff val="80000"/>
            </a:schemeClr>
          </a:solid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500" b="1" dirty="0">
                <a:solidFill>
                  <a:schemeClr val="tx1"/>
                </a:solidFill>
                <a:latin typeface="Selawik Light" panose="020B0502040204020203" pitchFamily="34" charset="-70"/>
              </a:rPr>
              <a:t>Turpināt atbalstu par vasaras rapsi un ripsi</a:t>
            </a:r>
          </a:p>
        </p:txBody>
      </p:sp>
      <p:sp>
        <p:nvSpPr>
          <p:cNvPr id="4" name="Rectangle 3">
            <a:extLst>
              <a:ext uri="{FF2B5EF4-FFF2-40B4-BE49-F238E27FC236}">
                <a16:creationId xmlns:a16="http://schemas.microsoft.com/office/drawing/2014/main" id="{E1C8DA9B-AD3E-48EB-A3CA-2004BC95A449}"/>
              </a:ext>
            </a:extLst>
          </p:cNvPr>
          <p:cNvSpPr/>
          <p:nvPr/>
        </p:nvSpPr>
        <p:spPr>
          <a:xfrm>
            <a:off x="328338" y="3290194"/>
            <a:ext cx="5602317" cy="407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dirty="0">
                <a:solidFill>
                  <a:schemeClr val="tx1"/>
                </a:solidFill>
                <a:latin typeface="Segoe UI Light" panose="020B0502040204020203" pitchFamily="34" charset="0"/>
                <a:cs typeface="Segoe UI Light" panose="020B0502040204020203" pitchFamily="34" charset="0"/>
              </a:rPr>
              <a:t>Reference/</a:t>
            </a:r>
            <a:r>
              <a:rPr lang="lv-LV" sz="1350" dirty="0" err="1">
                <a:solidFill>
                  <a:schemeClr val="tx1"/>
                </a:solidFill>
                <a:latin typeface="Segoe UI Light" panose="020B0502040204020203" pitchFamily="34" charset="0"/>
                <a:cs typeface="Segoe UI Light" panose="020B0502040204020203" pitchFamily="34" charset="0"/>
              </a:rPr>
              <a:t>atbalsttiesīgās</a:t>
            </a:r>
            <a:r>
              <a:rPr lang="lv-LV" sz="1350" dirty="0">
                <a:solidFill>
                  <a:schemeClr val="tx1"/>
                </a:solidFill>
                <a:latin typeface="Segoe UI Light" panose="020B0502040204020203" pitchFamily="34" charset="0"/>
                <a:cs typeface="Segoe UI Light" panose="020B0502040204020203" pitchFamily="34" charset="0"/>
              </a:rPr>
              <a:t> vienības: 19 084 ha (2020.g. apstiprinātie hektāri)</a:t>
            </a:r>
          </a:p>
        </p:txBody>
      </p:sp>
      <p:graphicFrame>
        <p:nvGraphicFramePr>
          <p:cNvPr id="7" name="Table 5">
            <a:extLst>
              <a:ext uri="{FF2B5EF4-FFF2-40B4-BE49-F238E27FC236}">
                <a16:creationId xmlns:a16="http://schemas.microsoft.com/office/drawing/2014/main" id="{08D0933C-638E-405A-8C58-63760AD57602}"/>
              </a:ext>
            </a:extLst>
          </p:cNvPr>
          <p:cNvGraphicFramePr>
            <a:graphicFrameLocks noGrp="1"/>
          </p:cNvGraphicFramePr>
          <p:nvPr/>
        </p:nvGraphicFramePr>
        <p:xfrm>
          <a:off x="357810" y="2360531"/>
          <a:ext cx="8120500" cy="861060"/>
        </p:xfrm>
        <a:graphic>
          <a:graphicData uri="http://schemas.openxmlformats.org/drawingml/2006/table">
            <a:tbl>
              <a:tblPr firstRow="1" bandRow="1">
                <a:tableStyleId>{5C22544A-7EE6-4342-B048-85BDC9FD1C3A}</a:tableStyleId>
              </a:tblPr>
              <a:tblGrid>
                <a:gridCol w="1826315">
                  <a:extLst>
                    <a:ext uri="{9D8B030D-6E8A-4147-A177-3AD203B41FA5}">
                      <a16:colId xmlns:a16="http://schemas.microsoft.com/office/drawing/2014/main" val="2705507800"/>
                    </a:ext>
                  </a:extLst>
                </a:gridCol>
                <a:gridCol w="857250">
                  <a:extLst>
                    <a:ext uri="{9D8B030D-6E8A-4147-A177-3AD203B41FA5}">
                      <a16:colId xmlns:a16="http://schemas.microsoft.com/office/drawing/2014/main" val="1622878634"/>
                    </a:ext>
                  </a:extLst>
                </a:gridCol>
                <a:gridCol w="931793">
                  <a:extLst>
                    <a:ext uri="{9D8B030D-6E8A-4147-A177-3AD203B41FA5}">
                      <a16:colId xmlns:a16="http://schemas.microsoft.com/office/drawing/2014/main" val="2022985296"/>
                    </a:ext>
                  </a:extLst>
                </a:gridCol>
                <a:gridCol w="946703">
                  <a:extLst>
                    <a:ext uri="{9D8B030D-6E8A-4147-A177-3AD203B41FA5}">
                      <a16:colId xmlns:a16="http://schemas.microsoft.com/office/drawing/2014/main" val="3238697123"/>
                    </a:ext>
                  </a:extLst>
                </a:gridCol>
                <a:gridCol w="849796">
                  <a:extLst>
                    <a:ext uri="{9D8B030D-6E8A-4147-A177-3AD203B41FA5}">
                      <a16:colId xmlns:a16="http://schemas.microsoft.com/office/drawing/2014/main" val="682758798"/>
                    </a:ext>
                  </a:extLst>
                </a:gridCol>
                <a:gridCol w="931793">
                  <a:extLst>
                    <a:ext uri="{9D8B030D-6E8A-4147-A177-3AD203B41FA5}">
                      <a16:colId xmlns:a16="http://schemas.microsoft.com/office/drawing/2014/main" val="1797847317"/>
                    </a:ext>
                  </a:extLst>
                </a:gridCol>
                <a:gridCol w="924339">
                  <a:extLst>
                    <a:ext uri="{9D8B030D-6E8A-4147-A177-3AD203B41FA5}">
                      <a16:colId xmlns:a16="http://schemas.microsoft.com/office/drawing/2014/main" val="3556531910"/>
                    </a:ext>
                  </a:extLst>
                </a:gridCol>
                <a:gridCol w="852511">
                  <a:extLst>
                    <a:ext uri="{9D8B030D-6E8A-4147-A177-3AD203B41FA5}">
                      <a16:colId xmlns:a16="http://schemas.microsoft.com/office/drawing/2014/main" val="3256405775"/>
                    </a:ext>
                  </a:extLst>
                </a:gridCol>
              </a:tblGrid>
              <a:tr h="297180">
                <a:tc>
                  <a:txBody>
                    <a:bodyPr/>
                    <a:lstStyle/>
                    <a:p>
                      <a:endParaRPr lang="lv-LV" sz="1400" dirty="0"/>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2021</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2022</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2023</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2024</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2025</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2026</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2027</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854261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 </a:t>
                      </a:r>
                      <a:r>
                        <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milj. EUR</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0,72</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0,74</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0,77</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0,78</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0,79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0,80</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0,84</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361645"/>
                  </a:ext>
                </a:extLst>
              </a:tr>
              <a:tr h="274320">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 EUR/ha</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38</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39</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i="1"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40</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i="1"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41</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41</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42</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44</a:t>
                      </a:r>
                    </a:p>
                  </a:txBody>
                  <a:tcPr marL="51435" marR="51435"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859822"/>
                  </a:ext>
                </a:extLst>
              </a:tr>
            </a:tbl>
          </a:graphicData>
        </a:graphic>
      </p:graphicFrame>
      <p:sp>
        <p:nvSpPr>
          <p:cNvPr id="8" name="Rectangle 7">
            <a:extLst>
              <a:ext uri="{FF2B5EF4-FFF2-40B4-BE49-F238E27FC236}">
                <a16:creationId xmlns:a16="http://schemas.microsoft.com/office/drawing/2014/main" id="{E25490AE-D31A-4591-AC42-478D99594E20}"/>
              </a:ext>
            </a:extLst>
          </p:cNvPr>
          <p:cNvSpPr/>
          <p:nvPr/>
        </p:nvSpPr>
        <p:spPr>
          <a:xfrm>
            <a:off x="8396680" y="206932"/>
            <a:ext cx="747320" cy="600164"/>
          </a:xfrm>
          <a:prstGeom prst="rect">
            <a:avLst/>
          </a:prstGeom>
        </p:spPr>
        <p:txBody>
          <a:bodyPr wrap="none">
            <a:spAutoFit/>
          </a:bodyPr>
          <a:lstStyle/>
          <a:p>
            <a:r>
              <a:rPr lang="lv-LV" sz="3300" dirty="0">
                <a:latin typeface="Segoe UI Light" panose="020B0502040204020203" pitchFamily="34" charset="0"/>
                <a:ea typeface="Calibri" panose="020F0502020204030204" pitchFamily="34" charset="0"/>
                <a:cs typeface="Segoe UI Light" panose="020B0502040204020203" pitchFamily="34" charset="0"/>
              </a:rPr>
              <a:t>⑫</a:t>
            </a:r>
            <a:endParaRPr lang="lv-LV" sz="33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164820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F559B6-2AA9-494E-86A2-CE31754237A1}"/>
              </a:ext>
            </a:extLst>
          </p:cNvPr>
          <p:cNvPicPr>
            <a:picLocks noChangeAspect="1"/>
          </p:cNvPicPr>
          <p:nvPr/>
        </p:nvPicPr>
        <p:blipFill>
          <a:blip r:embed="rId3"/>
          <a:stretch>
            <a:fillRect/>
          </a:stretch>
        </p:blipFill>
        <p:spPr>
          <a:xfrm>
            <a:off x="3925389" y="3548270"/>
            <a:ext cx="4881260" cy="2711811"/>
          </a:xfrm>
          <a:prstGeom prst="rect">
            <a:avLst/>
          </a:prstGeom>
        </p:spPr>
      </p:pic>
      <p:pic>
        <p:nvPicPr>
          <p:cNvPr id="7" name="Picture 6">
            <a:extLst>
              <a:ext uri="{FF2B5EF4-FFF2-40B4-BE49-F238E27FC236}">
                <a16:creationId xmlns:a16="http://schemas.microsoft.com/office/drawing/2014/main" id="{85E404B7-87B4-4F2E-9B36-16B815C30749}"/>
              </a:ext>
            </a:extLst>
          </p:cNvPr>
          <p:cNvPicPr>
            <a:picLocks noChangeAspect="1"/>
          </p:cNvPicPr>
          <p:nvPr/>
        </p:nvPicPr>
        <p:blipFill>
          <a:blip r:embed="rId4"/>
          <a:stretch>
            <a:fillRect/>
          </a:stretch>
        </p:blipFill>
        <p:spPr>
          <a:xfrm>
            <a:off x="155448" y="2026694"/>
            <a:ext cx="4620563" cy="1283037"/>
          </a:xfrm>
          <a:prstGeom prst="rect">
            <a:avLst/>
          </a:prstGeom>
        </p:spPr>
      </p:pic>
      <p:sp>
        <p:nvSpPr>
          <p:cNvPr id="9" name="Rectangle 8">
            <a:extLst>
              <a:ext uri="{FF2B5EF4-FFF2-40B4-BE49-F238E27FC236}">
                <a16:creationId xmlns:a16="http://schemas.microsoft.com/office/drawing/2014/main" id="{9B6CA618-0593-4320-8745-98D758238877}"/>
              </a:ext>
            </a:extLst>
          </p:cNvPr>
          <p:cNvSpPr/>
          <p:nvPr/>
        </p:nvSpPr>
        <p:spPr>
          <a:xfrm>
            <a:off x="155448" y="3327590"/>
            <a:ext cx="713657"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LAD</a:t>
            </a:r>
            <a:endParaRPr lang="lv-LV" sz="900" dirty="0">
              <a:latin typeface="Segoe UI Light" panose="020B0502040204020203" pitchFamily="34" charset="0"/>
              <a:cs typeface="Segoe UI Light" panose="020B0502040204020203" pitchFamily="34" charset="0"/>
            </a:endParaRPr>
          </a:p>
        </p:txBody>
      </p:sp>
      <p:sp>
        <p:nvSpPr>
          <p:cNvPr id="6" name="Title 5">
            <a:extLst>
              <a:ext uri="{FF2B5EF4-FFF2-40B4-BE49-F238E27FC236}">
                <a16:creationId xmlns:a16="http://schemas.microsoft.com/office/drawing/2014/main" id="{B931C6F3-CFF1-4D70-800B-CAF2F91D40CB}"/>
              </a:ext>
            </a:extLst>
          </p:cNvPr>
          <p:cNvSpPr txBox="1">
            <a:spLocks/>
          </p:cNvSpPr>
          <p:nvPr/>
        </p:nvSpPr>
        <p:spPr>
          <a:xfrm>
            <a:off x="1903228" y="133116"/>
            <a:ext cx="7240772" cy="13593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r>
              <a:rPr lang="lv-LV" sz="3600" b="1" dirty="0">
                <a:solidFill>
                  <a:srgbClr val="C00000"/>
                </a:solidFill>
                <a:latin typeface="+mn-lt"/>
                <a:ea typeface="Verdana" panose="020B0604030504040204" pitchFamily="34" charset="0"/>
                <a:cs typeface="Segoe UI Light" panose="020B0502040204020203" pitchFamily="34" charset="0"/>
              </a:rPr>
              <a:t>VASARAS RAPSI UN VASARAS RIPSI </a:t>
            </a:r>
          </a:p>
        </p:txBody>
      </p:sp>
    </p:spTree>
    <p:extLst>
      <p:ext uri="{BB962C8B-B14F-4D97-AF65-F5344CB8AC3E}">
        <p14:creationId xmlns:p14="http://schemas.microsoft.com/office/powerpoint/2010/main" val="2446456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17C0A8D5-ABB9-4B31-AB3B-8DDD51D795D8}"/>
              </a:ext>
            </a:extLst>
          </p:cNvPr>
          <p:cNvGraphicFramePr>
            <a:graphicFrameLocks noGrp="1"/>
          </p:cNvGraphicFramePr>
          <p:nvPr/>
        </p:nvGraphicFramePr>
        <p:xfrm>
          <a:off x="915643" y="3806173"/>
          <a:ext cx="7312715" cy="1754306"/>
        </p:xfrm>
        <a:graphic>
          <a:graphicData uri="http://schemas.openxmlformats.org/drawingml/2006/table">
            <a:tbl>
              <a:tblPr firstRow="1" bandRow="1">
                <a:tableStyleId>{5C22544A-7EE6-4342-B048-85BDC9FD1C3A}</a:tableStyleId>
              </a:tblPr>
              <a:tblGrid>
                <a:gridCol w="7312715">
                  <a:extLst>
                    <a:ext uri="{9D8B030D-6E8A-4147-A177-3AD203B41FA5}">
                      <a16:colId xmlns:a16="http://schemas.microsoft.com/office/drawing/2014/main" val="2917490183"/>
                    </a:ext>
                  </a:extLst>
                </a:gridCol>
              </a:tblGrid>
              <a:tr h="297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Atbalsta saņemšanas nosacījumi:</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47724"/>
                  </a:ext>
                </a:extLst>
              </a:tr>
              <a:tr h="1457126">
                <a:tc>
                  <a:txBody>
                    <a:bodyPr/>
                    <a:lstStyle/>
                    <a:p>
                      <a:pPr marL="0" lvl="0" indent="0">
                        <a:buFont typeface="Wingdings" panose="05000000000000000000" pitchFamily="2" charset="2"/>
                        <a:buChar char="ü"/>
                      </a:pPr>
                      <a:r>
                        <a:rPr lang="lv-LV" sz="1800" kern="1200" dirty="0">
                          <a:solidFill>
                            <a:schemeClr val="tx1"/>
                          </a:solidFill>
                          <a:latin typeface="Segoe UI Light" panose="020B0502040204020203" pitchFamily="34" charset="0"/>
                          <a:ea typeface="+mn-ea"/>
                          <a:cs typeface="Segoe UI Light" panose="020B0502040204020203" pitchFamily="34" charset="0"/>
                        </a:rPr>
                        <a:t> </a:t>
                      </a:r>
                      <a:r>
                        <a:rPr lang="lv-LV" sz="1500" kern="1200" dirty="0">
                          <a:solidFill>
                            <a:schemeClr val="tx1"/>
                          </a:solidFill>
                          <a:latin typeface="Segoe UI Light" panose="020B0502040204020203" pitchFamily="34" charset="0"/>
                          <a:ea typeface="+mn-ea"/>
                          <a:cs typeface="Segoe UI Light" panose="020B0502040204020203" pitchFamily="34" charset="0"/>
                        </a:rPr>
                        <a:t>attiecīgajā platībā tiek audzēti vasaras rapsis un vasaras ripsis;</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kopējā viena vai vairāku lauku </a:t>
                      </a:r>
                      <a:r>
                        <a:rPr lang="lv-LV" sz="1500" kern="1200" dirty="0" err="1">
                          <a:solidFill>
                            <a:schemeClr val="tx1"/>
                          </a:solidFill>
                          <a:latin typeface="Segoe UI Light" panose="020B0502040204020203" pitchFamily="34" charset="0"/>
                          <a:ea typeface="+mn-ea"/>
                          <a:cs typeface="Segoe UI Light" panose="020B0502040204020203" pitchFamily="34" charset="0"/>
                        </a:rPr>
                        <a:t>atbalsttiesīgā</a:t>
                      </a:r>
                      <a:r>
                        <a:rPr lang="lv-LV" sz="1500" kern="1200" dirty="0">
                          <a:solidFill>
                            <a:schemeClr val="tx1"/>
                          </a:solidFill>
                          <a:latin typeface="Segoe UI Light" panose="020B0502040204020203" pitchFamily="34" charset="0"/>
                          <a:ea typeface="+mn-ea"/>
                          <a:cs typeface="Segoe UI Light" panose="020B0502040204020203" pitchFamily="34" charset="0"/>
                        </a:rPr>
                        <a:t> platība nav mazāka par 1 ha un tā ir pieteikta VPM;</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attiecīgā platība nav pieteikta citam saistītajam ienākuma atbalstam par platībām.</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61190"/>
                  </a:ext>
                </a:extLst>
              </a:tr>
            </a:tbl>
          </a:graphicData>
        </a:graphic>
      </p:graphicFrame>
      <p:sp>
        <p:nvSpPr>
          <p:cNvPr id="4" name="Rectangle 3">
            <a:extLst>
              <a:ext uri="{FF2B5EF4-FFF2-40B4-BE49-F238E27FC236}">
                <a16:creationId xmlns:a16="http://schemas.microsoft.com/office/drawing/2014/main" id="{E1C8DA9B-AD3E-48EB-A3CA-2004BC95A449}"/>
              </a:ext>
            </a:extLst>
          </p:cNvPr>
          <p:cNvSpPr/>
          <p:nvPr/>
        </p:nvSpPr>
        <p:spPr>
          <a:xfrm>
            <a:off x="243944" y="3066735"/>
            <a:ext cx="5602317" cy="407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350" dirty="0">
                <a:solidFill>
                  <a:schemeClr val="tx1"/>
                </a:solidFill>
                <a:latin typeface="Segoe UI Light" panose="020B0502040204020203" pitchFamily="34" charset="0"/>
                <a:cs typeface="Segoe UI Light" panose="020B0502040204020203" pitchFamily="34" charset="0"/>
              </a:rPr>
              <a:t>Reference/</a:t>
            </a:r>
            <a:r>
              <a:rPr lang="lv-LV" sz="1350" dirty="0" err="1">
                <a:solidFill>
                  <a:schemeClr val="tx1"/>
                </a:solidFill>
                <a:latin typeface="Segoe UI Light" panose="020B0502040204020203" pitchFamily="34" charset="0"/>
                <a:cs typeface="Segoe UI Light" panose="020B0502040204020203" pitchFamily="34" charset="0"/>
              </a:rPr>
              <a:t>atbalsttiesīgās</a:t>
            </a:r>
            <a:r>
              <a:rPr lang="lv-LV" sz="1350" dirty="0">
                <a:solidFill>
                  <a:schemeClr val="tx1"/>
                </a:solidFill>
                <a:latin typeface="Segoe UI Light" panose="020B0502040204020203" pitchFamily="34" charset="0"/>
                <a:cs typeface="Segoe UI Light" panose="020B0502040204020203" pitchFamily="34" charset="0"/>
              </a:rPr>
              <a:t> vienības: 80 665 ha (2020.g. apstiprinātie hektāri)</a:t>
            </a:r>
          </a:p>
        </p:txBody>
      </p:sp>
      <p:sp>
        <p:nvSpPr>
          <p:cNvPr id="7" name="Flowchart: Preparation 6">
            <a:extLst>
              <a:ext uri="{FF2B5EF4-FFF2-40B4-BE49-F238E27FC236}">
                <a16:creationId xmlns:a16="http://schemas.microsoft.com/office/drawing/2014/main" id="{1D215C16-BAB3-4CB7-9B3A-F0E08F2EC340}"/>
              </a:ext>
            </a:extLst>
          </p:cNvPr>
          <p:cNvSpPr/>
          <p:nvPr/>
        </p:nvSpPr>
        <p:spPr>
          <a:xfrm>
            <a:off x="3986401" y="1491001"/>
            <a:ext cx="4808055" cy="346816"/>
          </a:xfrm>
          <a:prstGeom prst="flowChartPreparation">
            <a:avLst/>
          </a:prstGeom>
          <a:solidFill>
            <a:schemeClr val="accent2">
              <a:lumMod val="20000"/>
              <a:lumOff val="80000"/>
            </a:schemeClr>
          </a:solid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500" b="1" dirty="0">
                <a:solidFill>
                  <a:schemeClr val="tx1"/>
                </a:solidFill>
                <a:latin typeface="Selawik Light" panose="020B0502040204020203" pitchFamily="34" charset="-70"/>
              </a:rPr>
              <a:t>Turpināt esošo atbalsta shēmu</a:t>
            </a:r>
          </a:p>
        </p:txBody>
      </p:sp>
      <p:graphicFrame>
        <p:nvGraphicFramePr>
          <p:cNvPr id="8" name="Table 5">
            <a:extLst>
              <a:ext uri="{FF2B5EF4-FFF2-40B4-BE49-F238E27FC236}">
                <a16:creationId xmlns:a16="http://schemas.microsoft.com/office/drawing/2014/main" id="{8634BA4C-AD98-4BBE-B9FB-812AFBF16FC8}"/>
              </a:ext>
            </a:extLst>
          </p:cNvPr>
          <p:cNvGraphicFramePr>
            <a:graphicFrameLocks noGrp="1"/>
          </p:cNvGraphicFramePr>
          <p:nvPr/>
        </p:nvGraphicFramePr>
        <p:xfrm>
          <a:off x="372720" y="2231351"/>
          <a:ext cx="8120500" cy="861060"/>
        </p:xfrm>
        <a:graphic>
          <a:graphicData uri="http://schemas.openxmlformats.org/drawingml/2006/table">
            <a:tbl>
              <a:tblPr firstRow="1" bandRow="1">
                <a:tableStyleId>{5C22544A-7EE6-4342-B048-85BDC9FD1C3A}</a:tableStyleId>
              </a:tblPr>
              <a:tblGrid>
                <a:gridCol w="1826315">
                  <a:extLst>
                    <a:ext uri="{9D8B030D-6E8A-4147-A177-3AD203B41FA5}">
                      <a16:colId xmlns:a16="http://schemas.microsoft.com/office/drawing/2014/main" val="2705507800"/>
                    </a:ext>
                  </a:extLst>
                </a:gridCol>
                <a:gridCol w="857250">
                  <a:extLst>
                    <a:ext uri="{9D8B030D-6E8A-4147-A177-3AD203B41FA5}">
                      <a16:colId xmlns:a16="http://schemas.microsoft.com/office/drawing/2014/main" val="1622878634"/>
                    </a:ext>
                  </a:extLst>
                </a:gridCol>
                <a:gridCol w="931793">
                  <a:extLst>
                    <a:ext uri="{9D8B030D-6E8A-4147-A177-3AD203B41FA5}">
                      <a16:colId xmlns:a16="http://schemas.microsoft.com/office/drawing/2014/main" val="2022985296"/>
                    </a:ext>
                  </a:extLst>
                </a:gridCol>
                <a:gridCol w="946703">
                  <a:extLst>
                    <a:ext uri="{9D8B030D-6E8A-4147-A177-3AD203B41FA5}">
                      <a16:colId xmlns:a16="http://schemas.microsoft.com/office/drawing/2014/main" val="3238697123"/>
                    </a:ext>
                  </a:extLst>
                </a:gridCol>
                <a:gridCol w="849796">
                  <a:extLst>
                    <a:ext uri="{9D8B030D-6E8A-4147-A177-3AD203B41FA5}">
                      <a16:colId xmlns:a16="http://schemas.microsoft.com/office/drawing/2014/main" val="682758798"/>
                    </a:ext>
                  </a:extLst>
                </a:gridCol>
                <a:gridCol w="931793">
                  <a:extLst>
                    <a:ext uri="{9D8B030D-6E8A-4147-A177-3AD203B41FA5}">
                      <a16:colId xmlns:a16="http://schemas.microsoft.com/office/drawing/2014/main" val="1797847317"/>
                    </a:ext>
                  </a:extLst>
                </a:gridCol>
                <a:gridCol w="924339">
                  <a:extLst>
                    <a:ext uri="{9D8B030D-6E8A-4147-A177-3AD203B41FA5}">
                      <a16:colId xmlns:a16="http://schemas.microsoft.com/office/drawing/2014/main" val="3556531910"/>
                    </a:ext>
                  </a:extLst>
                </a:gridCol>
                <a:gridCol w="852511">
                  <a:extLst>
                    <a:ext uri="{9D8B030D-6E8A-4147-A177-3AD203B41FA5}">
                      <a16:colId xmlns:a16="http://schemas.microsoft.com/office/drawing/2014/main" val="3256405775"/>
                    </a:ext>
                  </a:extLst>
                </a:gridCol>
              </a:tblGrid>
              <a:tr h="297180">
                <a:tc>
                  <a:txBody>
                    <a:bodyPr/>
                    <a:lstStyle/>
                    <a:p>
                      <a:endParaRPr lang="lv-LV" sz="1400" dirty="0"/>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2021</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2022</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2023</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2024</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2025</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2026</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2027</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854261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 </a:t>
                      </a:r>
                      <a:r>
                        <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milj. EUR</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3,05</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3,10</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3,24</a:t>
                      </a:r>
                    </a:p>
                  </a:txBody>
                  <a:tcPr marL="51435" marR="51435"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3,28</a:t>
                      </a:r>
                    </a:p>
                  </a:txBody>
                  <a:tcPr marL="51435" marR="51435"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3,33</a:t>
                      </a:r>
                    </a:p>
                  </a:txBody>
                  <a:tcPr marL="51435" marR="51435"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3,37</a:t>
                      </a:r>
                    </a:p>
                  </a:txBody>
                  <a:tcPr marL="51435" marR="51435"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3,53</a:t>
                      </a:r>
                    </a:p>
                  </a:txBody>
                  <a:tcPr marL="51435" marR="51435"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361645"/>
                  </a:ext>
                </a:extLst>
              </a:tr>
              <a:tr h="274320">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 EUR/ha</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38</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marL="0" algn="ctr" defTabSz="914400" rtl="0" eaLnBrk="1" fontAlgn="b" latinLnBrk="0" hangingPunct="1">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38</a:t>
                      </a:r>
                    </a:p>
                  </a:txBody>
                  <a:tcPr marL="0" marR="0" marT="0" marB="0" anchor="ctr">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40</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41</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41</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42</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44</a:t>
                      </a:r>
                    </a:p>
                  </a:txBody>
                  <a:tcPr marL="51435" marR="51435"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859822"/>
                  </a:ext>
                </a:extLst>
              </a:tr>
            </a:tbl>
          </a:graphicData>
        </a:graphic>
      </p:graphicFrame>
      <p:sp>
        <p:nvSpPr>
          <p:cNvPr id="9" name="Rectangle 8">
            <a:extLst>
              <a:ext uri="{FF2B5EF4-FFF2-40B4-BE49-F238E27FC236}">
                <a16:creationId xmlns:a16="http://schemas.microsoft.com/office/drawing/2014/main" id="{4037D612-0E0F-49F2-B6AE-744F85C30B71}"/>
              </a:ext>
            </a:extLst>
          </p:cNvPr>
          <p:cNvSpPr/>
          <p:nvPr/>
        </p:nvSpPr>
        <p:spPr>
          <a:xfrm>
            <a:off x="8300935" y="270932"/>
            <a:ext cx="747320" cy="600164"/>
          </a:xfrm>
          <a:prstGeom prst="rect">
            <a:avLst/>
          </a:prstGeom>
        </p:spPr>
        <p:txBody>
          <a:bodyPr wrap="none">
            <a:spAutoFit/>
          </a:bodyPr>
          <a:lstStyle/>
          <a:p>
            <a:r>
              <a:rPr lang="lv-LV" sz="3300" dirty="0">
                <a:latin typeface="Segoe UI Light" panose="020B0502040204020203" pitchFamily="34" charset="0"/>
                <a:ea typeface="Calibri" panose="020F0502020204030204" pitchFamily="34" charset="0"/>
                <a:cs typeface="Segoe UI Light" panose="020B0502040204020203" pitchFamily="34" charset="0"/>
              </a:rPr>
              <a:t>⑬</a:t>
            </a:r>
            <a:endParaRPr lang="lv-LV" sz="3300" dirty="0">
              <a:latin typeface="Segoe UI Light" panose="020B0502040204020203" pitchFamily="34" charset="0"/>
              <a:cs typeface="Segoe UI Light" panose="020B0502040204020203" pitchFamily="34" charset="0"/>
            </a:endParaRPr>
          </a:p>
        </p:txBody>
      </p:sp>
      <p:sp>
        <p:nvSpPr>
          <p:cNvPr id="10" name="Title 5">
            <a:extLst>
              <a:ext uri="{FF2B5EF4-FFF2-40B4-BE49-F238E27FC236}">
                <a16:creationId xmlns:a16="http://schemas.microsoft.com/office/drawing/2014/main" id="{6C55D039-46A1-4125-847A-445EDA57F57E}"/>
              </a:ext>
            </a:extLst>
          </p:cNvPr>
          <p:cNvSpPr txBox="1">
            <a:spLocks/>
          </p:cNvSpPr>
          <p:nvPr/>
        </p:nvSpPr>
        <p:spPr>
          <a:xfrm>
            <a:off x="1908699" y="0"/>
            <a:ext cx="7139556" cy="13593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p>
          <a:p>
            <a:r>
              <a:rPr lang="lv-LV" sz="3600" b="1" dirty="0">
                <a:solidFill>
                  <a:srgbClr val="C00000"/>
                </a:solidFill>
                <a:latin typeface="+mn-lt"/>
                <a:ea typeface="Verdana" panose="020B0604030504040204" pitchFamily="34" charset="0"/>
                <a:cs typeface="Segoe UI Light" panose="020B0502040204020203" pitchFamily="34" charset="0"/>
              </a:rPr>
              <a:t>MIEŽI</a:t>
            </a:r>
          </a:p>
        </p:txBody>
      </p:sp>
    </p:spTree>
    <p:extLst>
      <p:ext uri="{BB962C8B-B14F-4D97-AF65-F5344CB8AC3E}">
        <p14:creationId xmlns:p14="http://schemas.microsoft.com/office/powerpoint/2010/main" val="3242455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5DFC60-97FB-49E6-ADAB-E3B222AE35B3}"/>
              </a:ext>
            </a:extLst>
          </p:cNvPr>
          <p:cNvPicPr>
            <a:picLocks noChangeAspect="1"/>
          </p:cNvPicPr>
          <p:nvPr/>
        </p:nvPicPr>
        <p:blipFill>
          <a:blip r:embed="rId3"/>
          <a:stretch>
            <a:fillRect/>
          </a:stretch>
        </p:blipFill>
        <p:spPr>
          <a:xfrm>
            <a:off x="408895" y="1775534"/>
            <a:ext cx="5152863" cy="1055866"/>
          </a:xfrm>
          <a:prstGeom prst="rect">
            <a:avLst/>
          </a:prstGeom>
        </p:spPr>
      </p:pic>
      <p:sp>
        <p:nvSpPr>
          <p:cNvPr id="8" name="Rectangle 7">
            <a:extLst>
              <a:ext uri="{FF2B5EF4-FFF2-40B4-BE49-F238E27FC236}">
                <a16:creationId xmlns:a16="http://schemas.microsoft.com/office/drawing/2014/main" id="{5DD4837D-ACE2-4B5A-AFE6-E934D963F5E9}"/>
              </a:ext>
            </a:extLst>
          </p:cNvPr>
          <p:cNvSpPr/>
          <p:nvPr/>
        </p:nvSpPr>
        <p:spPr>
          <a:xfrm>
            <a:off x="408895" y="2831400"/>
            <a:ext cx="713657" cy="230832"/>
          </a:xfrm>
          <a:prstGeom prst="rect">
            <a:avLst/>
          </a:prstGeom>
        </p:spPr>
        <p:txBody>
          <a:bodyPr wrap="none">
            <a:spAutoFit/>
          </a:bodyPr>
          <a:lstStyle/>
          <a:p>
            <a:r>
              <a:rPr lang="lv-LV" sz="900" dirty="0">
                <a:latin typeface="Segoe UI Light" panose="020B0502040204020203" pitchFamily="34" charset="0"/>
                <a:ea typeface="Calibri" panose="020F0502020204030204" pitchFamily="34" charset="0"/>
                <a:cs typeface="Segoe UI Light" panose="020B0502040204020203" pitchFamily="34" charset="0"/>
              </a:rPr>
              <a:t>Avots: LAD</a:t>
            </a:r>
            <a:endParaRPr lang="lv-LV" sz="900" dirty="0">
              <a:latin typeface="Segoe UI Light" panose="020B0502040204020203" pitchFamily="34" charset="0"/>
              <a:cs typeface="Segoe UI Light" panose="020B0502040204020203" pitchFamily="34" charset="0"/>
            </a:endParaRPr>
          </a:p>
        </p:txBody>
      </p:sp>
      <p:pic>
        <p:nvPicPr>
          <p:cNvPr id="9" name="Picture 8">
            <a:extLst>
              <a:ext uri="{FF2B5EF4-FFF2-40B4-BE49-F238E27FC236}">
                <a16:creationId xmlns:a16="http://schemas.microsoft.com/office/drawing/2014/main" id="{E6E34768-0260-4CE1-9310-7D7A090CBA9E}"/>
              </a:ext>
            </a:extLst>
          </p:cNvPr>
          <p:cNvPicPr>
            <a:picLocks noChangeAspect="1"/>
          </p:cNvPicPr>
          <p:nvPr/>
        </p:nvPicPr>
        <p:blipFill>
          <a:blip r:embed="rId4"/>
          <a:stretch>
            <a:fillRect/>
          </a:stretch>
        </p:blipFill>
        <p:spPr>
          <a:xfrm>
            <a:off x="3870664" y="3345679"/>
            <a:ext cx="4954913" cy="2882460"/>
          </a:xfrm>
          <a:prstGeom prst="rect">
            <a:avLst/>
          </a:prstGeom>
        </p:spPr>
      </p:pic>
      <p:sp>
        <p:nvSpPr>
          <p:cNvPr id="6" name="Title 5">
            <a:extLst>
              <a:ext uri="{FF2B5EF4-FFF2-40B4-BE49-F238E27FC236}">
                <a16:creationId xmlns:a16="http://schemas.microsoft.com/office/drawing/2014/main" id="{95417A83-D3A7-480D-8F42-D83597D59BD9}"/>
              </a:ext>
            </a:extLst>
          </p:cNvPr>
          <p:cNvSpPr txBox="1">
            <a:spLocks/>
          </p:cNvSpPr>
          <p:nvPr/>
        </p:nvSpPr>
        <p:spPr>
          <a:xfrm>
            <a:off x="1908699" y="0"/>
            <a:ext cx="7139556" cy="135936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p>
          <a:p>
            <a:r>
              <a:rPr lang="lv-LV" sz="3600" b="1" dirty="0">
                <a:solidFill>
                  <a:srgbClr val="C00000"/>
                </a:solidFill>
                <a:latin typeface="+mn-lt"/>
                <a:ea typeface="Verdana" panose="020B0604030504040204" pitchFamily="34" charset="0"/>
                <a:cs typeface="Segoe UI Light" panose="020B0502040204020203" pitchFamily="34" charset="0"/>
              </a:rPr>
              <a:t>MIEŽI</a:t>
            </a:r>
          </a:p>
        </p:txBody>
      </p:sp>
    </p:spTree>
    <p:extLst>
      <p:ext uri="{BB962C8B-B14F-4D97-AF65-F5344CB8AC3E}">
        <p14:creationId xmlns:p14="http://schemas.microsoft.com/office/powerpoint/2010/main" val="3600553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840706" y="117018"/>
            <a:ext cx="7240772" cy="115266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Saistītais ienākuma atbalsts:  </a:t>
            </a:r>
            <a:r>
              <a:rPr lang="lv-LV" sz="4000" b="1" dirty="0">
                <a:solidFill>
                  <a:srgbClr val="C00000"/>
                </a:solidFill>
                <a:latin typeface="+mn-lt"/>
                <a:ea typeface="Verdana" panose="020B0604030504040204" pitchFamily="34" charset="0"/>
                <a:cs typeface="Segoe UI Light" panose="020B0502040204020203" pitchFamily="34" charset="0"/>
              </a:rPr>
              <a:t>POPULĀCIJAS ŠĶIRNES RUDZIEM</a:t>
            </a:r>
          </a:p>
        </p:txBody>
      </p:sp>
      <p:graphicFrame>
        <p:nvGraphicFramePr>
          <p:cNvPr id="3" name="Table 3">
            <a:extLst>
              <a:ext uri="{FF2B5EF4-FFF2-40B4-BE49-F238E27FC236}">
                <a16:creationId xmlns:a16="http://schemas.microsoft.com/office/drawing/2014/main" id="{17C0A8D5-ABB9-4B31-AB3B-8DDD51D795D8}"/>
              </a:ext>
            </a:extLst>
          </p:cNvPr>
          <p:cNvGraphicFramePr>
            <a:graphicFrameLocks noGrp="1"/>
          </p:cNvGraphicFramePr>
          <p:nvPr>
            <p:extLst>
              <p:ext uri="{D42A27DB-BD31-4B8C-83A1-F6EECF244321}">
                <p14:modId xmlns:p14="http://schemas.microsoft.com/office/powerpoint/2010/main" val="2076170493"/>
              </p:ext>
            </p:extLst>
          </p:nvPr>
        </p:nvGraphicFramePr>
        <p:xfrm>
          <a:off x="513109" y="3353301"/>
          <a:ext cx="7752002" cy="2807802"/>
        </p:xfrm>
        <a:graphic>
          <a:graphicData uri="http://schemas.openxmlformats.org/drawingml/2006/table">
            <a:tbl>
              <a:tblPr firstRow="1" bandRow="1">
                <a:tableStyleId>{5C22544A-7EE6-4342-B048-85BDC9FD1C3A}</a:tableStyleId>
              </a:tblPr>
              <a:tblGrid>
                <a:gridCol w="7752002">
                  <a:extLst>
                    <a:ext uri="{9D8B030D-6E8A-4147-A177-3AD203B41FA5}">
                      <a16:colId xmlns:a16="http://schemas.microsoft.com/office/drawing/2014/main" val="2917490183"/>
                    </a:ext>
                  </a:extLst>
                </a:gridCol>
              </a:tblGrid>
              <a:tr h="3379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Atbalsta saņemšanas nosacījumi:</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47724"/>
                  </a:ext>
                </a:extLst>
              </a:tr>
              <a:tr h="2469826">
                <a:tc>
                  <a:txBody>
                    <a:bodyPr/>
                    <a:lstStyle/>
                    <a:p>
                      <a:pPr marL="0" lvl="0" indent="0">
                        <a:buFont typeface="Wingdings" panose="05000000000000000000" pitchFamily="2" charset="2"/>
                        <a:buChar char="ü"/>
                      </a:pPr>
                      <a:r>
                        <a:rPr lang="lv-LV" sz="1800" kern="1200" dirty="0">
                          <a:solidFill>
                            <a:schemeClr val="tx1"/>
                          </a:solidFill>
                          <a:latin typeface="Segoe UI Light" panose="020B0502040204020203" pitchFamily="34" charset="0"/>
                          <a:ea typeface="+mn-ea"/>
                          <a:cs typeface="Segoe UI Light" panose="020B0502040204020203" pitchFamily="34" charset="0"/>
                        </a:rPr>
                        <a:t> </a:t>
                      </a:r>
                      <a:r>
                        <a:rPr lang="lv-LV" sz="1500" kern="1200" dirty="0">
                          <a:solidFill>
                            <a:schemeClr val="tx1"/>
                          </a:solidFill>
                          <a:latin typeface="Segoe UI Light" panose="020B0502040204020203" pitchFamily="34" charset="0"/>
                          <a:ea typeface="+mn-ea"/>
                          <a:cs typeface="Segoe UI Light" panose="020B0502040204020203" pitchFamily="34" charset="0"/>
                        </a:rPr>
                        <a:t>iesētas un audzētas rudzu </a:t>
                      </a:r>
                      <a:r>
                        <a:rPr lang="lv-LV" sz="1500" kern="1200" dirty="0" err="1">
                          <a:solidFill>
                            <a:schemeClr val="tx1"/>
                          </a:solidFill>
                          <a:latin typeface="Segoe UI Light" panose="020B0502040204020203" pitchFamily="34" charset="0"/>
                          <a:ea typeface="+mn-ea"/>
                          <a:cs typeface="Segoe UI Light" panose="020B0502040204020203" pitchFamily="34" charset="0"/>
                        </a:rPr>
                        <a:t>līnijšķirnes</a:t>
                      </a:r>
                      <a:r>
                        <a:rPr lang="lv-LV" sz="1500" kern="1200" dirty="0">
                          <a:solidFill>
                            <a:schemeClr val="tx1"/>
                          </a:solidFill>
                          <a:latin typeface="Segoe UI Light" panose="020B0502040204020203" pitchFamily="34" charset="0"/>
                          <a:ea typeface="+mn-ea"/>
                          <a:cs typeface="Segoe UI Light" panose="020B0502040204020203" pitchFamily="34" charset="0"/>
                        </a:rPr>
                        <a:t>, kuras kārtējā gada 15.03 ir iekļautas Lauksaimniecības augu sugu šķirņu kopējā katalogā;</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 ir sertificētas sēklas izcelsmes apliecinājums, kas apliecina sertificētas sēklas iegādi pēdējo četru gadu laikā (jāiesniedz LAD 1 reizi 4 gados)</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platība nav mazāka par 1 ha un tā ir pieteikta VPM un nav pieteikta  citam BSA par platībām;</a:t>
                      </a:r>
                    </a:p>
                    <a:p>
                      <a:pPr marL="0" lvl="0" indent="0">
                        <a:buFont typeface="Wingdings" panose="05000000000000000000" pitchFamily="2" charset="2"/>
                        <a:buChar char="ü"/>
                      </a:pPr>
                      <a:r>
                        <a:rPr lang="lv-LV" sz="1500" kern="1200" dirty="0">
                          <a:solidFill>
                            <a:schemeClr val="tx1"/>
                          </a:solidFill>
                          <a:latin typeface="Segoe UI Light" panose="020B0502040204020203" pitchFamily="34" charset="0"/>
                          <a:ea typeface="+mn-ea"/>
                          <a:cs typeface="Segoe UI Light" panose="020B0502040204020203" pitchFamily="34" charset="0"/>
                        </a:rPr>
                        <a:t>kārtējā gadā ir noslēgts rudzu populācijas šķirņu piegādes līgums starp rudzu audzētāju un maizes ražotāju vai graudu pārstrādes uzņēmumu, kam noslēgts līgums ar maizes ražotāju ( līgums jāiesniedz LAD katru gadu).</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861190"/>
                  </a:ext>
                </a:extLst>
              </a:tr>
            </a:tbl>
          </a:graphicData>
        </a:graphic>
      </p:graphicFrame>
      <p:sp>
        <p:nvSpPr>
          <p:cNvPr id="4" name="Rectangle 3">
            <a:extLst>
              <a:ext uri="{FF2B5EF4-FFF2-40B4-BE49-F238E27FC236}">
                <a16:creationId xmlns:a16="http://schemas.microsoft.com/office/drawing/2014/main" id="{E1C8DA9B-AD3E-48EB-A3CA-2004BC95A449}"/>
              </a:ext>
            </a:extLst>
          </p:cNvPr>
          <p:cNvSpPr/>
          <p:nvPr/>
        </p:nvSpPr>
        <p:spPr>
          <a:xfrm>
            <a:off x="417446" y="2928287"/>
            <a:ext cx="5602317" cy="4077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350" dirty="0">
                <a:solidFill>
                  <a:schemeClr val="tx1"/>
                </a:solidFill>
                <a:latin typeface="Segoe UI Light" panose="020B0502040204020203" pitchFamily="34" charset="0"/>
                <a:cs typeface="Segoe UI Light" panose="020B0502040204020203" pitchFamily="34" charset="0"/>
              </a:rPr>
              <a:t>Reference/</a:t>
            </a:r>
            <a:r>
              <a:rPr lang="lv-LV" sz="1350" dirty="0" err="1">
                <a:solidFill>
                  <a:schemeClr val="tx1"/>
                </a:solidFill>
                <a:latin typeface="Segoe UI Light" panose="020B0502040204020203" pitchFamily="34" charset="0"/>
                <a:cs typeface="Segoe UI Light" panose="020B0502040204020203" pitchFamily="34" charset="0"/>
              </a:rPr>
              <a:t>atbalsttiesīgās</a:t>
            </a:r>
            <a:r>
              <a:rPr lang="lv-LV" sz="1350" dirty="0">
                <a:solidFill>
                  <a:schemeClr val="tx1"/>
                </a:solidFill>
                <a:latin typeface="Segoe UI Light" panose="020B0502040204020203" pitchFamily="34" charset="0"/>
                <a:cs typeface="Segoe UI Light" panose="020B0502040204020203" pitchFamily="34" charset="0"/>
              </a:rPr>
              <a:t> vienības: 2 500 ha </a:t>
            </a:r>
          </a:p>
        </p:txBody>
      </p:sp>
      <p:graphicFrame>
        <p:nvGraphicFramePr>
          <p:cNvPr id="7" name="Table 5">
            <a:extLst>
              <a:ext uri="{FF2B5EF4-FFF2-40B4-BE49-F238E27FC236}">
                <a16:creationId xmlns:a16="http://schemas.microsoft.com/office/drawing/2014/main" id="{A92AE4C4-DC53-47F2-A6DE-EBB9ABCD9C3F}"/>
              </a:ext>
            </a:extLst>
          </p:cNvPr>
          <p:cNvGraphicFramePr>
            <a:graphicFrameLocks noGrp="1"/>
          </p:cNvGraphicFramePr>
          <p:nvPr/>
        </p:nvGraphicFramePr>
        <p:xfrm>
          <a:off x="417446" y="2061425"/>
          <a:ext cx="8120500" cy="861060"/>
        </p:xfrm>
        <a:graphic>
          <a:graphicData uri="http://schemas.openxmlformats.org/drawingml/2006/table">
            <a:tbl>
              <a:tblPr firstRow="1" bandRow="1">
                <a:tableStyleId>{5C22544A-7EE6-4342-B048-85BDC9FD1C3A}</a:tableStyleId>
              </a:tblPr>
              <a:tblGrid>
                <a:gridCol w="1826315">
                  <a:extLst>
                    <a:ext uri="{9D8B030D-6E8A-4147-A177-3AD203B41FA5}">
                      <a16:colId xmlns:a16="http://schemas.microsoft.com/office/drawing/2014/main" val="2705507800"/>
                    </a:ext>
                  </a:extLst>
                </a:gridCol>
                <a:gridCol w="857250">
                  <a:extLst>
                    <a:ext uri="{9D8B030D-6E8A-4147-A177-3AD203B41FA5}">
                      <a16:colId xmlns:a16="http://schemas.microsoft.com/office/drawing/2014/main" val="1622878634"/>
                    </a:ext>
                  </a:extLst>
                </a:gridCol>
                <a:gridCol w="931793">
                  <a:extLst>
                    <a:ext uri="{9D8B030D-6E8A-4147-A177-3AD203B41FA5}">
                      <a16:colId xmlns:a16="http://schemas.microsoft.com/office/drawing/2014/main" val="2022985296"/>
                    </a:ext>
                  </a:extLst>
                </a:gridCol>
                <a:gridCol w="946703">
                  <a:extLst>
                    <a:ext uri="{9D8B030D-6E8A-4147-A177-3AD203B41FA5}">
                      <a16:colId xmlns:a16="http://schemas.microsoft.com/office/drawing/2014/main" val="3238697123"/>
                    </a:ext>
                  </a:extLst>
                </a:gridCol>
                <a:gridCol w="849796">
                  <a:extLst>
                    <a:ext uri="{9D8B030D-6E8A-4147-A177-3AD203B41FA5}">
                      <a16:colId xmlns:a16="http://schemas.microsoft.com/office/drawing/2014/main" val="682758798"/>
                    </a:ext>
                  </a:extLst>
                </a:gridCol>
                <a:gridCol w="931793">
                  <a:extLst>
                    <a:ext uri="{9D8B030D-6E8A-4147-A177-3AD203B41FA5}">
                      <a16:colId xmlns:a16="http://schemas.microsoft.com/office/drawing/2014/main" val="1797847317"/>
                    </a:ext>
                  </a:extLst>
                </a:gridCol>
                <a:gridCol w="924339">
                  <a:extLst>
                    <a:ext uri="{9D8B030D-6E8A-4147-A177-3AD203B41FA5}">
                      <a16:colId xmlns:a16="http://schemas.microsoft.com/office/drawing/2014/main" val="3556531910"/>
                    </a:ext>
                  </a:extLst>
                </a:gridCol>
                <a:gridCol w="852511">
                  <a:extLst>
                    <a:ext uri="{9D8B030D-6E8A-4147-A177-3AD203B41FA5}">
                      <a16:colId xmlns:a16="http://schemas.microsoft.com/office/drawing/2014/main" val="3256405775"/>
                    </a:ext>
                  </a:extLst>
                </a:gridCol>
              </a:tblGrid>
              <a:tr h="297180">
                <a:tc>
                  <a:txBody>
                    <a:bodyPr/>
                    <a:lstStyle/>
                    <a:p>
                      <a:endParaRPr lang="lv-LV" sz="1400" dirty="0"/>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2021</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2022</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2023</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2024</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2025</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2026</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2027</a:t>
                      </a:r>
                    </a:p>
                  </a:txBody>
                  <a:tcPr marL="68580" marR="68580" marT="34290" marB="34290">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68542611"/>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Finansējums, </a:t>
                      </a:r>
                      <a:r>
                        <a:rPr lang="lv-LV" sz="14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milj. EUR</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0,19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0,19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0,19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0,19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0,19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0,19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lv-LV" sz="1500" b="0" i="1"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0,19</a:t>
                      </a:r>
                    </a:p>
                  </a:txBody>
                  <a:tcPr marL="51435" marR="5143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5361645"/>
                  </a:ext>
                </a:extLst>
              </a:tr>
              <a:tr h="274320">
                <a:tc>
                  <a:txBody>
                    <a:bodyPr/>
                    <a:lstStyle/>
                    <a:p>
                      <a:r>
                        <a:rPr lang="lv-LV" sz="1400" b="0"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Likme, EUR/ha</a:t>
                      </a:r>
                    </a:p>
                  </a:txBody>
                  <a:tcPr marL="68580" marR="68580" marT="34290" marB="3429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i="1"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75</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75</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i="1" kern="1200">
                          <a:solidFill>
                            <a:schemeClr val="tx1"/>
                          </a:solidFill>
                          <a:latin typeface="Segoe UI Light" panose="020B0502040204020203" pitchFamily="34" charset="0"/>
                          <a:ea typeface="Verdana" panose="020B0604030504040204" pitchFamily="34" charset="0"/>
                          <a:cs typeface="Segoe UI Light" panose="020B0502040204020203" pitchFamily="34" charset="0"/>
                        </a:rPr>
                        <a:t>75</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75</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75</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75</a:t>
                      </a:r>
                    </a:p>
                  </a:txBody>
                  <a:tcPr marL="51435" marR="51435" marT="0" marB="0">
                    <a:lnT w="12700" cap="flat" cmpd="sng" algn="ctr">
                      <a:solidFill>
                        <a:schemeClr val="tx1"/>
                      </a:solidFill>
                      <a:prstDash val="solid"/>
                      <a:round/>
                      <a:headEnd type="none" w="med" len="med"/>
                      <a:tailEnd type="none" w="med" len="med"/>
                    </a:lnT>
                    <a:noFill/>
                  </a:tcPr>
                </a:tc>
                <a:tc>
                  <a:txBody>
                    <a:bodyPr/>
                    <a:lstStyle/>
                    <a:p>
                      <a:pPr algn="ctr">
                        <a:lnSpc>
                          <a:spcPct val="107000"/>
                        </a:lnSpc>
                        <a:spcAft>
                          <a:spcPts val="0"/>
                        </a:spcAft>
                      </a:pPr>
                      <a:r>
                        <a:rPr lang="lv-LV" sz="1500" b="0" i="1" kern="1200" dirty="0">
                          <a:solidFill>
                            <a:schemeClr val="tx1"/>
                          </a:solidFill>
                          <a:latin typeface="Segoe UI Light" panose="020B0502040204020203" pitchFamily="34" charset="0"/>
                          <a:ea typeface="Verdana" panose="020B0604030504040204" pitchFamily="34" charset="0"/>
                          <a:cs typeface="Segoe UI Light" panose="020B0502040204020203" pitchFamily="34" charset="0"/>
                        </a:rPr>
                        <a:t>75</a:t>
                      </a:r>
                    </a:p>
                  </a:txBody>
                  <a:tcPr marL="51435" marR="51435"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7859822"/>
                  </a:ext>
                </a:extLst>
              </a:tr>
            </a:tbl>
          </a:graphicData>
        </a:graphic>
      </p:graphicFrame>
      <p:sp>
        <p:nvSpPr>
          <p:cNvPr id="8" name="Flowchart: Preparation 7">
            <a:extLst>
              <a:ext uri="{FF2B5EF4-FFF2-40B4-BE49-F238E27FC236}">
                <a16:creationId xmlns:a16="http://schemas.microsoft.com/office/drawing/2014/main" id="{7F5E6E1F-2E07-41D6-AE48-EB1E6C651FC9}"/>
              </a:ext>
            </a:extLst>
          </p:cNvPr>
          <p:cNvSpPr/>
          <p:nvPr/>
        </p:nvSpPr>
        <p:spPr>
          <a:xfrm>
            <a:off x="4016219" y="1568871"/>
            <a:ext cx="4808055" cy="346816"/>
          </a:xfrm>
          <a:prstGeom prst="flowChartPreparation">
            <a:avLst/>
          </a:prstGeom>
          <a:solidFill>
            <a:schemeClr val="accent2">
              <a:lumMod val="20000"/>
              <a:lumOff val="80000"/>
            </a:schemeClr>
          </a:solid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500" b="1" dirty="0">
                <a:solidFill>
                  <a:schemeClr val="tx1"/>
                </a:solidFill>
                <a:latin typeface="Selawik Light" panose="020B0502040204020203" pitchFamily="34" charset="-70"/>
              </a:rPr>
              <a:t>Turpināt esošo atbalsta shēmu</a:t>
            </a:r>
          </a:p>
        </p:txBody>
      </p:sp>
      <p:sp>
        <p:nvSpPr>
          <p:cNvPr id="9" name="Rectangle 8">
            <a:extLst>
              <a:ext uri="{FF2B5EF4-FFF2-40B4-BE49-F238E27FC236}">
                <a16:creationId xmlns:a16="http://schemas.microsoft.com/office/drawing/2014/main" id="{A18A8600-0C09-4F49-9938-64EDD0B5973D}"/>
              </a:ext>
            </a:extLst>
          </p:cNvPr>
          <p:cNvSpPr/>
          <p:nvPr/>
        </p:nvSpPr>
        <p:spPr>
          <a:xfrm>
            <a:off x="8334158" y="128890"/>
            <a:ext cx="747320" cy="600164"/>
          </a:xfrm>
          <a:prstGeom prst="rect">
            <a:avLst/>
          </a:prstGeom>
        </p:spPr>
        <p:txBody>
          <a:bodyPr wrap="none">
            <a:spAutoFit/>
          </a:bodyPr>
          <a:lstStyle/>
          <a:p>
            <a:r>
              <a:rPr lang="lv-LV" sz="3300" dirty="0">
                <a:latin typeface="Segoe UI Light" panose="020B0502040204020203" pitchFamily="34" charset="0"/>
                <a:ea typeface="Calibri" panose="020F0502020204030204" pitchFamily="34" charset="0"/>
                <a:cs typeface="Segoe UI Light" panose="020B0502040204020203" pitchFamily="34" charset="0"/>
              </a:rPr>
              <a:t>⑭</a:t>
            </a:r>
            <a:endParaRPr lang="lv-LV" sz="33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08770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E6F9CB03-E146-495B-A0D4-911D5ED74C3A}"/>
              </a:ext>
            </a:extLst>
          </p:cNvPr>
          <p:cNvSpPr>
            <a:spLocks noChangeArrowheads="1"/>
          </p:cNvSpPr>
          <p:nvPr/>
        </p:nvSpPr>
        <p:spPr bwMode="auto">
          <a:xfrm>
            <a:off x="226337" y="0"/>
            <a:ext cx="8917663" cy="105258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20000"/>
          </a:bodyPr>
          <a:lstStyle/>
          <a:p>
            <a:pPr marR="0" lvl="0" algn="ctr" defTabSz="914400" fontAlgn="base">
              <a:lnSpc>
                <a:spcPct val="110000"/>
              </a:lnSpc>
              <a:spcBef>
                <a:spcPct val="0"/>
              </a:spcBef>
              <a:buClrTx/>
              <a:buSzTx/>
              <a:tabLst/>
            </a:pPr>
            <a:r>
              <a:rPr kumimoji="0" lang="en-US" altLang="lv-LV" sz="2400" b="1" i="0" u="none" strike="noStrike" cap="none" normalizeH="0" baseline="0" dirty="0" err="1">
                <a:ln>
                  <a:noFill/>
                </a:ln>
                <a:effectLst/>
              </a:rPr>
              <a:t>Tiešo</a:t>
            </a:r>
            <a:r>
              <a:rPr kumimoji="0" lang="en-US" altLang="lv-LV" sz="2400" b="1" i="0" u="none" strike="noStrike" cap="none" normalizeH="0" baseline="0" dirty="0">
                <a:ln>
                  <a:noFill/>
                </a:ln>
                <a:effectLst/>
              </a:rPr>
              <a:t> </a:t>
            </a:r>
            <a:r>
              <a:rPr kumimoji="0" lang="en-US" altLang="lv-LV" sz="2400" b="1" i="0" u="none" strike="noStrike" cap="none" normalizeH="0" baseline="0" dirty="0" err="1">
                <a:ln>
                  <a:noFill/>
                </a:ln>
                <a:effectLst/>
              </a:rPr>
              <a:t>maksājumu</a:t>
            </a:r>
            <a:r>
              <a:rPr kumimoji="0" lang="en-US" altLang="lv-LV" sz="2400" b="1" i="0" u="none" strike="noStrike" cap="none" normalizeH="0" baseline="0" dirty="0">
                <a:ln>
                  <a:noFill/>
                </a:ln>
                <a:effectLst/>
              </a:rPr>
              <a:t> </a:t>
            </a:r>
            <a:r>
              <a:rPr kumimoji="0" lang="en-US" altLang="lv-LV" sz="2400" b="1" i="0" u="none" strike="noStrike" cap="none" normalizeH="0" baseline="0" dirty="0" err="1">
                <a:ln>
                  <a:noFill/>
                </a:ln>
                <a:effectLst/>
              </a:rPr>
              <a:t>indikatīvs</a:t>
            </a:r>
            <a:r>
              <a:rPr kumimoji="0" lang="en-US" altLang="lv-LV" sz="2400" b="1" i="0" u="none" strike="noStrike" cap="none" normalizeH="0" baseline="0" dirty="0">
                <a:ln>
                  <a:noFill/>
                </a:ln>
                <a:effectLst/>
              </a:rPr>
              <a:t>* </a:t>
            </a:r>
            <a:r>
              <a:rPr kumimoji="0" lang="en-US" altLang="lv-LV" sz="2400" b="1" i="0" u="none" strike="noStrike" cap="none" normalizeH="0" baseline="0" dirty="0" err="1">
                <a:ln>
                  <a:noFill/>
                </a:ln>
                <a:effectLst/>
              </a:rPr>
              <a:t>finansējums</a:t>
            </a:r>
            <a:r>
              <a:rPr kumimoji="0" lang="en-US" altLang="lv-LV" sz="2400" b="1" i="0" u="none" strike="noStrike" cap="none" normalizeH="0" baseline="0" dirty="0">
                <a:ln>
                  <a:noFill/>
                </a:ln>
                <a:effectLst/>
              </a:rPr>
              <a:t> </a:t>
            </a:r>
            <a:br>
              <a:rPr kumimoji="0" lang="lv-LV" altLang="lv-LV" sz="2400" b="1" i="0" u="none" strike="noStrike" cap="none" normalizeH="0" baseline="0" dirty="0">
                <a:ln>
                  <a:noFill/>
                </a:ln>
                <a:effectLst/>
              </a:rPr>
            </a:br>
            <a:r>
              <a:rPr kumimoji="0" lang="en-US" altLang="lv-LV" sz="2400" b="1" i="0" u="none" strike="noStrike" cap="none" normalizeH="0" baseline="0" dirty="0">
                <a:ln>
                  <a:noFill/>
                </a:ln>
                <a:effectLst/>
              </a:rPr>
              <a:t>202</a:t>
            </a:r>
            <a:r>
              <a:rPr kumimoji="0" lang="lv-LV" altLang="lv-LV" sz="2400" b="1" i="0" u="none" strike="noStrike" cap="none" normalizeH="0" baseline="0" dirty="0">
                <a:ln>
                  <a:noFill/>
                </a:ln>
                <a:effectLst/>
              </a:rPr>
              <a:t>1</a:t>
            </a:r>
            <a:r>
              <a:rPr kumimoji="0" lang="en-US" altLang="lv-LV" sz="2400" b="1" i="0" u="none" strike="noStrike" cap="none" normalizeH="0" baseline="0" dirty="0">
                <a:ln>
                  <a:noFill/>
                </a:ln>
                <a:effectLst/>
              </a:rPr>
              <a:t>. - 2027.gadam, </a:t>
            </a:r>
            <a:r>
              <a:rPr kumimoji="0" lang="en-US" altLang="lv-LV" sz="2400" b="0" i="1" u="none" strike="noStrike" cap="none" normalizeH="0" baseline="0" dirty="0" err="1">
                <a:ln>
                  <a:noFill/>
                </a:ln>
                <a:effectLst/>
              </a:rPr>
              <a:t>milj</a:t>
            </a:r>
            <a:r>
              <a:rPr kumimoji="0" lang="lv-LV" altLang="lv-LV" sz="2400" b="0" i="1" u="none" strike="noStrike" cap="none" normalizeH="0" baseline="0" dirty="0">
                <a:ln>
                  <a:noFill/>
                </a:ln>
                <a:effectLst/>
              </a:rPr>
              <a:t>.</a:t>
            </a:r>
            <a:r>
              <a:rPr kumimoji="0" lang="en-US" altLang="lv-LV" sz="2400" b="0" i="1" u="none" strike="noStrike" cap="none" normalizeH="0" baseline="0" dirty="0">
                <a:ln>
                  <a:noFill/>
                </a:ln>
                <a:effectLst/>
              </a:rPr>
              <a:t> EUR</a:t>
            </a:r>
            <a:endParaRPr kumimoji="0" lang="en-US" altLang="lv-LV" sz="2400" b="0" i="0" u="none" strike="noStrike" cap="none" normalizeH="0" baseline="0" dirty="0">
              <a:ln>
                <a:noFill/>
              </a:ln>
              <a:effectLst/>
            </a:endParaRPr>
          </a:p>
          <a:p>
            <a:pPr marR="0" lvl="0" algn="ctr" defTabSz="914400" fontAlgn="base">
              <a:lnSpc>
                <a:spcPct val="110000"/>
              </a:lnSpc>
              <a:spcBef>
                <a:spcPct val="0"/>
              </a:spcBef>
              <a:buClrTx/>
              <a:buSzTx/>
              <a:tabLst/>
            </a:pPr>
            <a:r>
              <a:rPr kumimoji="0" lang="en-US" altLang="lv-LV" sz="1200" b="0" i="0" u="none" strike="noStrike" cap="none" normalizeH="0" baseline="0" dirty="0">
                <a:ln>
                  <a:noFill/>
                </a:ln>
                <a:effectLst/>
              </a:rPr>
              <a:t>*</a:t>
            </a:r>
            <a:r>
              <a:rPr kumimoji="0" lang="en-US" altLang="lv-LV" sz="1200" b="0" i="0" u="none" strike="noStrike" cap="none" normalizeH="0" baseline="0" dirty="0" err="1">
                <a:ln>
                  <a:noFill/>
                </a:ln>
                <a:effectLst/>
              </a:rPr>
              <a:t>Tiešo</a:t>
            </a:r>
            <a:r>
              <a:rPr kumimoji="0" lang="en-US" altLang="lv-LV" sz="1200" b="0" i="0" u="none" strike="noStrike" cap="none" normalizeH="0" baseline="0" dirty="0">
                <a:ln>
                  <a:noFill/>
                </a:ln>
                <a:effectLst/>
              </a:rPr>
              <a:t> </a:t>
            </a:r>
            <a:r>
              <a:rPr kumimoji="0" lang="en-US" altLang="lv-LV" sz="1200" b="0" i="0" u="none" strike="noStrike" cap="none" normalizeH="0" baseline="0" dirty="0" err="1">
                <a:ln>
                  <a:noFill/>
                </a:ln>
                <a:effectLst/>
              </a:rPr>
              <a:t>maksājumu</a:t>
            </a:r>
            <a:r>
              <a:rPr kumimoji="0" lang="en-US" altLang="lv-LV" sz="1200" b="0" i="0" u="none" strike="noStrike" cap="none" normalizeH="0" baseline="0" dirty="0">
                <a:ln>
                  <a:noFill/>
                </a:ln>
                <a:effectLst/>
              </a:rPr>
              <a:t> </a:t>
            </a:r>
            <a:r>
              <a:rPr kumimoji="0" lang="en-US" altLang="lv-LV" sz="1200" b="0" i="0" u="none" strike="noStrike" cap="none" normalizeH="0" baseline="0" dirty="0" err="1">
                <a:ln>
                  <a:noFill/>
                </a:ln>
                <a:effectLst/>
              </a:rPr>
              <a:t>finansējums</a:t>
            </a:r>
            <a:r>
              <a:rPr kumimoji="0" lang="en-US" altLang="lv-LV" sz="1200" b="0" i="0" u="none" strike="noStrike" cap="none" normalizeH="0" baseline="0" dirty="0">
                <a:ln>
                  <a:noFill/>
                </a:ln>
                <a:effectLst/>
              </a:rPr>
              <a:t> 2023.-2027.gadam </a:t>
            </a:r>
            <a:r>
              <a:rPr kumimoji="0" lang="en-US" altLang="lv-LV" sz="1200" b="0" i="0" u="none" strike="noStrike" cap="none" normalizeH="0" baseline="0" dirty="0" err="1">
                <a:ln>
                  <a:noFill/>
                </a:ln>
                <a:effectLst/>
              </a:rPr>
              <a:t>aprēķināts</a:t>
            </a:r>
            <a:r>
              <a:rPr kumimoji="0" lang="en-US" altLang="lv-LV" sz="1200" b="0" i="0" u="none" strike="noStrike" cap="none" normalizeH="0" baseline="0" dirty="0">
                <a:ln>
                  <a:noFill/>
                </a:ln>
                <a:effectLst/>
              </a:rPr>
              <a:t>, </a:t>
            </a:r>
            <a:r>
              <a:rPr kumimoji="0" lang="en-US" altLang="lv-LV" sz="1200" b="0" i="0" u="none" strike="noStrike" cap="none" normalizeH="0" baseline="0" dirty="0" err="1">
                <a:ln>
                  <a:noFill/>
                </a:ln>
                <a:effectLst/>
              </a:rPr>
              <a:t>ņemot</a:t>
            </a:r>
            <a:r>
              <a:rPr kumimoji="0" lang="en-US" altLang="lv-LV" sz="1200" b="0" i="0" u="none" strike="noStrike" cap="none" normalizeH="0" baseline="0" dirty="0">
                <a:ln>
                  <a:noFill/>
                </a:ln>
                <a:effectLst/>
              </a:rPr>
              <a:t> </a:t>
            </a:r>
            <a:r>
              <a:rPr kumimoji="0" lang="en-US" altLang="lv-LV" sz="1200" b="0" i="0" u="none" strike="noStrike" cap="none" normalizeH="0" baseline="0" dirty="0" err="1">
                <a:ln>
                  <a:noFill/>
                </a:ln>
                <a:effectLst/>
              </a:rPr>
              <a:t>vērā</a:t>
            </a:r>
            <a:r>
              <a:rPr kumimoji="0" lang="en-US" altLang="lv-LV" sz="1200" b="0" i="0" u="none" strike="noStrike" cap="none" normalizeH="0" baseline="0" dirty="0">
                <a:ln>
                  <a:noFill/>
                </a:ln>
                <a:effectLst/>
              </a:rPr>
              <a:t> MFF </a:t>
            </a:r>
            <a:r>
              <a:rPr kumimoji="0" lang="en-US" altLang="lv-LV" sz="1200" b="0" i="0" u="none" strike="noStrike" cap="none" normalizeH="0" baseline="0" dirty="0" err="1">
                <a:ln>
                  <a:noFill/>
                </a:ln>
                <a:effectLst/>
              </a:rPr>
              <a:t>vienošanās</a:t>
            </a:r>
            <a:r>
              <a:rPr kumimoji="0" lang="en-US" altLang="lv-LV" sz="1200" b="0" i="0" u="none" strike="noStrike" cap="none" normalizeH="0" baseline="0" dirty="0">
                <a:ln>
                  <a:noFill/>
                </a:ln>
                <a:effectLst/>
              </a:rPr>
              <a:t> 2020.gada 21.jūlijā un EK </a:t>
            </a:r>
            <a:r>
              <a:rPr kumimoji="0" lang="en-US" altLang="lv-LV" sz="1200" b="0" i="0" u="none" strike="noStrike" cap="none" normalizeH="0" baseline="0" dirty="0" err="1">
                <a:ln>
                  <a:noFill/>
                </a:ln>
                <a:effectLst/>
              </a:rPr>
              <a:t>darba</a:t>
            </a:r>
            <a:r>
              <a:rPr kumimoji="0" lang="en-US" altLang="lv-LV" sz="1200" b="0" i="0" u="none" strike="noStrike" cap="none" normalizeH="0" baseline="0" dirty="0">
                <a:ln>
                  <a:noFill/>
                </a:ln>
                <a:effectLst/>
              </a:rPr>
              <a:t> </a:t>
            </a:r>
            <a:r>
              <a:rPr kumimoji="0" lang="en-US" altLang="lv-LV" sz="1200" b="0" i="0" u="none" strike="noStrike" cap="none" normalizeH="0" baseline="0" dirty="0" err="1">
                <a:ln>
                  <a:noFill/>
                </a:ln>
                <a:effectLst/>
              </a:rPr>
              <a:t>dokumentā</a:t>
            </a:r>
            <a:r>
              <a:rPr kumimoji="0" lang="en-US" altLang="lv-LV" sz="1200" b="0" i="0" u="none" strike="noStrike" cap="none" normalizeH="0" baseline="0" dirty="0">
                <a:ln>
                  <a:noFill/>
                </a:ln>
                <a:effectLst/>
              </a:rPr>
              <a:t> </a:t>
            </a:r>
            <a:r>
              <a:rPr kumimoji="0" lang="en-US" altLang="lv-LV" sz="1200" b="0" i="0" u="none" strike="noStrike" cap="none" normalizeH="0" baseline="0" dirty="0" err="1">
                <a:ln>
                  <a:noFill/>
                </a:ln>
                <a:effectLst/>
              </a:rPr>
              <a:t>norādītās</a:t>
            </a:r>
            <a:r>
              <a:rPr kumimoji="0" lang="en-US" altLang="lv-LV" sz="1200" b="0" i="0" u="none" strike="noStrike" cap="none" normalizeH="0" baseline="0" dirty="0">
                <a:ln>
                  <a:noFill/>
                </a:ln>
                <a:effectLst/>
              </a:rPr>
              <a:t> </a:t>
            </a:r>
            <a:r>
              <a:rPr kumimoji="0" lang="en-US" altLang="lv-LV" sz="1200" b="0" i="0" u="none" strike="noStrike" cap="none" normalizeH="0" baseline="0" dirty="0" err="1">
                <a:ln>
                  <a:noFill/>
                </a:ln>
                <a:effectLst/>
              </a:rPr>
              <a:t>summas</a:t>
            </a:r>
            <a:r>
              <a:rPr kumimoji="0" lang="en-US" altLang="lv-LV" sz="1200" b="0" i="0" u="none" strike="noStrike" cap="none" normalizeH="0" baseline="0" dirty="0">
                <a:ln>
                  <a:noFill/>
                </a:ln>
                <a:effectLst/>
              </a:rPr>
              <a:t>. </a:t>
            </a:r>
            <a:r>
              <a:rPr kumimoji="0" lang="en-US" altLang="lv-LV" sz="1200" b="0" i="0" u="none" strike="noStrike" cap="none" normalizeH="0" baseline="0" dirty="0" err="1">
                <a:ln>
                  <a:noFill/>
                </a:ln>
                <a:effectLst/>
              </a:rPr>
              <a:t>Jāņem</a:t>
            </a:r>
            <a:r>
              <a:rPr kumimoji="0" lang="en-US" altLang="lv-LV" sz="1200" b="0" i="0" u="none" strike="noStrike" cap="none" normalizeH="0" baseline="0" dirty="0">
                <a:ln>
                  <a:noFill/>
                </a:ln>
                <a:effectLst/>
              </a:rPr>
              <a:t> </a:t>
            </a:r>
            <a:r>
              <a:rPr kumimoji="0" lang="en-US" altLang="lv-LV" sz="1200" b="0" i="0" u="none" strike="noStrike" cap="none" normalizeH="0" baseline="0" dirty="0" err="1">
                <a:ln>
                  <a:noFill/>
                </a:ln>
                <a:effectLst/>
              </a:rPr>
              <a:t>vērā</a:t>
            </a:r>
            <a:r>
              <a:rPr kumimoji="0" lang="en-US" altLang="lv-LV" sz="1200" b="0" i="0" u="none" strike="noStrike" cap="none" normalizeH="0" baseline="0" dirty="0">
                <a:ln>
                  <a:noFill/>
                </a:ln>
                <a:effectLst/>
              </a:rPr>
              <a:t>, ka MFF </a:t>
            </a:r>
            <a:r>
              <a:rPr kumimoji="0" lang="en-US" altLang="lv-LV" sz="1200" b="0" i="0" u="none" strike="noStrike" cap="none" normalizeH="0" baseline="0" dirty="0" err="1">
                <a:ln>
                  <a:noFill/>
                </a:ln>
                <a:effectLst/>
              </a:rPr>
              <a:t>vienošanos</a:t>
            </a:r>
            <a:r>
              <a:rPr kumimoji="0" lang="en-US" altLang="lv-LV" sz="1200" b="0" i="0" u="none" strike="noStrike" cap="none" normalizeH="0" baseline="0" dirty="0">
                <a:ln>
                  <a:noFill/>
                </a:ln>
                <a:effectLst/>
              </a:rPr>
              <a:t> nav </a:t>
            </a:r>
            <a:r>
              <a:rPr kumimoji="0" lang="en-US" altLang="lv-LV" sz="1200" b="0" i="0" u="none" strike="noStrike" cap="none" normalizeH="0" baseline="0" dirty="0" err="1">
                <a:ln>
                  <a:noFill/>
                </a:ln>
                <a:effectLst/>
              </a:rPr>
              <a:t>apstiprinājis</a:t>
            </a:r>
            <a:r>
              <a:rPr kumimoji="0" lang="en-US" altLang="lv-LV" sz="1200" b="0" i="0" u="none" strike="noStrike" cap="none" normalizeH="0" baseline="0" dirty="0">
                <a:ln>
                  <a:noFill/>
                </a:ln>
                <a:effectLst/>
              </a:rPr>
              <a:t> </a:t>
            </a:r>
            <a:r>
              <a:rPr kumimoji="0" lang="en-US" altLang="lv-LV" sz="1200" b="0" i="0" u="none" strike="noStrike" cap="none" normalizeH="0" baseline="0" dirty="0" err="1">
                <a:ln>
                  <a:noFill/>
                </a:ln>
                <a:effectLst/>
              </a:rPr>
              <a:t>arī</a:t>
            </a:r>
            <a:r>
              <a:rPr kumimoji="0" lang="en-US" altLang="lv-LV" sz="1200" b="0" i="0" u="none" strike="noStrike" cap="none" normalizeH="0" baseline="0" dirty="0">
                <a:ln>
                  <a:noFill/>
                </a:ln>
                <a:effectLst/>
              </a:rPr>
              <a:t> </a:t>
            </a:r>
            <a:r>
              <a:rPr kumimoji="0" lang="en-US" altLang="lv-LV" sz="1200" b="0" i="0" u="none" strike="noStrike" cap="none" normalizeH="0" baseline="0" dirty="0" err="1">
                <a:ln>
                  <a:noFill/>
                </a:ln>
                <a:effectLst/>
              </a:rPr>
              <a:t>Eiropas</a:t>
            </a:r>
            <a:r>
              <a:rPr kumimoji="0" lang="en-US" altLang="lv-LV" sz="1200" b="0" i="0" u="none" strike="noStrike" cap="none" normalizeH="0" baseline="0" dirty="0">
                <a:ln>
                  <a:noFill/>
                </a:ln>
                <a:effectLst/>
              </a:rPr>
              <a:t> </a:t>
            </a:r>
            <a:r>
              <a:rPr kumimoji="0" lang="en-US" altLang="lv-LV" sz="1200" b="0" i="0" u="none" strike="noStrike" cap="none" normalizeH="0" baseline="0" dirty="0" err="1">
                <a:ln>
                  <a:noFill/>
                </a:ln>
                <a:effectLst/>
              </a:rPr>
              <a:t>Parlaments</a:t>
            </a:r>
            <a:r>
              <a:rPr kumimoji="0" lang="en-US" altLang="lv-LV" sz="1200" b="0" i="0" u="none" strike="noStrike" cap="none" normalizeH="0" baseline="0" dirty="0">
                <a:ln>
                  <a:noFill/>
                </a:ln>
                <a:effectLst/>
              </a:rPr>
              <a:t>.</a:t>
            </a:r>
          </a:p>
        </p:txBody>
      </p:sp>
      <p:graphicFrame>
        <p:nvGraphicFramePr>
          <p:cNvPr id="5" name="Table 4">
            <a:extLst>
              <a:ext uri="{FF2B5EF4-FFF2-40B4-BE49-F238E27FC236}">
                <a16:creationId xmlns:a16="http://schemas.microsoft.com/office/drawing/2014/main" id="{D6520FDA-4390-41D3-B089-5681E6B9F137}"/>
              </a:ext>
            </a:extLst>
          </p:cNvPr>
          <p:cNvGraphicFramePr>
            <a:graphicFrameLocks noGrp="1"/>
          </p:cNvGraphicFramePr>
          <p:nvPr/>
        </p:nvGraphicFramePr>
        <p:xfrm>
          <a:off x="90534" y="1052585"/>
          <a:ext cx="8827129" cy="5715403"/>
        </p:xfrm>
        <a:graphic>
          <a:graphicData uri="http://schemas.openxmlformats.org/drawingml/2006/table">
            <a:tbl>
              <a:tblPr firstRow="1" firstCol="1" bandRow="1">
                <a:tableStyleId>{F2DE63D5-997A-4646-A377-4702673A728D}</a:tableStyleId>
              </a:tblPr>
              <a:tblGrid>
                <a:gridCol w="2039735">
                  <a:extLst>
                    <a:ext uri="{9D8B030D-6E8A-4147-A177-3AD203B41FA5}">
                      <a16:colId xmlns:a16="http://schemas.microsoft.com/office/drawing/2014/main" val="865925978"/>
                    </a:ext>
                  </a:extLst>
                </a:gridCol>
                <a:gridCol w="984700">
                  <a:extLst>
                    <a:ext uri="{9D8B030D-6E8A-4147-A177-3AD203B41FA5}">
                      <a16:colId xmlns:a16="http://schemas.microsoft.com/office/drawing/2014/main" val="575888704"/>
                    </a:ext>
                  </a:extLst>
                </a:gridCol>
                <a:gridCol w="984700">
                  <a:extLst>
                    <a:ext uri="{9D8B030D-6E8A-4147-A177-3AD203B41FA5}">
                      <a16:colId xmlns:a16="http://schemas.microsoft.com/office/drawing/2014/main" val="980037272"/>
                    </a:ext>
                  </a:extLst>
                </a:gridCol>
                <a:gridCol w="984700">
                  <a:extLst>
                    <a:ext uri="{9D8B030D-6E8A-4147-A177-3AD203B41FA5}">
                      <a16:colId xmlns:a16="http://schemas.microsoft.com/office/drawing/2014/main" val="2256271020"/>
                    </a:ext>
                  </a:extLst>
                </a:gridCol>
                <a:gridCol w="935539">
                  <a:extLst>
                    <a:ext uri="{9D8B030D-6E8A-4147-A177-3AD203B41FA5}">
                      <a16:colId xmlns:a16="http://schemas.microsoft.com/office/drawing/2014/main" val="772487216"/>
                    </a:ext>
                  </a:extLst>
                </a:gridCol>
                <a:gridCol w="956490">
                  <a:extLst>
                    <a:ext uri="{9D8B030D-6E8A-4147-A177-3AD203B41FA5}">
                      <a16:colId xmlns:a16="http://schemas.microsoft.com/office/drawing/2014/main" val="2897217889"/>
                    </a:ext>
                  </a:extLst>
                </a:gridCol>
                <a:gridCol w="1040968">
                  <a:extLst>
                    <a:ext uri="{9D8B030D-6E8A-4147-A177-3AD203B41FA5}">
                      <a16:colId xmlns:a16="http://schemas.microsoft.com/office/drawing/2014/main" val="883084725"/>
                    </a:ext>
                  </a:extLst>
                </a:gridCol>
                <a:gridCol w="900297">
                  <a:extLst>
                    <a:ext uri="{9D8B030D-6E8A-4147-A177-3AD203B41FA5}">
                      <a16:colId xmlns:a16="http://schemas.microsoft.com/office/drawing/2014/main" val="2321852105"/>
                    </a:ext>
                  </a:extLst>
                </a:gridCol>
              </a:tblGrid>
              <a:tr h="370556">
                <a:tc>
                  <a:txBody>
                    <a:bodyPr/>
                    <a:lstStyle/>
                    <a:p>
                      <a:pPr>
                        <a:lnSpc>
                          <a:spcPct val="107000"/>
                        </a:lnSpc>
                        <a:spcAft>
                          <a:spcPts val="600"/>
                        </a:spcAft>
                      </a:pPr>
                      <a:r>
                        <a:rPr lang="lv-LV" sz="1400" cap="none" spc="0" dirty="0">
                          <a:effectLst/>
                        </a:rPr>
                        <a:t> </a:t>
                      </a:r>
                      <a:endParaRPr lang="lv-LV" sz="1400" b="1" cap="none" spc="0" dirty="0">
                        <a:solidFill>
                          <a:schemeClr val="bg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66445" marB="66445" anchor="ctr"/>
                </a:tc>
                <a:tc>
                  <a:txBody>
                    <a:bodyPr/>
                    <a:lstStyle/>
                    <a:p>
                      <a:pPr algn="ctr">
                        <a:lnSpc>
                          <a:spcPct val="107000"/>
                        </a:lnSpc>
                        <a:spcAft>
                          <a:spcPts val="600"/>
                        </a:spcAft>
                      </a:pPr>
                      <a:r>
                        <a:rPr lang="lv-LV" sz="1400" cap="none" spc="0" dirty="0">
                          <a:effectLst/>
                        </a:rPr>
                        <a:t>2021</a:t>
                      </a:r>
                      <a:endParaRPr lang="lv-LV" sz="1400" b="1" cap="none" spc="0" dirty="0">
                        <a:solidFill>
                          <a:schemeClr val="bg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66445" marB="66445" anchor="ctr"/>
                </a:tc>
                <a:tc>
                  <a:txBody>
                    <a:bodyPr/>
                    <a:lstStyle/>
                    <a:p>
                      <a:pPr algn="ctr">
                        <a:lnSpc>
                          <a:spcPct val="107000"/>
                        </a:lnSpc>
                        <a:spcAft>
                          <a:spcPts val="600"/>
                        </a:spcAft>
                      </a:pPr>
                      <a:r>
                        <a:rPr lang="lv-LV" sz="1400" cap="none" spc="0" dirty="0">
                          <a:effectLst/>
                        </a:rPr>
                        <a:t>2022</a:t>
                      </a:r>
                      <a:endParaRPr lang="lv-LV" sz="1400" b="1" cap="none" spc="0" dirty="0">
                        <a:solidFill>
                          <a:schemeClr val="bg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66445" marB="66445" anchor="ctr"/>
                </a:tc>
                <a:tc>
                  <a:txBody>
                    <a:bodyPr/>
                    <a:lstStyle/>
                    <a:p>
                      <a:pPr algn="ctr">
                        <a:lnSpc>
                          <a:spcPct val="107000"/>
                        </a:lnSpc>
                        <a:spcAft>
                          <a:spcPts val="600"/>
                        </a:spcAft>
                      </a:pPr>
                      <a:r>
                        <a:rPr lang="lv-LV" sz="1400" cap="none" spc="0" dirty="0">
                          <a:effectLst/>
                        </a:rPr>
                        <a:t>2023</a:t>
                      </a:r>
                      <a:endParaRPr lang="lv-LV" sz="1400" b="1" cap="none" spc="0" dirty="0">
                        <a:solidFill>
                          <a:schemeClr val="bg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66445" marB="66445" anchor="ctr"/>
                </a:tc>
                <a:tc>
                  <a:txBody>
                    <a:bodyPr/>
                    <a:lstStyle/>
                    <a:p>
                      <a:pPr algn="ctr">
                        <a:lnSpc>
                          <a:spcPct val="107000"/>
                        </a:lnSpc>
                        <a:spcAft>
                          <a:spcPts val="600"/>
                        </a:spcAft>
                      </a:pPr>
                      <a:r>
                        <a:rPr lang="lv-LV" sz="1400" cap="none" spc="0" dirty="0">
                          <a:effectLst/>
                        </a:rPr>
                        <a:t>2024</a:t>
                      </a:r>
                      <a:endParaRPr lang="lv-LV" sz="1400" b="1" cap="none" spc="0" dirty="0">
                        <a:solidFill>
                          <a:schemeClr val="bg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66445" marB="66445" anchor="ctr"/>
                </a:tc>
                <a:tc>
                  <a:txBody>
                    <a:bodyPr/>
                    <a:lstStyle/>
                    <a:p>
                      <a:pPr algn="ctr">
                        <a:lnSpc>
                          <a:spcPct val="107000"/>
                        </a:lnSpc>
                        <a:spcAft>
                          <a:spcPts val="600"/>
                        </a:spcAft>
                      </a:pPr>
                      <a:r>
                        <a:rPr lang="lv-LV" sz="1400" cap="none" spc="0" dirty="0">
                          <a:effectLst/>
                        </a:rPr>
                        <a:t>2025</a:t>
                      </a:r>
                      <a:endParaRPr lang="lv-LV" sz="1400" b="1" cap="none" spc="0" dirty="0">
                        <a:solidFill>
                          <a:schemeClr val="bg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66445" marB="66445" anchor="ctr"/>
                </a:tc>
                <a:tc>
                  <a:txBody>
                    <a:bodyPr/>
                    <a:lstStyle/>
                    <a:p>
                      <a:pPr algn="ctr">
                        <a:lnSpc>
                          <a:spcPct val="107000"/>
                        </a:lnSpc>
                        <a:spcAft>
                          <a:spcPts val="600"/>
                        </a:spcAft>
                      </a:pPr>
                      <a:r>
                        <a:rPr lang="lv-LV" sz="1400" cap="none" spc="0" dirty="0">
                          <a:effectLst/>
                        </a:rPr>
                        <a:t>2026</a:t>
                      </a:r>
                      <a:endParaRPr lang="lv-LV" sz="1400" b="1" cap="none" spc="0" dirty="0">
                        <a:solidFill>
                          <a:schemeClr val="bg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66445" marB="66445" anchor="ctr"/>
                </a:tc>
                <a:tc>
                  <a:txBody>
                    <a:bodyPr/>
                    <a:lstStyle/>
                    <a:p>
                      <a:pPr algn="ctr">
                        <a:lnSpc>
                          <a:spcPct val="107000"/>
                        </a:lnSpc>
                        <a:spcAft>
                          <a:spcPts val="600"/>
                        </a:spcAft>
                      </a:pPr>
                      <a:r>
                        <a:rPr lang="lv-LV" sz="1400" cap="none" spc="0" dirty="0">
                          <a:effectLst/>
                        </a:rPr>
                        <a:t>2027</a:t>
                      </a:r>
                      <a:endParaRPr lang="lv-LV" sz="1400" b="1" cap="none" spc="0" dirty="0">
                        <a:solidFill>
                          <a:schemeClr val="bg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66445" marB="66445" anchor="ctr"/>
                </a:tc>
                <a:extLst>
                  <a:ext uri="{0D108BD9-81ED-4DB2-BD59-A6C34878D82A}">
                    <a16:rowId xmlns:a16="http://schemas.microsoft.com/office/drawing/2014/main" val="3216586567"/>
                  </a:ext>
                </a:extLst>
              </a:tr>
              <a:tr h="283234">
                <a:tc>
                  <a:txBody>
                    <a:bodyPr/>
                    <a:lstStyle/>
                    <a:p>
                      <a:pPr>
                        <a:lnSpc>
                          <a:spcPct val="107000"/>
                        </a:lnSpc>
                        <a:spcAft>
                          <a:spcPts val="600"/>
                        </a:spcAft>
                      </a:pPr>
                      <a:r>
                        <a:rPr lang="lv-LV" sz="1400" cap="none" spc="0" dirty="0">
                          <a:effectLst/>
                        </a:rPr>
                        <a:t>Tiešie maksājumi</a:t>
                      </a:r>
                      <a:endParaRPr lang="lv-LV" sz="1400" b="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339,06</a:t>
                      </a:r>
                    </a:p>
                  </a:txBody>
                  <a:tcPr marL="68580" marR="68580" marT="0" marB="0"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344,14</a:t>
                      </a:r>
                    </a:p>
                  </a:txBody>
                  <a:tcPr marL="68580" marR="68580" marT="0" marB="0" anchor="ctr"/>
                </a:tc>
                <a:tc>
                  <a:txBody>
                    <a:bodyPr/>
                    <a:lstStyle/>
                    <a:p>
                      <a:pPr algn="ctr">
                        <a:lnSpc>
                          <a:spcPct val="107000"/>
                        </a:lnSpc>
                        <a:spcAft>
                          <a:spcPts val="600"/>
                        </a:spcAft>
                      </a:pPr>
                      <a:r>
                        <a:rPr lang="lv-LV" sz="1400" cap="none" spc="0" dirty="0">
                          <a:effectLst/>
                        </a:rPr>
                        <a:t>349,23</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354,31</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359,40</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364,48</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364,48</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extLst>
                  <a:ext uri="{0D108BD9-81ED-4DB2-BD59-A6C34878D82A}">
                    <a16:rowId xmlns:a16="http://schemas.microsoft.com/office/drawing/2014/main" val="2483436194"/>
                  </a:ext>
                </a:extLst>
              </a:tr>
              <a:tr h="599095">
                <a:tc>
                  <a:txBody>
                    <a:bodyPr/>
                    <a:lstStyle/>
                    <a:p>
                      <a:pPr algn="just">
                        <a:lnSpc>
                          <a:spcPct val="107000"/>
                        </a:lnSpc>
                        <a:spcAft>
                          <a:spcPts val="600"/>
                        </a:spcAft>
                      </a:pPr>
                      <a:r>
                        <a:rPr lang="lv-LV" sz="1400" cap="none" spc="0" dirty="0">
                          <a:effectLst/>
                        </a:rPr>
                        <a:t>Tiešo maksājumu finansējuma pārdale uz LA un RO CS, </a:t>
                      </a:r>
                      <a:r>
                        <a:rPr lang="lv-LV" sz="1400" cap="none" spc="0" dirty="0" err="1">
                          <a:effectLst/>
                        </a:rPr>
                        <a:t>milj.EUR</a:t>
                      </a:r>
                      <a:endParaRPr lang="lv-LV" sz="1400" b="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25,00</a:t>
                      </a: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25,00</a:t>
                      </a:r>
                    </a:p>
                  </a:txBody>
                  <a:tcPr marL="46511" marR="33222" marT="0" marB="66445" anchor="ctr"/>
                </a:tc>
                <a:tc>
                  <a:txBody>
                    <a:bodyPr/>
                    <a:lstStyle/>
                    <a:p>
                      <a:pPr algn="ctr">
                        <a:lnSpc>
                          <a:spcPct val="107000"/>
                        </a:lnSpc>
                        <a:spcAft>
                          <a:spcPts val="600"/>
                        </a:spcAft>
                      </a:pPr>
                      <a:r>
                        <a:rPr lang="lv-LV" sz="1400" cap="none" spc="0" dirty="0">
                          <a:effectLst/>
                        </a:rPr>
                        <a:t>15,41</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16,64</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16,86</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17,09</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1,00</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extLst>
                  <a:ext uri="{0D108BD9-81ED-4DB2-BD59-A6C34878D82A}">
                    <a16:rowId xmlns:a16="http://schemas.microsoft.com/office/drawing/2014/main" val="2051055866"/>
                  </a:ext>
                </a:extLst>
              </a:tr>
              <a:tr h="647478">
                <a:tc>
                  <a:txBody>
                    <a:bodyPr/>
                    <a:lstStyle/>
                    <a:p>
                      <a:pPr algn="just">
                        <a:lnSpc>
                          <a:spcPct val="107000"/>
                        </a:lnSpc>
                        <a:spcAft>
                          <a:spcPts val="600"/>
                        </a:spcAft>
                      </a:pPr>
                      <a:r>
                        <a:rPr lang="lv-LV" sz="1400" cap="none" spc="0" dirty="0">
                          <a:effectLst/>
                        </a:rPr>
                        <a:t>Tiešo maksājumu finansējuma pārdale uz LA un RO CS, %</a:t>
                      </a:r>
                      <a:endParaRPr lang="lv-LV" sz="1400" b="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7,37%</a:t>
                      </a:r>
                    </a:p>
                  </a:txBody>
                  <a:tcPr marL="68580" marR="68580" marT="0" marB="0"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7,26%</a:t>
                      </a:r>
                    </a:p>
                  </a:txBody>
                  <a:tcPr marL="68580" marR="68580" marT="0" marB="0" anchor="ctr"/>
                </a:tc>
                <a:tc>
                  <a:txBody>
                    <a:bodyPr/>
                    <a:lstStyle/>
                    <a:p>
                      <a:pPr algn="ctr">
                        <a:lnSpc>
                          <a:spcPct val="107000"/>
                        </a:lnSpc>
                        <a:spcAft>
                          <a:spcPts val="600"/>
                        </a:spcAft>
                      </a:pPr>
                      <a:r>
                        <a:rPr lang="lv-LV" sz="1400" cap="none" spc="0" dirty="0">
                          <a:effectLst/>
                        </a:rPr>
                        <a:t>4,4%</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4,7%</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4,7%</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4,7%</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0,27%</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extLst>
                  <a:ext uri="{0D108BD9-81ED-4DB2-BD59-A6C34878D82A}">
                    <a16:rowId xmlns:a16="http://schemas.microsoft.com/office/drawing/2014/main" val="1749804381"/>
                  </a:ext>
                </a:extLst>
              </a:tr>
              <a:tr h="283234">
                <a:tc>
                  <a:txBody>
                    <a:bodyPr/>
                    <a:lstStyle/>
                    <a:p>
                      <a:pPr>
                        <a:lnSpc>
                          <a:spcPct val="107000"/>
                        </a:lnSpc>
                        <a:spcAft>
                          <a:spcPts val="600"/>
                        </a:spcAft>
                      </a:pPr>
                      <a:r>
                        <a:rPr lang="lv-LV" sz="1400" cap="none" spc="0" dirty="0">
                          <a:effectLst/>
                        </a:rPr>
                        <a:t>Tiešie maksājumi pēc pārdales</a:t>
                      </a:r>
                      <a:endParaRPr lang="lv-LV" sz="1400" b="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314,06</a:t>
                      </a: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319,14</a:t>
                      </a:r>
                    </a:p>
                  </a:txBody>
                  <a:tcPr marL="46511" marR="33222" marT="0" marB="66445" anchor="ctr"/>
                </a:tc>
                <a:tc>
                  <a:txBody>
                    <a:bodyPr/>
                    <a:lstStyle/>
                    <a:p>
                      <a:pPr algn="ctr">
                        <a:lnSpc>
                          <a:spcPct val="107000"/>
                        </a:lnSpc>
                        <a:spcAft>
                          <a:spcPts val="600"/>
                        </a:spcAft>
                      </a:pPr>
                      <a:r>
                        <a:rPr lang="lv-LV" sz="1400" cap="none" spc="0">
                          <a:effectLst/>
                        </a:rPr>
                        <a:t>333,82</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337,67</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342,54</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347,39</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363,48</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extLst>
                  <a:ext uri="{0D108BD9-81ED-4DB2-BD59-A6C34878D82A}">
                    <a16:rowId xmlns:a16="http://schemas.microsoft.com/office/drawing/2014/main" val="3323838287"/>
                  </a:ext>
                </a:extLst>
              </a:tr>
              <a:tr h="511517">
                <a:tc>
                  <a:txBody>
                    <a:bodyPr/>
                    <a:lstStyle/>
                    <a:p>
                      <a:pPr>
                        <a:lnSpc>
                          <a:spcPct val="107000"/>
                        </a:lnSpc>
                        <a:spcAft>
                          <a:spcPts val="600"/>
                        </a:spcAft>
                      </a:pPr>
                      <a:r>
                        <a:rPr lang="lv-LV" sz="1400" cap="none" spc="0" dirty="0">
                          <a:effectLst/>
                        </a:rPr>
                        <a:t>VPM / Ilgtspēju sekmējošs ienākumu atbalsts</a:t>
                      </a:r>
                      <a:endParaRPr lang="lv-LV" sz="1400" b="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163,40</a:t>
                      </a: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167,54</a:t>
                      </a:r>
                    </a:p>
                  </a:txBody>
                  <a:tcPr marL="46511" marR="33222" marT="0" marB="66445" anchor="ctr"/>
                </a:tc>
                <a:tc>
                  <a:txBody>
                    <a:bodyPr/>
                    <a:lstStyle/>
                    <a:p>
                      <a:pPr algn="ctr">
                        <a:lnSpc>
                          <a:spcPct val="107000"/>
                        </a:lnSpc>
                        <a:spcAft>
                          <a:spcPts val="600"/>
                        </a:spcAft>
                      </a:pPr>
                      <a:r>
                        <a:rPr lang="lv-LV" sz="1400" cap="none" spc="0" dirty="0">
                          <a:effectLst/>
                        </a:rPr>
                        <a:t>135,36</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137,71</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140,59</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143,50</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153,00</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extLst>
                  <a:ext uri="{0D108BD9-81ED-4DB2-BD59-A6C34878D82A}">
                    <a16:rowId xmlns:a16="http://schemas.microsoft.com/office/drawing/2014/main" val="4270815414"/>
                  </a:ext>
                </a:extLst>
              </a:tr>
              <a:tr h="511517">
                <a:tc>
                  <a:txBody>
                    <a:bodyPr/>
                    <a:lstStyle/>
                    <a:p>
                      <a:pPr algn="just">
                        <a:lnSpc>
                          <a:spcPct val="107000"/>
                        </a:lnSpc>
                        <a:spcAft>
                          <a:spcPts val="600"/>
                        </a:spcAft>
                      </a:pPr>
                      <a:r>
                        <a:rPr lang="lv-LV" sz="1400" cap="none" spc="0" dirty="0">
                          <a:effectLst/>
                        </a:rPr>
                        <a:t>ISIP diferencēšanai paredzētais atbalsts</a:t>
                      </a:r>
                      <a:endParaRPr lang="lv-LV" sz="1400" b="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a:t>
                      </a: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a:t>
                      </a:r>
                    </a:p>
                  </a:txBody>
                  <a:tcPr marL="46511" marR="33222" marT="0" marB="66445" anchor="ctr"/>
                </a:tc>
                <a:tc>
                  <a:txBody>
                    <a:bodyPr/>
                    <a:lstStyle/>
                    <a:p>
                      <a:pPr algn="ctr">
                        <a:lnSpc>
                          <a:spcPct val="107000"/>
                        </a:lnSpc>
                        <a:spcAft>
                          <a:spcPts val="600"/>
                        </a:spcAft>
                      </a:pPr>
                      <a:r>
                        <a:rPr lang="lv-LV" sz="1400" cap="none" spc="0">
                          <a:effectLst/>
                        </a:rPr>
                        <a:t>22,50</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22,53</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22,55</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22,58</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22,66</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extLst>
                  <a:ext uri="{0D108BD9-81ED-4DB2-BD59-A6C34878D82A}">
                    <a16:rowId xmlns:a16="http://schemas.microsoft.com/office/drawing/2014/main" val="303324091"/>
                  </a:ext>
                </a:extLst>
              </a:tr>
              <a:tr h="283234">
                <a:tc>
                  <a:txBody>
                    <a:bodyPr/>
                    <a:lstStyle/>
                    <a:p>
                      <a:pPr>
                        <a:lnSpc>
                          <a:spcPct val="107000"/>
                        </a:lnSpc>
                        <a:spcAft>
                          <a:spcPts val="600"/>
                        </a:spcAft>
                      </a:pPr>
                      <a:r>
                        <a:rPr lang="lv-LV" sz="1400" cap="none" spc="0" dirty="0">
                          <a:effectLst/>
                        </a:rPr>
                        <a:t>ZAL / </a:t>
                      </a:r>
                      <a:r>
                        <a:rPr lang="lv-LV" sz="1400" cap="none" spc="0" dirty="0" err="1">
                          <a:effectLst/>
                        </a:rPr>
                        <a:t>Ekoshēmu</a:t>
                      </a:r>
                      <a:r>
                        <a:rPr lang="lv-LV" sz="1400" cap="none" spc="0" dirty="0">
                          <a:effectLst/>
                        </a:rPr>
                        <a:t> atbalsts</a:t>
                      </a:r>
                      <a:endParaRPr lang="lv-LV" sz="1400" b="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94,22</a:t>
                      </a: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95,74</a:t>
                      </a:r>
                    </a:p>
                  </a:txBody>
                  <a:tcPr marL="46511" marR="33222" marT="0" marB="66445" anchor="ctr"/>
                </a:tc>
                <a:tc>
                  <a:txBody>
                    <a:bodyPr/>
                    <a:lstStyle/>
                    <a:p>
                      <a:pPr algn="ctr">
                        <a:lnSpc>
                          <a:spcPct val="107000"/>
                        </a:lnSpc>
                        <a:spcAft>
                          <a:spcPts val="600"/>
                        </a:spcAft>
                      </a:pPr>
                      <a:r>
                        <a:rPr lang="lv-LV" sz="1400" cap="none" spc="0">
                          <a:effectLst/>
                        </a:rPr>
                        <a:t>100,15</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101,30</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102,76</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104,22</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109,04</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extLst>
                  <a:ext uri="{0D108BD9-81ED-4DB2-BD59-A6C34878D82A}">
                    <a16:rowId xmlns:a16="http://schemas.microsoft.com/office/drawing/2014/main" val="1202732992"/>
                  </a:ext>
                </a:extLst>
              </a:tr>
              <a:tr h="511517">
                <a:tc>
                  <a:txBody>
                    <a:bodyPr/>
                    <a:lstStyle/>
                    <a:p>
                      <a:pPr>
                        <a:lnSpc>
                          <a:spcPct val="107000"/>
                        </a:lnSpc>
                        <a:spcAft>
                          <a:spcPts val="600"/>
                        </a:spcAft>
                      </a:pPr>
                      <a:r>
                        <a:rPr lang="lv-LV" sz="1400" cap="none" spc="0" dirty="0">
                          <a:effectLst/>
                        </a:rPr>
                        <a:t>Maksājums mazajiem lauksaimniekiem</a:t>
                      </a:r>
                      <a:endParaRPr lang="lv-LV" sz="1400" b="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5,5</a:t>
                      </a:r>
                    </a:p>
                  </a:txBody>
                  <a:tcPr marL="46511" marR="33222" marT="0" marB="66445" anchor="ctr"/>
                </a:tc>
                <a:tc>
                  <a:txBody>
                    <a:bodyPr/>
                    <a:lstStyle/>
                    <a:p>
                      <a:pPr marL="0" marR="0" lvl="0" indent="0" algn="ctr" defTabSz="914400" rtl="0" eaLnBrk="1" fontAlgn="auto" latinLnBrk="0" hangingPunct="1">
                        <a:lnSpc>
                          <a:spcPct val="107000"/>
                        </a:lnSpc>
                        <a:spcBef>
                          <a:spcPts val="0"/>
                        </a:spcBef>
                        <a:spcAft>
                          <a:spcPts val="600"/>
                        </a:spcAft>
                        <a:buClrTx/>
                        <a:buSzTx/>
                        <a:buFontTx/>
                        <a:buNone/>
                        <a:tabLst/>
                        <a:defRPr/>
                      </a:pPr>
                      <a:r>
                        <a:rPr lang="lv-LV" sz="1400" kern="1200" cap="none" spc="0" dirty="0">
                          <a:solidFill>
                            <a:schemeClr val="tx1"/>
                          </a:solidFill>
                          <a:effectLst/>
                          <a:latin typeface="+mn-lt"/>
                          <a:ea typeface="+mn-ea"/>
                          <a:cs typeface="+mn-cs"/>
                        </a:rPr>
                        <a:t>5,5</a:t>
                      </a:r>
                    </a:p>
                  </a:txBody>
                  <a:tcPr marL="46511" marR="33222" marT="0" marB="66445" anchor="ctr"/>
                </a:tc>
                <a:tc>
                  <a:txBody>
                    <a:bodyPr/>
                    <a:lstStyle/>
                    <a:p>
                      <a:pPr algn="ctr">
                        <a:lnSpc>
                          <a:spcPct val="107000"/>
                        </a:lnSpc>
                        <a:spcAft>
                          <a:spcPts val="600"/>
                        </a:spcAft>
                      </a:pPr>
                      <a:r>
                        <a:rPr lang="lv-LV" sz="1400" cap="none" spc="0">
                          <a:effectLst/>
                        </a:rPr>
                        <a:t>23,44</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23,15</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22,89</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22,58</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21,85</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extLst>
                  <a:ext uri="{0D108BD9-81ED-4DB2-BD59-A6C34878D82A}">
                    <a16:rowId xmlns:a16="http://schemas.microsoft.com/office/drawing/2014/main" val="2073113964"/>
                  </a:ext>
                </a:extLst>
              </a:tr>
              <a:tr h="599095">
                <a:tc>
                  <a:txBody>
                    <a:bodyPr/>
                    <a:lstStyle/>
                    <a:p>
                      <a:pPr>
                        <a:lnSpc>
                          <a:spcPct val="107000"/>
                        </a:lnSpc>
                        <a:spcAft>
                          <a:spcPts val="600"/>
                        </a:spcAft>
                      </a:pPr>
                      <a:r>
                        <a:rPr lang="lv-LV" sz="1400" cap="none" spc="0" dirty="0">
                          <a:effectLst/>
                        </a:rPr>
                        <a:t>Ienākumu </a:t>
                      </a:r>
                      <a:r>
                        <a:rPr lang="lv-LV" sz="1400" cap="none" spc="0" dirty="0" err="1">
                          <a:effectLst/>
                        </a:rPr>
                        <a:t>papildatbalsts</a:t>
                      </a:r>
                      <a:r>
                        <a:rPr lang="lv-LV" sz="1400" cap="none" spc="0" dirty="0">
                          <a:effectLst/>
                        </a:rPr>
                        <a:t> gados jaunajiem lauksaimniekiem</a:t>
                      </a:r>
                      <a:endParaRPr lang="lv-LV" sz="1400" b="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3,83</a:t>
                      </a: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2,49</a:t>
                      </a:r>
                    </a:p>
                  </a:txBody>
                  <a:tcPr marL="46511" marR="33222" marT="0" marB="66445" anchor="ctr"/>
                </a:tc>
                <a:tc>
                  <a:txBody>
                    <a:bodyPr/>
                    <a:lstStyle/>
                    <a:p>
                      <a:pPr algn="ctr">
                        <a:lnSpc>
                          <a:spcPct val="107000"/>
                        </a:lnSpc>
                        <a:spcAft>
                          <a:spcPts val="600"/>
                        </a:spcAft>
                      </a:pPr>
                      <a:r>
                        <a:rPr lang="lv-LV" sz="1400" cap="none" spc="0" dirty="0">
                          <a:effectLst/>
                        </a:rPr>
                        <a:t>2,30</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2,34</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2,37</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2,40</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2,40</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extLst>
                  <a:ext uri="{0D108BD9-81ED-4DB2-BD59-A6C34878D82A}">
                    <a16:rowId xmlns:a16="http://schemas.microsoft.com/office/drawing/2014/main" val="1956740573"/>
                  </a:ext>
                </a:extLst>
              </a:tr>
              <a:tr h="283234">
                <a:tc>
                  <a:txBody>
                    <a:bodyPr/>
                    <a:lstStyle/>
                    <a:p>
                      <a:pPr>
                        <a:lnSpc>
                          <a:spcPct val="107000"/>
                        </a:lnSpc>
                        <a:spcAft>
                          <a:spcPts val="600"/>
                        </a:spcAft>
                      </a:pPr>
                      <a:r>
                        <a:rPr lang="lv-LV" sz="1400" cap="none" spc="0" dirty="0">
                          <a:effectLst/>
                        </a:rPr>
                        <a:t>Saistītais ienākumu atbalsts</a:t>
                      </a:r>
                      <a:endParaRPr lang="lv-LV" sz="1400" b="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47,11</a:t>
                      </a:r>
                    </a:p>
                  </a:txBody>
                  <a:tcPr marL="46511" marR="33222" marT="0" marB="66445" anchor="ctr"/>
                </a:tc>
                <a:tc>
                  <a:txBody>
                    <a:bodyPr/>
                    <a:lstStyle/>
                    <a:p>
                      <a:pPr marL="0" algn="ctr" defTabSz="914400" rtl="0" eaLnBrk="1" latinLnBrk="0" hangingPunct="1">
                        <a:lnSpc>
                          <a:spcPct val="107000"/>
                        </a:lnSpc>
                        <a:spcAft>
                          <a:spcPts val="600"/>
                        </a:spcAft>
                      </a:pPr>
                      <a:r>
                        <a:rPr lang="lv-LV" sz="1400" kern="1200" cap="none" spc="0" dirty="0">
                          <a:solidFill>
                            <a:schemeClr val="tx1"/>
                          </a:solidFill>
                          <a:effectLst/>
                          <a:latin typeface="+mn-lt"/>
                          <a:ea typeface="+mn-ea"/>
                          <a:cs typeface="+mn-cs"/>
                        </a:rPr>
                        <a:t>47,87</a:t>
                      </a:r>
                    </a:p>
                  </a:txBody>
                  <a:tcPr marL="46511" marR="33222" marT="0" marB="66445" anchor="ctr"/>
                </a:tc>
                <a:tc>
                  <a:txBody>
                    <a:bodyPr/>
                    <a:lstStyle/>
                    <a:p>
                      <a:pPr algn="ctr">
                        <a:lnSpc>
                          <a:spcPct val="107000"/>
                        </a:lnSpc>
                        <a:spcAft>
                          <a:spcPts val="600"/>
                        </a:spcAft>
                      </a:pPr>
                      <a:r>
                        <a:rPr lang="lv-LV" sz="1400" cap="none" spc="0" dirty="0">
                          <a:effectLst/>
                        </a:rPr>
                        <a:t>50,07</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50,65</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a:effectLst/>
                        </a:rPr>
                        <a:t>51,38</a:t>
                      </a:r>
                      <a:endParaRPr lang="lv-LV" sz="1400" cap="none" spc="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52,11</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tc>
                  <a:txBody>
                    <a:bodyPr/>
                    <a:lstStyle/>
                    <a:p>
                      <a:pPr algn="ctr">
                        <a:lnSpc>
                          <a:spcPct val="107000"/>
                        </a:lnSpc>
                        <a:spcAft>
                          <a:spcPts val="600"/>
                        </a:spcAft>
                      </a:pPr>
                      <a:r>
                        <a:rPr lang="lv-LV" sz="1400" cap="none" spc="0" dirty="0">
                          <a:effectLst/>
                        </a:rPr>
                        <a:t>54,52</a:t>
                      </a:r>
                      <a:endParaRPr lang="lv-LV" sz="1400" cap="none" spc="0" dirty="0">
                        <a:solidFill>
                          <a:schemeClr val="tx1"/>
                        </a:solidFill>
                        <a:effectLst/>
                        <a:latin typeface="Segoe UI Light" panose="020B0502040204020203" pitchFamily="34" charset="0"/>
                        <a:ea typeface="Calibri" panose="020F0502020204030204" pitchFamily="34" charset="0"/>
                        <a:cs typeface="Segoe UI Light" panose="020B0502040204020203" pitchFamily="34" charset="0"/>
                      </a:endParaRPr>
                    </a:p>
                  </a:txBody>
                  <a:tcPr marL="46511" marR="33222" marT="0" marB="66445" anchor="ctr"/>
                </a:tc>
                <a:extLst>
                  <a:ext uri="{0D108BD9-81ED-4DB2-BD59-A6C34878D82A}">
                    <a16:rowId xmlns:a16="http://schemas.microsoft.com/office/drawing/2014/main" val="1973085087"/>
                  </a:ext>
                </a:extLst>
              </a:tr>
            </a:tbl>
          </a:graphicData>
        </a:graphic>
      </p:graphicFrame>
      <p:sp>
        <p:nvSpPr>
          <p:cNvPr id="2" name="Slide Number Placeholder 1">
            <a:extLst>
              <a:ext uri="{FF2B5EF4-FFF2-40B4-BE49-F238E27FC236}">
                <a16:creationId xmlns:a16="http://schemas.microsoft.com/office/drawing/2014/main" id="{00061313-B114-4972-84D8-3861AEA1EDE7}"/>
              </a:ext>
            </a:extLst>
          </p:cNvPr>
          <p:cNvSpPr>
            <a:spLocks noGrp="1"/>
          </p:cNvSpPr>
          <p:nvPr>
            <p:ph type="sldNum" sz="quarter" idx="12"/>
          </p:nvPr>
        </p:nvSpPr>
        <p:spPr/>
        <p:txBody>
          <a:bodyPr/>
          <a:lstStyle/>
          <a:p>
            <a:fld id="{DD0C5A65-C540-4338-BEFF-B800061199E6}" type="slidenum">
              <a:rPr lang="lv-LV" smtClean="0"/>
              <a:t>5</a:t>
            </a:fld>
            <a:endParaRPr lang="lv-LV"/>
          </a:p>
        </p:txBody>
      </p:sp>
      <p:pic>
        <p:nvPicPr>
          <p:cNvPr id="4" name="Graphic 3" descr="Money">
            <a:extLst>
              <a:ext uri="{FF2B5EF4-FFF2-40B4-BE49-F238E27FC236}">
                <a16:creationId xmlns:a16="http://schemas.microsoft.com/office/drawing/2014/main" id="{03276A8E-7693-4FB9-9ABF-38AC73268B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52551" y="-71021"/>
            <a:ext cx="1087515" cy="872229"/>
          </a:xfrm>
          <a:prstGeom prst="rect">
            <a:avLst/>
          </a:prstGeom>
        </p:spPr>
      </p:pic>
    </p:spTree>
    <p:extLst>
      <p:ext uri="{BB962C8B-B14F-4D97-AF65-F5344CB8AC3E}">
        <p14:creationId xmlns:p14="http://schemas.microsoft.com/office/powerpoint/2010/main" val="2145310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D5A12AE-2D54-486A-82BA-77CA6CD405E3}"/>
              </a:ext>
            </a:extLst>
          </p:cNvPr>
          <p:cNvSpPr txBox="1">
            <a:spLocks/>
          </p:cNvSpPr>
          <p:nvPr/>
        </p:nvSpPr>
        <p:spPr>
          <a:xfrm>
            <a:off x="1485900" y="3429000"/>
            <a:ext cx="6172200" cy="857250"/>
          </a:xfrm>
          <a:prstGeom prst="rect">
            <a:avLst/>
          </a:prstGeom>
        </p:spPr>
        <p:txBody>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3000" b="1" dirty="0">
                <a:latin typeface="Segoe UI Light" panose="020B0502040204020203" pitchFamily="34" charset="0"/>
                <a:ea typeface="Verdana" panose="020B0604030504040204" pitchFamily="34" charset="0"/>
                <a:cs typeface="Segoe UI Light" panose="020B0502040204020203" pitchFamily="34" charset="0"/>
              </a:rPr>
              <a:t>Paldies par uzmanību!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2C1C3C2A-6C94-4426-96C1-3CE24BCCCC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357" y="1404100"/>
            <a:ext cx="9049285" cy="4867553"/>
          </a:xfrm>
          <a:prstGeom prst="rect">
            <a:avLst/>
          </a:prstGeom>
        </p:spPr>
      </p:pic>
      <p:sp>
        <p:nvSpPr>
          <p:cNvPr id="4" name="Title 5">
            <a:extLst>
              <a:ext uri="{FF2B5EF4-FFF2-40B4-BE49-F238E27FC236}">
                <a16:creationId xmlns:a16="http://schemas.microsoft.com/office/drawing/2014/main" id="{54F3182B-369C-48AB-8D31-4F01EB2614BE}"/>
              </a:ext>
            </a:extLst>
          </p:cNvPr>
          <p:cNvSpPr txBox="1">
            <a:spLocks/>
          </p:cNvSpPr>
          <p:nvPr/>
        </p:nvSpPr>
        <p:spPr>
          <a:xfrm>
            <a:off x="1965960" y="105180"/>
            <a:ext cx="7018020" cy="11995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solidFill>
                  <a:srgbClr val="C00000"/>
                </a:solidFill>
                <a:effectLst>
                  <a:outerShdw blurRad="38100" dist="38100" dir="2700000" algn="tl">
                    <a:srgbClr val="000000">
                      <a:alpha val="43137"/>
                    </a:srgbClr>
                  </a:outerShdw>
                </a:effectLst>
              </a:rPr>
              <a:t>Provizoriskais </a:t>
            </a:r>
            <a:r>
              <a:rPr lang="lv-LV" sz="4000" b="1" dirty="0">
                <a:effectLst>
                  <a:outerShdw blurRad="38100" dist="38100" dir="2700000" algn="tl">
                    <a:srgbClr val="000000">
                      <a:alpha val="43137"/>
                    </a:srgbClr>
                  </a:outerShdw>
                </a:effectLst>
              </a:rPr>
              <a:t>2023-2027.gada finansējums TM intervencēm</a:t>
            </a:r>
            <a:endParaRPr lang="lv-LV" sz="4000" b="1" dirty="0">
              <a:solidFill>
                <a:srgbClr val="C00000"/>
              </a:solidFill>
              <a:effectLst>
                <a:outerShdw blurRad="38100" dist="38100" dir="2700000" algn="tl">
                  <a:srgbClr val="000000">
                    <a:alpha val="43137"/>
                  </a:srgbClr>
                </a:outerShdw>
              </a:effectLst>
            </a:endParaRPr>
          </a:p>
        </p:txBody>
      </p:sp>
      <p:sp>
        <p:nvSpPr>
          <p:cNvPr id="5" name="Taisnstūris 4">
            <a:extLst>
              <a:ext uri="{FF2B5EF4-FFF2-40B4-BE49-F238E27FC236}">
                <a16:creationId xmlns:a16="http://schemas.microsoft.com/office/drawing/2014/main" id="{AB68BC05-86B0-4A7A-B597-311168D50A85}"/>
              </a:ext>
            </a:extLst>
          </p:cNvPr>
          <p:cNvSpPr/>
          <p:nvPr/>
        </p:nvSpPr>
        <p:spPr>
          <a:xfrm>
            <a:off x="102870" y="6560820"/>
            <a:ext cx="2034540" cy="276999"/>
          </a:xfrm>
          <a:prstGeom prst="rect">
            <a:avLst/>
          </a:prstGeom>
        </p:spPr>
        <p:txBody>
          <a:bodyPr wrap="square">
            <a:spAutoFit/>
          </a:bodyPr>
          <a:lstStyle/>
          <a:p>
            <a:r>
              <a:rPr lang="lv-LV" sz="1200" dirty="0">
                <a:ea typeface="Calibri" panose="020F0502020204030204" pitchFamily="34" charset="0"/>
                <a:cs typeface="Times New Roman" panose="02020603050405020304" pitchFamily="18" charset="0"/>
              </a:rPr>
              <a:t>Avots: ZM aprēķini</a:t>
            </a:r>
            <a:endParaRPr lang="lv-LV" sz="1200" dirty="0"/>
          </a:p>
        </p:txBody>
      </p:sp>
      <p:sp>
        <p:nvSpPr>
          <p:cNvPr id="2" name="Slide Number Placeholder 1">
            <a:extLst>
              <a:ext uri="{FF2B5EF4-FFF2-40B4-BE49-F238E27FC236}">
                <a16:creationId xmlns:a16="http://schemas.microsoft.com/office/drawing/2014/main" id="{A5E4D322-955B-4129-9C0D-281E8CCF12B4}"/>
              </a:ext>
            </a:extLst>
          </p:cNvPr>
          <p:cNvSpPr>
            <a:spLocks noGrp="1"/>
          </p:cNvSpPr>
          <p:nvPr>
            <p:ph type="sldNum" sz="quarter" idx="13"/>
          </p:nvPr>
        </p:nvSpPr>
        <p:spPr/>
        <p:txBody>
          <a:bodyPr/>
          <a:lstStyle/>
          <a:p>
            <a:pPr>
              <a:defRPr/>
            </a:pPr>
            <a:fld id="{17172D2A-A335-45D1-B5BB-8EEF06FA6A4E}" type="slidenum">
              <a:rPr lang="en-US" altLang="en-US" smtClean="0"/>
              <a:pPr>
                <a:defRPr/>
              </a:pPr>
              <a:t>6</a:t>
            </a:fld>
            <a:endParaRPr lang="en-US" altLang="en-US" dirty="0"/>
          </a:p>
        </p:txBody>
      </p:sp>
    </p:spTree>
    <p:extLst>
      <p:ext uri="{BB962C8B-B14F-4D97-AF65-F5344CB8AC3E}">
        <p14:creationId xmlns:p14="http://schemas.microsoft.com/office/powerpoint/2010/main" val="13507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E6C669F-B08E-46FE-81F1-62A0F2D3DAB5}"/>
              </a:ext>
            </a:extLst>
          </p:cNvPr>
          <p:cNvSpPr txBox="1">
            <a:spLocks/>
          </p:cNvSpPr>
          <p:nvPr/>
        </p:nvSpPr>
        <p:spPr>
          <a:xfrm>
            <a:off x="1920240" y="0"/>
            <a:ext cx="6846570" cy="12428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4000" b="1" dirty="0">
                <a:effectLst>
                  <a:outerShdw blurRad="38100" dist="38100" dir="2700000" algn="tl">
                    <a:srgbClr val="000000">
                      <a:alpha val="43137"/>
                    </a:srgbClr>
                  </a:outerShdw>
                </a:effectLst>
              </a:rPr>
              <a:t>Ilgtspēju sekmējošais ienākuma pamatatbalsts (ISIP)</a:t>
            </a:r>
          </a:p>
        </p:txBody>
      </p:sp>
      <p:sp>
        <p:nvSpPr>
          <p:cNvPr id="2" name="Rectangle 1">
            <a:extLst>
              <a:ext uri="{FF2B5EF4-FFF2-40B4-BE49-F238E27FC236}">
                <a16:creationId xmlns:a16="http://schemas.microsoft.com/office/drawing/2014/main" id="{3BA05213-EBCD-4FF9-81E7-9D06B66A3428}"/>
              </a:ext>
            </a:extLst>
          </p:cNvPr>
          <p:cNvSpPr/>
          <p:nvPr/>
        </p:nvSpPr>
        <p:spPr>
          <a:xfrm>
            <a:off x="239697" y="1325723"/>
            <a:ext cx="8629096" cy="5278368"/>
          </a:xfrm>
          <a:prstGeom prst="rect">
            <a:avLst/>
          </a:prstGeom>
        </p:spPr>
        <p:txBody>
          <a:bodyPr wrap="square">
            <a:spAutoFit/>
          </a:bodyPr>
          <a:lstStyle/>
          <a:p>
            <a:pPr algn="just"/>
            <a:r>
              <a:rPr lang="lv-LV" sz="2400" dirty="0"/>
              <a:t>Ilgtspēju sekmējošu ienākuma pamatatbalstu </a:t>
            </a:r>
            <a:r>
              <a:rPr lang="lv-LV" sz="2400" dirty="0" err="1"/>
              <a:t>pieškirs</a:t>
            </a:r>
            <a:r>
              <a:rPr lang="lv-LV" sz="2400" dirty="0"/>
              <a:t> par atbalsttiesīgu hektāru, un tas ir izmaksājams ikgadēji kā atdalītais maksājums. </a:t>
            </a:r>
          </a:p>
          <a:p>
            <a:pPr algn="just"/>
            <a:endParaRPr lang="lv-LV" sz="2400" dirty="0"/>
          </a:p>
          <a:p>
            <a:pPr algn="just">
              <a:spcBef>
                <a:spcPts val="600"/>
              </a:spcBef>
            </a:pPr>
            <a:r>
              <a:rPr lang="lv-LV" sz="2400" dirty="0"/>
              <a:t>ISIP var saņemt, </a:t>
            </a:r>
            <a:r>
              <a:rPr lang="lv-LV" sz="2400" b="1" dirty="0"/>
              <a:t>lauksaimnieks:</a:t>
            </a:r>
          </a:p>
          <a:p>
            <a:pPr marL="285750" indent="-285750" algn="just">
              <a:spcBef>
                <a:spcPts val="600"/>
              </a:spcBef>
              <a:buFont typeface="Wingdings" panose="05000000000000000000" pitchFamily="2" charset="2"/>
              <a:buChar char="ü"/>
            </a:pPr>
            <a:r>
              <a:rPr lang="lv-LV" sz="2400" strike="sngStrike" dirty="0"/>
              <a:t> kura </a:t>
            </a:r>
            <a:r>
              <a:rPr lang="lv-LV" sz="2400" b="1" strike="sngStrike" dirty="0">
                <a:solidFill>
                  <a:srgbClr val="C00000"/>
                </a:solidFill>
              </a:rPr>
              <a:t>deklarētā dzīvesvieta </a:t>
            </a:r>
            <a:r>
              <a:rPr lang="lv-LV" sz="2400" strike="sngStrike" dirty="0"/>
              <a:t>kārtējā gadā</a:t>
            </a:r>
            <a:r>
              <a:rPr lang="lv-LV" sz="2400" b="1" strike="sngStrike" dirty="0"/>
              <a:t> ir lauku teritorija;</a:t>
            </a:r>
          </a:p>
          <a:p>
            <a:pPr marL="285750" indent="-285750" algn="just">
              <a:spcBef>
                <a:spcPts val="600"/>
              </a:spcBef>
              <a:buFont typeface="Wingdings" panose="05000000000000000000" pitchFamily="2" charset="2"/>
              <a:buChar char="ü"/>
            </a:pPr>
            <a:r>
              <a:rPr lang="lv-LV" sz="2400" dirty="0"/>
              <a:t>par lauksaimniecības zemi, kas ir </a:t>
            </a:r>
            <a:r>
              <a:rPr lang="lv-LV" sz="2400" b="1" dirty="0"/>
              <a:t>lauksaimnieka īpašumā </a:t>
            </a:r>
            <a:r>
              <a:rPr lang="lv-LV" sz="2400" dirty="0"/>
              <a:t>vai tiesiskajā </a:t>
            </a:r>
            <a:r>
              <a:rPr lang="lv-LV" sz="2400" b="1" dirty="0"/>
              <a:t>valdījumā (lietošanā) kārtējā gada 15. jūnijā;</a:t>
            </a:r>
            <a:endParaRPr lang="lv-LV" sz="2400" dirty="0"/>
          </a:p>
          <a:p>
            <a:pPr marL="285750" indent="-285750" algn="just">
              <a:spcBef>
                <a:spcPts val="600"/>
              </a:spcBef>
              <a:buFont typeface="Wingdings" panose="05000000000000000000" pitchFamily="2" charset="2"/>
              <a:buChar char="ü"/>
            </a:pPr>
            <a:r>
              <a:rPr lang="lv-LV" sz="2400" dirty="0"/>
              <a:t>ja atbalstam pieteiktā saimniecības </a:t>
            </a:r>
            <a:r>
              <a:rPr lang="lv-LV" sz="2400" dirty="0" err="1"/>
              <a:t>atbalsttiesīgā</a:t>
            </a:r>
            <a:r>
              <a:rPr lang="lv-LV" sz="2400" dirty="0"/>
              <a:t> lauksaimniecības zemes </a:t>
            </a:r>
            <a:r>
              <a:rPr lang="lv-LV" sz="2400" b="1" dirty="0"/>
              <a:t>kopējā platība ir vismaz 1 ha;</a:t>
            </a:r>
            <a:endParaRPr lang="lv-LV" sz="2400" dirty="0"/>
          </a:p>
          <a:p>
            <a:pPr marL="285750" indent="-285750" algn="just">
              <a:spcBef>
                <a:spcPts val="600"/>
              </a:spcBef>
              <a:buFont typeface="Wingdings" panose="05000000000000000000" pitchFamily="2" charset="2"/>
              <a:buChar char="ü"/>
            </a:pPr>
            <a:r>
              <a:rPr lang="lv-LV" sz="2400" b="1" dirty="0"/>
              <a:t>minimālais lauksaimniecības zemes gabala lielums,</a:t>
            </a:r>
            <a:r>
              <a:rPr lang="lv-LV" sz="2400" dirty="0"/>
              <a:t> par kuru var iesniegt iesniegumu ISIP saņemšanai ir </a:t>
            </a:r>
            <a:r>
              <a:rPr lang="lv-LV" sz="2400" b="1" dirty="0">
                <a:solidFill>
                  <a:srgbClr val="C00000"/>
                </a:solidFill>
              </a:rPr>
              <a:t>0,1 </a:t>
            </a:r>
            <a:r>
              <a:rPr lang="lv-LV" sz="2400" b="1" dirty="0"/>
              <a:t>hektāri (minimālais </a:t>
            </a:r>
            <a:r>
              <a:rPr lang="lv-LV" sz="2400" b="1" dirty="0">
                <a:solidFill>
                  <a:srgbClr val="C00000"/>
                </a:solidFill>
              </a:rPr>
              <a:t>lauku bloka lielums ir 0,3ha</a:t>
            </a:r>
            <a:r>
              <a:rPr lang="lv-LV" sz="2400" b="1" dirty="0"/>
              <a:t>).</a:t>
            </a:r>
            <a:endParaRPr lang="lv-LV" sz="2400" dirty="0"/>
          </a:p>
        </p:txBody>
      </p:sp>
      <p:pic>
        <p:nvPicPr>
          <p:cNvPr id="4" name="Graphic 3" descr="Farm scene">
            <a:extLst>
              <a:ext uri="{FF2B5EF4-FFF2-40B4-BE49-F238E27FC236}">
                <a16:creationId xmlns:a16="http://schemas.microsoft.com/office/drawing/2014/main" id="{20D6AA10-B4A7-4227-B334-1D9B3112DF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9903" y="477175"/>
            <a:ext cx="914400" cy="914400"/>
          </a:xfrm>
          <a:prstGeom prst="rect">
            <a:avLst/>
          </a:prstGeom>
        </p:spPr>
      </p:pic>
    </p:spTree>
    <p:extLst>
      <p:ext uri="{BB962C8B-B14F-4D97-AF65-F5344CB8AC3E}">
        <p14:creationId xmlns:p14="http://schemas.microsoft.com/office/powerpoint/2010/main" val="176115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D14B-E515-4989-BC62-0943F2C467CD}"/>
              </a:ext>
            </a:extLst>
          </p:cNvPr>
          <p:cNvSpPr>
            <a:spLocks noGrp="1"/>
          </p:cNvSpPr>
          <p:nvPr>
            <p:ph type="title"/>
          </p:nvPr>
        </p:nvSpPr>
        <p:spPr>
          <a:xfrm>
            <a:off x="2024109" y="47396"/>
            <a:ext cx="6994161" cy="1178293"/>
          </a:xfrm>
        </p:spPr>
        <p:txBody>
          <a:bodyPr>
            <a:normAutofit/>
          </a:bodyPr>
          <a:lstStyle/>
          <a:p>
            <a:r>
              <a:rPr lang="lv-LV" sz="3900" dirty="0">
                <a:effectLst>
                  <a:outerShdw blurRad="38100" dist="38100" dir="2700000" algn="tl">
                    <a:srgbClr val="000000">
                      <a:alpha val="43137"/>
                    </a:srgbClr>
                  </a:outerShdw>
                </a:effectLst>
                <a:latin typeface="+mj-lt"/>
                <a:ea typeface="+mj-ea"/>
                <a:cs typeface="+mj-cs"/>
              </a:rPr>
              <a:t>Lauksaimnieciskās darbības kritēriji</a:t>
            </a:r>
          </a:p>
        </p:txBody>
      </p:sp>
      <p:sp>
        <p:nvSpPr>
          <p:cNvPr id="4" name="Slide Number Placeholder 3">
            <a:extLst>
              <a:ext uri="{FF2B5EF4-FFF2-40B4-BE49-F238E27FC236}">
                <a16:creationId xmlns:a16="http://schemas.microsoft.com/office/drawing/2014/main" id="{0D2684F0-91DE-484F-823B-ABE7B403865B}"/>
              </a:ext>
            </a:extLst>
          </p:cNvPr>
          <p:cNvSpPr>
            <a:spLocks noGrp="1"/>
          </p:cNvSpPr>
          <p:nvPr>
            <p:ph type="sldNum" sz="quarter" idx="13"/>
          </p:nvPr>
        </p:nvSpPr>
        <p:spPr/>
        <p:txBody>
          <a:bodyPr/>
          <a:lstStyle/>
          <a:p>
            <a:fld id="{DD0C5A65-C540-4338-BEFF-B800061199E6}" type="slidenum">
              <a:rPr lang="lv-LV" smtClean="0"/>
              <a:t>8</a:t>
            </a:fld>
            <a:endParaRPr lang="lv-LV"/>
          </a:p>
        </p:txBody>
      </p:sp>
      <p:sp>
        <p:nvSpPr>
          <p:cNvPr id="8" name="Rectangle 7">
            <a:extLst>
              <a:ext uri="{FF2B5EF4-FFF2-40B4-BE49-F238E27FC236}">
                <a16:creationId xmlns:a16="http://schemas.microsoft.com/office/drawing/2014/main" id="{ABC48FD1-0F94-439F-AEAB-EA50FEA69DAF}"/>
              </a:ext>
            </a:extLst>
          </p:cNvPr>
          <p:cNvSpPr/>
          <p:nvPr/>
        </p:nvSpPr>
        <p:spPr>
          <a:xfrm>
            <a:off x="221942" y="1343709"/>
            <a:ext cx="8743783" cy="4862870"/>
          </a:xfrm>
          <a:prstGeom prst="rect">
            <a:avLst/>
          </a:prstGeom>
        </p:spPr>
        <p:txBody>
          <a:bodyPr wrap="square">
            <a:spAutoFit/>
          </a:bodyPr>
          <a:lstStyle/>
          <a:p>
            <a:pPr algn="just">
              <a:spcBef>
                <a:spcPts val="600"/>
              </a:spcBef>
            </a:pPr>
            <a:r>
              <a:rPr lang="lv-LV" sz="2000" dirty="0"/>
              <a:t>Lauksaimnieks veic </a:t>
            </a:r>
            <a:r>
              <a:rPr lang="lv-LV" sz="2000" b="1" dirty="0"/>
              <a:t>lauksaimniecisko darbību</a:t>
            </a:r>
            <a:r>
              <a:rPr lang="lv-LV" sz="2000" dirty="0"/>
              <a:t>, ja:</a:t>
            </a:r>
          </a:p>
          <a:p>
            <a:pPr marL="357188" lvl="1" indent="-179388" algn="just">
              <a:buFont typeface="Wingdings" panose="05000000000000000000" pitchFamily="2" charset="2"/>
              <a:buChar char="ü"/>
            </a:pPr>
            <a:r>
              <a:rPr lang="lv-LV" sz="2000" b="1" dirty="0"/>
              <a:t>aramzeme </a:t>
            </a:r>
            <a:r>
              <a:rPr lang="lv-LV" sz="2000" dirty="0"/>
              <a:t>ir:</a:t>
            </a:r>
          </a:p>
          <a:p>
            <a:pPr marL="463550" lvl="1" indent="-285750" algn="just">
              <a:spcBef>
                <a:spcPts val="600"/>
              </a:spcBef>
              <a:buFont typeface="Calibri" panose="020F0502020204030204" pitchFamily="34" charset="0"/>
              <a:buChar char="­"/>
            </a:pPr>
            <a:r>
              <a:rPr lang="lv-LV" sz="2000" dirty="0"/>
              <a:t>līdzena, bez krūmu dzinumiem;</a:t>
            </a:r>
          </a:p>
          <a:p>
            <a:pPr marL="463550" lvl="1" indent="-285750" algn="just">
              <a:spcBef>
                <a:spcPts val="600"/>
              </a:spcBef>
              <a:buFont typeface="Calibri" panose="020F0502020204030204" pitchFamily="34" charset="0"/>
              <a:buChar char="­"/>
            </a:pPr>
            <a:r>
              <a:rPr lang="lv-LV" sz="2000" dirty="0"/>
              <a:t>papuvē apkarotas nezāles, un tā ir aparta līdz kārtēja gada 15.09.</a:t>
            </a:r>
          </a:p>
          <a:p>
            <a:pPr marL="357188" indent="-179388" algn="just">
              <a:spcBef>
                <a:spcPts val="600"/>
              </a:spcBef>
              <a:buFont typeface="Wingdings" panose="05000000000000000000" pitchFamily="2" charset="2"/>
              <a:buChar char="ü"/>
            </a:pPr>
            <a:r>
              <a:rPr lang="lv-LV" sz="2000" b="1" dirty="0"/>
              <a:t>zālāji</a:t>
            </a:r>
            <a:r>
              <a:rPr lang="lv-LV" sz="2000" dirty="0"/>
              <a:t> ir </a:t>
            </a:r>
            <a:r>
              <a:rPr lang="lv-LV" sz="2000" b="1" dirty="0"/>
              <a:t>noganīti vai nopļauti </a:t>
            </a:r>
            <a:r>
              <a:rPr lang="lv-LV" sz="2000" b="1" strike="sngStrike" dirty="0"/>
              <a:t>un zāle novākta </a:t>
            </a:r>
            <a:r>
              <a:rPr lang="lv-LV" sz="2000" dirty="0"/>
              <a:t>līdz  kārtēja gada </a:t>
            </a:r>
            <a:r>
              <a:rPr lang="lv-LV" sz="2000" b="1" dirty="0"/>
              <a:t>15.augustam:</a:t>
            </a:r>
          </a:p>
          <a:p>
            <a:pPr marL="463550" indent="-285750" algn="just">
              <a:spcBef>
                <a:spcPts val="600"/>
              </a:spcBef>
              <a:buFont typeface="Calibri" panose="020F0502020204030204" pitchFamily="34" charset="0"/>
              <a:buChar char="­"/>
            </a:pPr>
            <a:r>
              <a:rPr lang="lv-LV" sz="2000" b="1" dirty="0"/>
              <a:t>izņēmumi</a:t>
            </a:r>
            <a:r>
              <a:rPr lang="lv-LV" sz="2000" dirty="0"/>
              <a:t>: nektāraugi, ārstniecības augi un bioloģiski vērtīgie zālāji - līdz kārtēja gada 15.septembrim; sēklaudzēšanai - līdz 15.oktobrim.</a:t>
            </a:r>
          </a:p>
          <a:p>
            <a:pPr marL="357188" indent="-179388" algn="just">
              <a:spcBef>
                <a:spcPts val="600"/>
              </a:spcBef>
              <a:buFont typeface="Wingdings" panose="05000000000000000000" pitchFamily="2" charset="2"/>
              <a:buChar char="ü"/>
            </a:pPr>
            <a:r>
              <a:rPr lang="lv-LV" sz="2000" b="1" dirty="0"/>
              <a:t>Ilggadīgo stādījumu </a:t>
            </a:r>
            <a:r>
              <a:rPr lang="lv-LV" sz="2000" dirty="0"/>
              <a:t>rindstarpas (&gt;1m) izpļautas/ apstrādātas, nav nokaltušu koku, krūmu.</a:t>
            </a:r>
          </a:p>
          <a:p>
            <a:pPr algn="just">
              <a:spcBef>
                <a:spcPts val="600"/>
              </a:spcBef>
            </a:pPr>
            <a:r>
              <a:rPr lang="lv-LV" sz="2000" dirty="0"/>
              <a:t>Lai veicinātu bioloģisko daudzveidību, pieļaujams ilggadīgo zālāju aizņemtajā platībā saglabāt </a:t>
            </a:r>
            <a:r>
              <a:rPr lang="lv-LV" sz="2000" b="1" dirty="0"/>
              <a:t>līdz 0,1 ha lielu nenopļautu vai nenoganītu zālāju laukumu uz 1 ha ilggadīgo zālāju platības</a:t>
            </a:r>
            <a:r>
              <a:rPr lang="lv-LV" sz="2000" dirty="0"/>
              <a:t>, kurā nav kūlas slāņa un koku un krūmu atvašu. Atsevišķu nenopļautu vai nenoganītu laukumu platība nepiekļaujas lauka malai, un šādu laukumu kopējā platība nepārsniedz 1 ha.</a:t>
            </a:r>
          </a:p>
        </p:txBody>
      </p:sp>
      <p:pic>
        <p:nvPicPr>
          <p:cNvPr id="10" name="Graphic 9" descr="Tractor">
            <a:extLst>
              <a:ext uri="{FF2B5EF4-FFF2-40B4-BE49-F238E27FC236}">
                <a16:creationId xmlns:a16="http://schemas.microsoft.com/office/drawing/2014/main" id="{3E2EB788-5025-4DE9-81CE-7DE8053BE5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9083" y="0"/>
            <a:ext cx="1080117" cy="1080117"/>
          </a:xfrm>
          <a:prstGeom prst="rect">
            <a:avLst/>
          </a:prstGeom>
        </p:spPr>
      </p:pic>
    </p:spTree>
    <p:extLst>
      <p:ext uri="{BB962C8B-B14F-4D97-AF65-F5344CB8AC3E}">
        <p14:creationId xmlns:p14="http://schemas.microsoft.com/office/powerpoint/2010/main" val="305386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CC60E9-67B3-4B53-8772-62C1CEBCAA5E}"/>
              </a:ext>
            </a:extLst>
          </p:cNvPr>
          <p:cNvSpPr>
            <a:spLocks noGrp="1"/>
          </p:cNvSpPr>
          <p:nvPr>
            <p:ph type="title"/>
          </p:nvPr>
        </p:nvSpPr>
        <p:spPr>
          <a:xfrm>
            <a:off x="2054994" y="253507"/>
            <a:ext cx="6479406" cy="792123"/>
          </a:xfrm>
        </p:spPr>
        <p:txBody>
          <a:bodyPr>
            <a:normAutofit/>
          </a:bodyPr>
          <a:lstStyle/>
          <a:p>
            <a:r>
              <a:rPr lang="lv-LV" sz="3900" dirty="0">
                <a:effectLst>
                  <a:outerShdw blurRad="38100" dist="38100" dir="2700000" algn="tl">
                    <a:srgbClr val="000000">
                      <a:alpha val="43137"/>
                    </a:srgbClr>
                  </a:outerShdw>
                </a:effectLst>
                <a:latin typeface="+mj-lt"/>
                <a:ea typeface="+mj-ea"/>
                <a:cs typeface="+mj-cs"/>
              </a:rPr>
              <a:t>Īstenais/aktīvais lauksaimnieks</a:t>
            </a:r>
          </a:p>
        </p:txBody>
      </p:sp>
      <p:sp>
        <p:nvSpPr>
          <p:cNvPr id="3" name="Content Placeholder 2">
            <a:extLst>
              <a:ext uri="{FF2B5EF4-FFF2-40B4-BE49-F238E27FC236}">
                <a16:creationId xmlns:a16="http://schemas.microsoft.com/office/drawing/2014/main" id="{94F98A44-07C7-4B7B-98EE-78E4F2185F45}"/>
              </a:ext>
            </a:extLst>
          </p:cNvPr>
          <p:cNvSpPr>
            <a:spLocks noGrp="1"/>
          </p:cNvSpPr>
          <p:nvPr>
            <p:ph idx="1"/>
          </p:nvPr>
        </p:nvSpPr>
        <p:spPr>
          <a:xfrm>
            <a:off x="304801" y="2175309"/>
            <a:ext cx="8534400" cy="4429184"/>
          </a:xfrm>
        </p:spPr>
        <p:txBody>
          <a:bodyPr>
            <a:noAutofit/>
          </a:bodyPr>
          <a:lstStyle/>
          <a:p>
            <a:pPr algn="just">
              <a:spcBef>
                <a:spcPts val="0"/>
              </a:spcBef>
              <a:buFont typeface="Wingdings" panose="05000000000000000000" pitchFamily="2" charset="2"/>
              <a:buChar char="Ø"/>
            </a:pPr>
            <a:r>
              <a:rPr lang="lv-LV" dirty="0">
                <a:latin typeface="+mn-lt"/>
              </a:rPr>
              <a:t> Personas </a:t>
            </a:r>
            <a:r>
              <a:rPr lang="lv-LV" b="1" dirty="0">
                <a:latin typeface="+mn-lt"/>
              </a:rPr>
              <a:t>kopējie ieņēmumi</a:t>
            </a:r>
            <a:r>
              <a:rPr lang="lv-LV" dirty="0">
                <a:latin typeface="+mn-lt"/>
              </a:rPr>
              <a:t>, kas iegūti no lauksaimnieciskām darbībām pēdējā noslēgtajā pārskata gadā, par kuru ir pieejami šādi pierādījumi, ir </a:t>
            </a:r>
            <a:r>
              <a:rPr lang="lv-LV" b="1" dirty="0">
                <a:latin typeface="+mn-lt"/>
              </a:rPr>
              <a:t>vismaz 1/3 daļa no kopējiem ieņēmumiem </a:t>
            </a:r>
            <a:r>
              <a:rPr lang="lv-LV" dirty="0">
                <a:latin typeface="+mn-lt"/>
              </a:rPr>
              <a:t>pēdējā noslēgtajā pārskata gadā.</a:t>
            </a:r>
          </a:p>
          <a:p>
            <a:pPr marL="0" indent="0" algn="just">
              <a:spcBef>
                <a:spcPts val="600"/>
              </a:spcBef>
              <a:spcAft>
                <a:spcPts val="600"/>
              </a:spcAft>
              <a:buNone/>
            </a:pPr>
            <a:r>
              <a:rPr lang="lv-LV" b="1" dirty="0">
                <a:latin typeface="+mn-lt"/>
              </a:rPr>
              <a:t>VAI</a:t>
            </a:r>
          </a:p>
          <a:p>
            <a:pPr algn="just">
              <a:spcBef>
                <a:spcPts val="0"/>
              </a:spcBef>
              <a:buFont typeface="Wingdings" panose="05000000000000000000" pitchFamily="2" charset="2"/>
              <a:buChar char="Ø"/>
            </a:pPr>
            <a:r>
              <a:rPr lang="lv-LV" dirty="0">
                <a:latin typeface="+mn-lt"/>
              </a:rPr>
              <a:t> Valdījumā/īpašumā esošā </a:t>
            </a:r>
            <a:r>
              <a:rPr lang="lv-LV" b="1" dirty="0">
                <a:latin typeface="+mn-lt"/>
              </a:rPr>
              <a:t>saimniecība ir iekļauta bioloģiskās lauksaimniecības kontroles sistēmā</a:t>
            </a:r>
            <a:r>
              <a:rPr lang="lv-LV" dirty="0">
                <a:latin typeface="+mn-lt"/>
              </a:rPr>
              <a:t>, ko uzrauga sertifikācijas institūcija “Vides kvalitāte” un SIA "Sertifikācijas un testēšanas centrs".</a:t>
            </a:r>
          </a:p>
          <a:p>
            <a:pPr marL="0" indent="0" algn="just">
              <a:spcBef>
                <a:spcPts val="600"/>
              </a:spcBef>
              <a:spcAft>
                <a:spcPts val="600"/>
              </a:spcAft>
              <a:buNone/>
            </a:pPr>
            <a:r>
              <a:rPr lang="lv-LV" b="1" dirty="0">
                <a:latin typeface="+mn-lt"/>
              </a:rPr>
              <a:t>VAI</a:t>
            </a:r>
          </a:p>
          <a:p>
            <a:pPr algn="just">
              <a:spcBef>
                <a:spcPts val="0"/>
              </a:spcBef>
              <a:buFont typeface="Wingdings" panose="05000000000000000000" pitchFamily="2" charset="2"/>
              <a:buChar char="Ø"/>
            </a:pPr>
            <a:r>
              <a:rPr lang="lv-LV" dirty="0">
                <a:latin typeface="+mn-lt"/>
              </a:rPr>
              <a:t> Persona valdījumā/īpašumā esošā saimniecībā tiek nodarbināts vismaz viens </a:t>
            </a:r>
            <a:r>
              <a:rPr lang="lv-LV" b="1" dirty="0">
                <a:latin typeface="+mn-lt"/>
              </a:rPr>
              <a:t>algots darbinieks</a:t>
            </a:r>
            <a:r>
              <a:rPr lang="lv-LV" dirty="0">
                <a:latin typeface="+mn-lt"/>
              </a:rPr>
              <a:t> lauksaimnieciskajā darbībā  (vismaz 1 LDV/100ha)</a:t>
            </a:r>
          </a:p>
          <a:p>
            <a:pPr algn="just">
              <a:spcBef>
                <a:spcPts val="600"/>
              </a:spcBef>
              <a:spcAft>
                <a:spcPts val="600"/>
              </a:spcAft>
            </a:pPr>
            <a:r>
              <a:rPr lang="lv-LV" b="1" dirty="0">
                <a:latin typeface="+mn-lt"/>
              </a:rPr>
              <a:t>VAI</a:t>
            </a:r>
          </a:p>
          <a:p>
            <a:pPr algn="just">
              <a:spcBef>
                <a:spcPts val="0"/>
              </a:spcBef>
              <a:buFont typeface="Wingdings" panose="05000000000000000000" pitchFamily="2" charset="2"/>
              <a:buChar char="Ø"/>
            </a:pPr>
            <a:r>
              <a:rPr lang="lv-LV" dirty="0">
                <a:latin typeface="+mn-lt"/>
              </a:rPr>
              <a:t>Lauksaimnieks </a:t>
            </a:r>
            <a:r>
              <a:rPr lang="lv-LV" b="1" dirty="0">
                <a:latin typeface="+mn-lt"/>
              </a:rPr>
              <a:t>apsaimnieko vismaz 60ha lauksaimniecības zemes</a:t>
            </a:r>
            <a:endParaRPr lang="lv-LV" dirty="0">
              <a:latin typeface="+mn-lt"/>
            </a:endParaRPr>
          </a:p>
          <a:p>
            <a:pPr algn="just">
              <a:spcBef>
                <a:spcPts val="0"/>
              </a:spcBef>
            </a:pPr>
            <a:endParaRPr lang="lv-LV" sz="1000" dirty="0">
              <a:solidFill>
                <a:srgbClr val="C00000"/>
              </a:solidFill>
              <a:latin typeface="+mn-lt"/>
            </a:endParaRPr>
          </a:p>
          <a:p>
            <a:pPr algn="just">
              <a:spcBef>
                <a:spcPts val="0"/>
              </a:spcBef>
            </a:pPr>
            <a:r>
              <a:rPr lang="lv-LV" dirty="0">
                <a:solidFill>
                  <a:srgbClr val="C00000"/>
                </a:solidFill>
                <a:latin typeface="+mn-lt"/>
              </a:rPr>
              <a:t>!! Būšana citos reģistri neder kā atsevišķs kritērijs, jo neatspoguļo situāciju par saimniecību</a:t>
            </a:r>
          </a:p>
        </p:txBody>
      </p:sp>
      <p:sp>
        <p:nvSpPr>
          <p:cNvPr id="6" name="Slide Number Placeholder 5">
            <a:extLst>
              <a:ext uri="{FF2B5EF4-FFF2-40B4-BE49-F238E27FC236}">
                <a16:creationId xmlns:a16="http://schemas.microsoft.com/office/drawing/2014/main" id="{7D5C3DE7-4ED3-4A51-A8FA-977CAE613E39}"/>
              </a:ext>
            </a:extLst>
          </p:cNvPr>
          <p:cNvSpPr>
            <a:spLocks noGrp="1"/>
          </p:cNvSpPr>
          <p:nvPr>
            <p:ph type="sldNum" sz="quarter" idx="13"/>
          </p:nvPr>
        </p:nvSpPr>
        <p:spPr/>
        <p:txBody>
          <a:bodyPr/>
          <a:lstStyle/>
          <a:p>
            <a:fld id="{DD0C5A65-C540-4338-BEFF-B800061199E6}" type="slidenum">
              <a:rPr lang="lv-LV" smtClean="0"/>
              <a:t>9</a:t>
            </a:fld>
            <a:endParaRPr lang="lv-LV"/>
          </a:p>
        </p:txBody>
      </p:sp>
      <p:sp>
        <p:nvSpPr>
          <p:cNvPr id="5" name="Rectangle: Rounded Corners 4">
            <a:extLst>
              <a:ext uri="{FF2B5EF4-FFF2-40B4-BE49-F238E27FC236}">
                <a16:creationId xmlns:a16="http://schemas.microsoft.com/office/drawing/2014/main" id="{0048B06B-0702-4D5F-9B9C-441CF30CA0AE}"/>
              </a:ext>
            </a:extLst>
          </p:cNvPr>
          <p:cNvSpPr/>
          <p:nvPr/>
        </p:nvSpPr>
        <p:spPr>
          <a:xfrm>
            <a:off x="386334" y="1398174"/>
            <a:ext cx="8371332" cy="705297"/>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v-LV" sz="1600" dirty="0">
                <a:solidFill>
                  <a:schemeClr val="tx1"/>
                </a:solidFill>
              </a:rPr>
              <a:t>Īstena lauksaimnieka prasību piemēro tām personām, kas iepriekšējā gadā kopā ar to saistītajām personām bijušas tiesīgas saņemt tiešos maksājumus vairāk nekā [</a:t>
            </a:r>
            <a:r>
              <a:rPr lang="lv-LV" sz="1600" dirty="0">
                <a:solidFill>
                  <a:srgbClr val="C00000"/>
                </a:solidFill>
              </a:rPr>
              <a:t>5000</a:t>
            </a:r>
            <a:r>
              <a:rPr lang="lv-LV" sz="1600" dirty="0">
                <a:solidFill>
                  <a:schemeClr val="tx1"/>
                </a:solidFill>
              </a:rPr>
              <a:t>] EUR apmērā.</a:t>
            </a:r>
          </a:p>
        </p:txBody>
      </p:sp>
      <p:sp>
        <p:nvSpPr>
          <p:cNvPr id="10" name="TextBox 9">
            <a:extLst>
              <a:ext uri="{FF2B5EF4-FFF2-40B4-BE49-F238E27FC236}">
                <a16:creationId xmlns:a16="http://schemas.microsoft.com/office/drawing/2014/main" id="{CF01934F-EE29-4603-9FAE-76DF59C8D591}"/>
              </a:ext>
            </a:extLst>
          </p:cNvPr>
          <p:cNvSpPr txBox="1"/>
          <p:nvPr/>
        </p:nvSpPr>
        <p:spPr>
          <a:xfrm>
            <a:off x="2206752" y="920337"/>
            <a:ext cx="5870448" cy="369332"/>
          </a:xfrm>
          <a:prstGeom prst="rect">
            <a:avLst/>
          </a:prstGeom>
          <a:noFill/>
          <a:ln>
            <a:solidFill>
              <a:srgbClr val="C00000"/>
            </a:solidFill>
          </a:ln>
        </p:spPr>
        <p:txBody>
          <a:bodyPr wrap="square" rtlCol="0">
            <a:spAutoFit/>
          </a:bodyPr>
          <a:lstStyle/>
          <a:p>
            <a:r>
              <a:rPr lang="lv-LV" b="1" dirty="0"/>
              <a:t>!! ZM priekšlikums var tikt pielāgots pēc trialoga lēmumiem</a:t>
            </a:r>
            <a:endParaRPr lang="lv-LV" dirty="0"/>
          </a:p>
        </p:txBody>
      </p:sp>
      <p:pic>
        <p:nvPicPr>
          <p:cNvPr id="12" name="Graphic 11" descr="Farmer">
            <a:extLst>
              <a:ext uri="{FF2B5EF4-FFF2-40B4-BE49-F238E27FC236}">
                <a16:creationId xmlns:a16="http://schemas.microsoft.com/office/drawing/2014/main" id="{BB424DEF-AAB3-4376-A2C5-9883ECB69E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7200" y="266764"/>
            <a:ext cx="914400" cy="914400"/>
          </a:xfrm>
          <a:prstGeom prst="rect">
            <a:avLst/>
          </a:prstGeom>
        </p:spPr>
      </p:pic>
    </p:spTree>
    <p:extLst>
      <p:ext uri="{BB962C8B-B14F-4D97-AF65-F5344CB8AC3E}">
        <p14:creationId xmlns:p14="http://schemas.microsoft.com/office/powerpoint/2010/main" val="104848782"/>
      </p:ext>
    </p:extLst>
  </p:cSld>
  <p:clrMapOvr>
    <a:masterClrMapping/>
  </p:clrMapOvr>
</p:sld>
</file>

<file path=ppt/theme/theme1.xml><?xml version="1.0" encoding="utf-8"?>
<a:theme xmlns:a="http://schemas.openxmlformats.org/drawingml/2006/main" name="Office dizai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10922</TotalTime>
  <Words>4403</Words>
  <Application>Microsoft Office PowerPoint</Application>
  <PresentationFormat>On-screen Show (4:3)</PresentationFormat>
  <Paragraphs>1114</Paragraphs>
  <Slides>50</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Segoe UI Light</vt:lpstr>
      <vt:lpstr>Selawik Light</vt:lpstr>
      <vt:lpstr>Times New Roman</vt:lpstr>
      <vt:lpstr>Verdana</vt:lpstr>
      <vt:lpstr>Wingdings</vt:lpstr>
      <vt:lpstr>Office dizains</vt:lpstr>
      <vt:lpstr>Kopējās lauksaimniecības politikas nākotne:  Tematiskā darba grupa:  Tiešie maksājumi 4. diskusiju cikla 1.sanāksme</vt:lpstr>
      <vt:lpstr>Tiešo maksājumu intervences un elementi</vt:lpstr>
      <vt:lpstr>Būtiskākie lēmumi par tiešo maksājumu intervencēm</vt:lpstr>
      <vt:lpstr>PowerPoint Presentation</vt:lpstr>
      <vt:lpstr>PowerPoint Presentation</vt:lpstr>
      <vt:lpstr>PowerPoint Presentation</vt:lpstr>
      <vt:lpstr>PowerPoint Presentation</vt:lpstr>
      <vt:lpstr>Lauksaimnieciskās darbības kritēriji</vt:lpstr>
      <vt:lpstr>Īstenais/aktīvais lauksaimnieks</vt:lpstr>
      <vt:lpstr>Statistika par TM saņēmējiem </vt:lpstr>
      <vt:lpstr>PowerPoint Presentation</vt:lpstr>
      <vt:lpstr>Ilgtspēju sekmējoša ienākumu atbalsta diferencēšana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Zemkopības Ministrija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Kopējās lauksaimniecības politikas nākotne:  Tematiskā darba grupa:  Tiešie maksājumi 2.sanāksme</dc:title>
  <dc:creator>Elīna Dimanta</dc:creator>
  <cp:lastModifiedBy>Ilona Kromāne</cp:lastModifiedBy>
  <cp:revision>536</cp:revision>
  <cp:lastPrinted>2020-02-26T07:20:01Z</cp:lastPrinted>
  <dcterms:created xsi:type="dcterms:W3CDTF">2019-06-18T13:38:07Z</dcterms:created>
  <dcterms:modified xsi:type="dcterms:W3CDTF">2021-05-06T10:44:02Z</dcterms:modified>
</cp:coreProperties>
</file>