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9" r:id="rId1"/>
  </p:sldMasterIdLst>
  <p:notesMasterIdLst>
    <p:notesMasterId r:id="rId34"/>
  </p:notesMasterIdLst>
  <p:handoutMasterIdLst>
    <p:handoutMasterId r:id="rId35"/>
  </p:handoutMasterIdLst>
  <p:sldIdLst>
    <p:sldId id="256" r:id="rId2"/>
    <p:sldId id="418" r:id="rId3"/>
    <p:sldId id="391" r:id="rId4"/>
    <p:sldId id="477" r:id="rId5"/>
    <p:sldId id="456" r:id="rId6"/>
    <p:sldId id="372" r:id="rId7"/>
    <p:sldId id="458" r:id="rId8"/>
    <p:sldId id="378" r:id="rId9"/>
    <p:sldId id="454" r:id="rId10"/>
    <p:sldId id="437" r:id="rId11"/>
    <p:sldId id="439" r:id="rId12"/>
    <p:sldId id="441" r:id="rId13"/>
    <p:sldId id="445" r:id="rId14"/>
    <p:sldId id="447" r:id="rId15"/>
    <p:sldId id="384" r:id="rId16"/>
    <p:sldId id="452" r:id="rId17"/>
    <p:sldId id="489" r:id="rId18"/>
    <p:sldId id="491" r:id="rId19"/>
    <p:sldId id="493" r:id="rId20"/>
    <p:sldId id="495" r:id="rId21"/>
    <p:sldId id="497" r:id="rId22"/>
    <p:sldId id="499" r:id="rId23"/>
    <p:sldId id="479" r:id="rId24"/>
    <p:sldId id="481" r:id="rId25"/>
    <p:sldId id="483" r:id="rId26"/>
    <p:sldId id="487" r:id="rId27"/>
    <p:sldId id="501" r:id="rId28"/>
    <p:sldId id="505" r:id="rId29"/>
    <p:sldId id="503" r:id="rId30"/>
    <p:sldId id="485" r:id="rId31"/>
    <p:sldId id="464" r:id="rId32"/>
    <p:sldId id="417" r:id="rId33"/>
  </p:sldIdLst>
  <p:sldSz cx="9144000" cy="6858000" type="screen4x3"/>
  <p:notesSz cx="9926638" cy="6797675"/>
  <p:defaultTextStyle>
    <a:defPPr>
      <a:defRPr lang="lv-LV"/>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33CCFF"/>
    <a:srgbClr val="66CCFF"/>
    <a:srgbClr val="00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09" autoAdjust="0"/>
    <p:restoredTop sz="96143" autoAdjust="0"/>
  </p:normalViewPr>
  <p:slideViewPr>
    <p:cSldViewPr>
      <p:cViewPr varScale="1">
        <p:scale>
          <a:sx n="85" d="100"/>
          <a:sy n="85" d="100"/>
        </p:scale>
        <p:origin x="-1434" y="-90"/>
      </p:cViewPr>
      <p:guideLst>
        <p:guide orient="horz" pos="2160"/>
        <p:guide pos="2880"/>
      </p:guideLst>
    </p:cSldViewPr>
  </p:slideViewPr>
  <p:outlineViewPr>
    <p:cViewPr>
      <p:scale>
        <a:sx n="33" d="100"/>
        <a:sy n="33" d="100"/>
      </p:scale>
      <p:origin x="0" y="2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1926" y="-96"/>
      </p:cViewPr>
      <p:guideLst>
        <p:guide orient="horz" pos="2141"/>
        <p:guide pos="312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397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lv-LV"/>
          </a:p>
        </p:txBody>
      </p:sp>
      <p:sp>
        <p:nvSpPr>
          <p:cNvPr id="3" name="Date Placeholder 2"/>
          <p:cNvSpPr>
            <a:spLocks noGrp="1"/>
          </p:cNvSpPr>
          <p:nvPr>
            <p:ph type="dt" sz="quarter" idx="1"/>
          </p:nvPr>
        </p:nvSpPr>
        <p:spPr>
          <a:xfrm>
            <a:off x="5622925" y="0"/>
            <a:ext cx="4302125" cy="3397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EFFAB9E-0BEB-4B79-8C30-92C9AE59F356}" type="datetimeFigureOut">
              <a:rPr lang="lv-LV"/>
              <a:pPr>
                <a:defRPr/>
              </a:pPr>
              <a:t>16.05.2016</a:t>
            </a:fld>
            <a:endParaRPr lang="lv-LV"/>
          </a:p>
        </p:txBody>
      </p:sp>
      <p:sp>
        <p:nvSpPr>
          <p:cNvPr id="4" name="Footer Placeholder 3"/>
          <p:cNvSpPr>
            <a:spLocks noGrp="1"/>
          </p:cNvSpPr>
          <p:nvPr>
            <p:ph type="ftr" sz="quarter" idx="2"/>
          </p:nvPr>
        </p:nvSpPr>
        <p:spPr>
          <a:xfrm>
            <a:off x="0" y="6456363"/>
            <a:ext cx="4302125" cy="3397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lv-LV"/>
          </a:p>
        </p:txBody>
      </p:sp>
      <p:sp>
        <p:nvSpPr>
          <p:cNvPr id="5" name="Slide Number Placeholder 4"/>
          <p:cNvSpPr>
            <a:spLocks noGrp="1"/>
          </p:cNvSpPr>
          <p:nvPr>
            <p:ph type="sldNum" sz="quarter" idx="3"/>
          </p:nvPr>
        </p:nvSpPr>
        <p:spPr>
          <a:xfrm>
            <a:off x="5622925" y="6456363"/>
            <a:ext cx="4302125" cy="3397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3055FBB-67B6-4FB9-8A45-9174711548AC}" type="slidenum">
              <a:rPr lang="lv-LV"/>
              <a:pPr>
                <a:defRPr/>
              </a:pPr>
              <a:t>‹#›</a:t>
            </a:fld>
            <a:endParaRPr lang="lv-LV"/>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39725"/>
          </a:xfrm>
          <a:prstGeom prst="rect">
            <a:avLst/>
          </a:prstGeom>
        </p:spPr>
        <p:txBody>
          <a:bodyPr vert="horz" lIns="91440" tIns="45720" rIns="91440" bIns="45720" rtlCol="0"/>
          <a:lstStyle>
            <a:lvl1pPr algn="l">
              <a:defRPr sz="1200"/>
            </a:lvl1pPr>
          </a:lstStyle>
          <a:p>
            <a:pPr>
              <a:defRPr/>
            </a:pPr>
            <a:endParaRPr lang="lv-LV"/>
          </a:p>
        </p:txBody>
      </p:sp>
      <p:sp>
        <p:nvSpPr>
          <p:cNvPr id="3" name="Date Placeholder 2"/>
          <p:cNvSpPr>
            <a:spLocks noGrp="1"/>
          </p:cNvSpPr>
          <p:nvPr>
            <p:ph type="dt" idx="1"/>
          </p:nvPr>
        </p:nvSpPr>
        <p:spPr>
          <a:xfrm>
            <a:off x="5622925" y="0"/>
            <a:ext cx="4302125" cy="339725"/>
          </a:xfrm>
          <a:prstGeom prst="rect">
            <a:avLst/>
          </a:prstGeom>
        </p:spPr>
        <p:txBody>
          <a:bodyPr vert="horz" lIns="91440" tIns="45720" rIns="91440" bIns="45720" rtlCol="0"/>
          <a:lstStyle>
            <a:lvl1pPr algn="r">
              <a:defRPr sz="1200"/>
            </a:lvl1pPr>
          </a:lstStyle>
          <a:p>
            <a:pPr>
              <a:defRPr/>
            </a:pPr>
            <a:fld id="{E85ACBAD-91AE-4183-BBDF-6FA8DFE2EDA4}" type="datetimeFigureOut">
              <a:rPr lang="lv-LV"/>
              <a:pPr>
                <a:defRPr/>
              </a:pPr>
              <a:t>16.05.2016</a:t>
            </a:fld>
            <a:endParaRPr lang="lv-LV"/>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pPr lvl="0"/>
            <a:endParaRPr lang="lv-LV" noProof="0" smtClean="0"/>
          </a:p>
        </p:txBody>
      </p:sp>
      <p:sp>
        <p:nvSpPr>
          <p:cNvPr id="5" name="Notes Placeholder 4"/>
          <p:cNvSpPr>
            <a:spLocks noGrp="1"/>
          </p:cNvSpPr>
          <p:nvPr>
            <p:ph type="body" sz="quarter" idx="3"/>
          </p:nvPr>
        </p:nvSpPr>
        <p:spPr>
          <a:xfrm>
            <a:off x="993775" y="3228975"/>
            <a:ext cx="7939088" cy="30591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smtClean="0"/>
          </a:p>
        </p:txBody>
      </p:sp>
      <p:sp>
        <p:nvSpPr>
          <p:cNvPr id="6" name="Footer Placeholder 5"/>
          <p:cNvSpPr>
            <a:spLocks noGrp="1"/>
          </p:cNvSpPr>
          <p:nvPr>
            <p:ph type="ftr" sz="quarter" idx="4"/>
          </p:nvPr>
        </p:nvSpPr>
        <p:spPr>
          <a:xfrm>
            <a:off x="0" y="6456363"/>
            <a:ext cx="4302125" cy="339725"/>
          </a:xfrm>
          <a:prstGeom prst="rect">
            <a:avLst/>
          </a:prstGeom>
        </p:spPr>
        <p:txBody>
          <a:bodyPr vert="horz" lIns="91440" tIns="45720" rIns="91440" bIns="45720" rtlCol="0" anchor="b"/>
          <a:lstStyle>
            <a:lvl1pPr algn="l">
              <a:defRPr sz="1200"/>
            </a:lvl1pPr>
          </a:lstStyle>
          <a:p>
            <a:pPr>
              <a:defRPr/>
            </a:pPr>
            <a:endParaRPr lang="lv-LV"/>
          </a:p>
        </p:txBody>
      </p:sp>
      <p:sp>
        <p:nvSpPr>
          <p:cNvPr id="7" name="Slide Number Placeholder 6"/>
          <p:cNvSpPr>
            <a:spLocks noGrp="1"/>
          </p:cNvSpPr>
          <p:nvPr>
            <p:ph type="sldNum" sz="quarter" idx="5"/>
          </p:nvPr>
        </p:nvSpPr>
        <p:spPr>
          <a:xfrm>
            <a:off x="5622925" y="6456363"/>
            <a:ext cx="4302125" cy="339725"/>
          </a:xfrm>
          <a:prstGeom prst="rect">
            <a:avLst/>
          </a:prstGeom>
        </p:spPr>
        <p:txBody>
          <a:bodyPr vert="horz" lIns="91440" tIns="45720" rIns="91440" bIns="45720" rtlCol="0" anchor="b"/>
          <a:lstStyle>
            <a:lvl1pPr algn="r">
              <a:defRPr sz="1200"/>
            </a:lvl1pPr>
          </a:lstStyle>
          <a:p>
            <a:pPr>
              <a:defRPr/>
            </a:pPr>
            <a:fld id="{11853363-9E77-4606-9AF5-5D654180F5C3}" type="slidenum">
              <a:rPr lang="lv-LV"/>
              <a:pPr>
                <a:defRPr/>
              </a:pPr>
              <a:t>‹#›</a:t>
            </a:fld>
            <a:endParaRPr lang="lv-LV"/>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lv-LV"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FB4BAA-C161-4DE1-8B75-29B6A4CBD959}" type="slidenum">
              <a:rPr lang="lv-LV" smtClean="0"/>
              <a:pPr/>
              <a:t>1</a:t>
            </a:fld>
            <a:endParaRPr lang="lv-LV" smtClean="0"/>
          </a:p>
        </p:txBody>
      </p:sp>
      <p:sp>
        <p:nvSpPr>
          <p:cNvPr id="23557" name="Header Placeholder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endParaRPr lang="lv-LV"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pPr>
              <a:defRPr/>
            </a:pPr>
            <a:r>
              <a:rPr lang="lv-LV" smtClean="0"/>
              <a:t>09.03.2011</a:t>
            </a:r>
            <a:endParaRPr lang="lv-LV"/>
          </a:p>
        </p:txBody>
      </p:sp>
      <p:sp>
        <p:nvSpPr>
          <p:cNvPr id="5" name="Footer Placeholder 4"/>
          <p:cNvSpPr>
            <a:spLocks noGrp="1"/>
          </p:cNvSpPr>
          <p:nvPr>
            <p:ph type="ftr" sz="quarter" idx="11"/>
          </p:nvPr>
        </p:nvSpPr>
        <p:spPr/>
        <p:txBody>
          <a:bodyPr/>
          <a:lstStyle/>
          <a:p>
            <a:pPr>
              <a:defRPr/>
            </a:pPr>
            <a:endParaRPr lang="lv-LV"/>
          </a:p>
        </p:txBody>
      </p:sp>
      <p:sp>
        <p:nvSpPr>
          <p:cNvPr id="6" name="Slide Number Placeholder 5"/>
          <p:cNvSpPr>
            <a:spLocks noGrp="1"/>
          </p:cNvSpPr>
          <p:nvPr>
            <p:ph type="sldNum" sz="quarter" idx="12"/>
          </p:nvPr>
        </p:nvSpPr>
        <p:spPr/>
        <p:txBody>
          <a:bodyPr/>
          <a:lstStyle/>
          <a:p>
            <a:pPr>
              <a:defRPr/>
            </a:pPr>
            <a:fld id="{F953BB5D-EB9A-4FBC-AAE5-7CD04183FAE9}" type="slidenum">
              <a:rPr lang="lv-LV" smtClean="0"/>
              <a:pPr>
                <a:defRPr/>
              </a:pPr>
              <a:t>‹#›</a:t>
            </a:fld>
            <a:endParaRPr lang="lv-L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pPr>
              <a:defRPr/>
            </a:pPr>
            <a:r>
              <a:rPr lang="lv-LV" smtClean="0"/>
              <a:t>09.03.2011</a:t>
            </a:r>
            <a:endParaRPr lang="lv-LV"/>
          </a:p>
        </p:txBody>
      </p:sp>
      <p:sp>
        <p:nvSpPr>
          <p:cNvPr id="5" name="Footer Placeholder 4"/>
          <p:cNvSpPr>
            <a:spLocks noGrp="1"/>
          </p:cNvSpPr>
          <p:nvPr>
            <p:ph type="ftr" sz="quarter" idx="11"/>
          </p:nvPr>
        </p:nvSpPr>
        <p:spPr/>
        <p:txBody>
          <a:bodyPr/>
          <a:lstStyle/>
          <a:p>
            <a:pPr>
              <a:defRPr/>
            </a:pPr>
            <a:endParaRPr lang="lv-LV"/>
          </a:p>
        </p:txBody>
      </p:sp>
      <p:sp>
        <p:nvSpPr>
          <p:cNvPr id="6" name="Slide Number Placeholder 5"/>
          <p:cNvSpPr>
            <a:spLocks noGrp="1"/>
          </p:cNvSpPr>
          <p:nvPr>
            <p:ph type="sldNum" sz="quarter" idx="12"/>
          </p:nvPr>
        </p:nvSpPr>
        <p:spPr/>
        <p:txBody>
          <a:bodyPr/>
          <a:lstStyle/>
          <a:p>
            <a:pPr>
              <a:defRPr/>
            </a:pPr>
            <a:fld id="{9DFB5604-4FD0-43AA-A5C2-FAD81FA564FF}" type="slidenum">
              <a:rPr lang="lv-LV" smtClean="0"/>
              <a:pPr>
                <a:defRPr/>
              </a:pPr>
              <a:t>‹#›</a:t>
            </a:fld>
            <a:endParaRPr lang="lv-L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pPr>
              <a:defRPr/>
            </a:pPr>
            <a:r>
              <a:rPr lang="lv-LV" smtClean="0"/>
              <a:t>09.03.2011</a:t>
            </a:r>
            <a:endParaRPr lang="lv-LV"/>
          </a:p>
        </p:txBody>
      </p:sp>
      <p:sp>
        <p:nvSpPr>
          <p:cNvPr id="5" name="Footer Placeholder 4"/>
          <p:cNvSpPr>
            <a:spLocks noGrp="1"/>
          </p:cNvSpPr>
          <p:nvPr>
            <p:ph type="ftr" sz="quarter" idx="11"/>
          </p:nvPr>
        </p:nvSpPr>
        <p:spPr/>
        <p:txBody>
          <a:bodyPr/>
          <a:lstStyle/>
          <a:p>
            <a:pPr>
              <a:defRPr/>
            </a:pPr>
            <a:endParaRPr lang="lv-LV"/>
          </a:p>
        </p:txBody>
      </p:sp>
      <p:sp>
        <p:nvSpPr>
          <p:cNvPr id="6" name="Slide Number Placeholder 5"/>
          <p:cNvSpPr>
            <a:spLocks noGrp="1"/>
          </p:cNvSpPr>
          <p:nvPr>
            <p:ph type="sldNum" sz="quarter" idx="12"/>
          </p:nvPr>
        </p:nvSpPr>
        <p:spPr/>
        <p:txBody>
          <a:bodyPr/>
          <a:lstStyle/>
          <a:p>
            <a:pPr>
              <a:defRPr/>
            </a:pPr>
            <a:fld id="{DAC1FCAB-1A4C-453C-A5AD-46C998536F56}" type="slidenum">
              <a:rPr lang="lv-LV" smtClean="0"/>
              <a:pPr>
                <a:defRPr/>
              </a:pPr>
              <a:t>‹#›</a:t>
            </a:fld>
            <a:endParaRPr lang="lv-L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pPr>
              <a:defRPr/>
            </a:pPr>
            <a:r>
              <a:rPr lang="lv-LV" smtClean="0"/>
              <a:t>09.03.2011</a:t>
            </a:r>
            <a:endParaRPr lang="lv-LV"/>
          </a:p>
        </p:txBody>
      </p:sp>
      <p:sp>
        <p:nvSpPr>
          <p:cNvPr id="5" name="Footer Placeholder 4"/>
          <p:cNvSpPr>
            <a:spLocks noGrp="1"/>
          </p:cNvSpPr>
          <p:nvPr>
            <p:ph type="ftr" sz="quarter" idx="11"/>
          </p:nvPr>
        </p:nvSpPr>
        <p:spPr/>
        <p:txBody>
          <a:bodyPr/>
          <a:lstStyle/>
          <a:p>
            <a:pPr>
              <a:defRPr/>
            </a:pPr>
            <a:endParaRPr lang="lv-LV"/>
          </a:p>
        </p:txBody>
      </p:sp>
      <p:sp>
        <p:nvSpPr>
          <p:cNvPr id="6" name="Slide Number Placeholder 5"/>
          <p:cNvSpPr>
            <a:spLocks noGrp="1"/>
          </p:cNvSpPr>
          <p:nvPr>
            <p:ph type="sldNum" sz="quarter" idx="12"/>
          </p:nvPr>
        </p:nvSpPr>
        <p:spPr/>
        <p:txBody>
          <a:bodyPr/>
          <a:lstStyle/>
          <a:p>
            <a:pPr>
              <a:defRPr/>
            </a:pPr>
            <a:fld id="{829C6655-BE8C-4530-8314-0913A187B1F7}" type="slidenum">
              <a:rPr lang="lv-LV" smtClean="0"/>
              <a:pPr>
                <a:defRPr/>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lv-LV" smtClean="0"/>
              <a:t>09.03.2011</a:t>
            </a:r>
            <a:endParaRPr lang="lv-LV"/>
          </a:p>
        </p:txBody>
      </p:sp>
      <p:sp>
        <p:nvSpPr>
          <p:cNvPr id="5" name="Footer Placeholder 4"/>
          <p:cNvSpPr>
            <a:spLocks noGrp="1"/>
          </p:cNvSpPr>
          <p:nvPr>
            <p:ph type="ftr" sz="quarter" idx="11"/>
          </p:nvPr>
        </p:nvSpPr>
        <p:spPr/>
        <p:txBody>
          <a:bodyPr/>
          <a:lstStyle/>
          <a:p>
            <a:pPr>
              <a:defRPr/>
            </a:pPr>
            <a:endParaRPr lang="lv-LV"/>
          </a:p>
        </p:txBody>
      </p:sp>
      <p:sp>
        <p:nvSpPr>
          <p:cNvPr id="6" name="Slide Number Placeholder 5"/>
          <p:cNvSpPr>
            <a:spLocks noGrp="1"/>
          </p:cNvSpPr>
          <p:nvPr>
            <p:ph type="sldNum" sz="quarter" idx="12"/>
          </p:nvPr>
        </p:nvSpPr>
        <p:spPr/>
        <p:txBody>
          <a:bodyPr/>
          <a:lstStyle/>
          <a:p>
            <a:pPr>
              <a:defRPr/>
            </a:pPr>
            <a:fld id="{03F7C0A0-0812-4152-B3A1-CC8A107BFB38}" type="slidenum">
              <a:rPr lang="lv-LV" smtClean="0"/>
              <a:pPr>
                <a:defRPr/>
              </a:pPr>
              <a:t>‹#›</a:t>
            </a:fld>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pPr>
              <a:defRPr/>
            </a:pPr>
            <a:r>
              <a:rPr lang="lv-LV" smtClean="0"/>
              <a:t>09.03.2011</a:t>
            </a:r>
            <a:endParaRPr lang="lv-LV"/>
          </a:p>
        </p:txBody>
      </p:sp>
      <p:sp>
        <p:nvSpPr>
          <p:cNvPr id="6" name="Footer Placeholder 5"/>
          <p:cNvSpPr>
            <a:spLocks noGrp="1"/>
          </p:cNvSpPr>
          <p:nvPr>
            <p:ph type="ftr" sz="quarter" idx="11"/>
          </p:nvPr>
        </p:nvSpPr>
        <p:spPr/>
        <p:txBody>
          <a:bodyPr/>
          <a:lstStyle/>
          <a:p>
            <a:pPr>
              <a:defRPr/>
            </a:pPr>
            <a:endParaRPr lang="lv-LV"/>
          </a:p>
        </p:txBody>
      </p:sp>
      <p:sp>
        <p:nvSpPr>
          <p:cNvPr id="7" name="Slide Number Placeholder 6"/>
          <p:cNvSpPr>
            <a:spLocks noGrp="1"/>
          </p:cNvSpPr>
          <p:nvPr>
            <p:ph type="sldNum" sz="quarter" idx="12"/>
          </p:nvPr>
        </p:nvSpPr>
        <p:spPr/>
        <p:txBody>
          <a:bodyPr/>
          <a:lstStyle/>
          <a:p>
            <a:pPr>
              <a:defRPr/>
            </a:pPr>
            <a:fld id="{8938A7A3-F981-4818-8391-B5C5EC6E4BF0}" type="slidenum">
              <a:rPr lang="lv-LV" smtClean="0"/>
              <a:pPr>
                <a:defRPr/>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pPr>
              <a:defRPr/>
            </a:pPr>
            <a:r>
              <a:rPr lang="lv-LV" smtClean="0"/>
              <a:t>09.03.2011</a:t>
            </a:r>
            <a:endParaRPr lang="lv-LV"/>
          </a:p>
        </p:txBody>
      </p:sp>
      <p:sp>
        <p:nvSpPr>
          <p:cNvPr id="8" name="Footer Placeholder 7"/>
          <p:cNvSpPr>
            <a:spLocks noGrp="1"/>
          </p:cNvSpPr>
          <p:nvPr>
            <p:ph type="ftr" sz="quarter" idx="11"/>
          </p:nvPr>
        </p:nvSpPr>
        <p:spPr/>
        <p:txBody>
          <a:bodyPr/>
          <a:lstStyle/>
          <a:p>
            <a:pPr>
              <a:defRPr/>
            </a:pPr>
            <a:endParaRPr lang="lv-LV"/>
          </a:p>
        </p:txBody>
      </p:sp>
      <p:sp>
        <p:nvSpPr>
          <p:cNvPr id="9" name="Slide Number Placeholder 8"/>
          <p:cNvSpPr>
            <a:spLocks noGrp="1"/>
          </p:cNvSpPr>
          <p:nvPr>
            <p:ph type="sldNum" sz="quarter" idx="12"/>
          </p:nvPr>
        </p:nvSpPr>
        <p:spPr/>
        <p:txBody>
          <a:bodyPr/>
          <a:lstStyle/>
          <a:p>
            <a:pPr>
              <a:defRPr/>
            </a:pPr>
            <a:fld id="{62082AA9-07FF-4679-8B36-27121DA4590E}" type="slidenum">
              <a:rPr lang="lv-LV" smtClean="0"/>
              <a:pPr>
                <a:defRPr/>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pPr>
              <a:defRPr/>
            </a:pPr>
            <a:r>
              <a:rPr lang="lv-LV" smtClean="0"/>
              <a:t>09.03.2011</a:t>
            </a:r>
            <a:endParaRPr lang="lv-LV"/>
          </a:p>
        </p:txBody>
      </p:sp>
      <p:sp>
        <p:nvSpPr>
          <p:cNvPr id="4" name="Footer Placeholder 3"/>
          <p:cNvSpPr>
            <a:spLocks noGrp="1"/>
          </p:cNvSpPr>
          <p:nvPr>
            <p:ph type="ftr" sz="quarter" idx="11"/>
          </p:nvPr>
        </p:nvSpPr>
        <p:spPr/>
        <p:txBody>
          <a:bodyPr/>
          <a:lstStyle/>
          <a:p>
            <a:pPr>
              <a:defRPr/>
            </a:pPr>
            <a:endParaRPr lang="lv-LV"/>
          </a:p>
        </p:txBody>
      </p:sp>
      <p:sp>
        <p:nvSpPr>
          <p:cNvPr id="5" name="Slide Number Placeholder 4"/>
          <p:cNvSpPr>
            <a:spLocks noGrp="1"/>
          </p:cNvSpPr>
          <p:nvPr>
            <p:ph type="sldNum" sz="quarter" idx="12"/>
          </p:nvPr>
        </p:nvSpPr>
        <p:spPr/>
        <p:txBody>
          <a:bodyPr/>
          <a:lstStyle/>
          <a:p>
            <a:pPr>
              <a:defRPr/>
            </a:pPr>
            <a:fld id="{DCF34BDA-CCA4-420B-9AEA-31A1631218E0}" type="slidenum">
              <a:rPr lang="lv-LV" smtClean="0"/>
              <a:pPr>
                <a:defRPr/>
              </a:pPr>
              <a:t>‹#›</a:t>
            </a:fld>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lv-LV" smtClean="0"/>
              <a:t>09.03.2011</a:t>
            </a:r>
            <a:endParaRPr lang="lv-LV"/>
          </a:p>
        </p:txBody>
      </p:sp>
      <p:sp>
        <p:nvSpPr>
          <p:cNvPr id="3" name="Footer Placeholder 2"/>
          <p:cNvSpPr>
            <a:spLocks noGrp="1"/>
          </p:cNvSpPr>
          <p:nvPr>
            <p:ph type="ftr" sz="quarter" idx="11"/>
          </p:nvPr>
        </p:nvSpPr>
        <p:spPr/>
        <p:txBody>
          <a:bodyPr/>
          <a:lstStyle/>
          <a:p>
            <a:pPr>
              <a:defRPr/>
            </a:pPr>
            <a:endParaRPr lang="lv-LV"/>
          </a:p>
        </p:txBody>
      </p:sp>
      <p:sp>
        <p:nvSpPr>
          <p:cNvPr id="4" name="Slide Number Placeholder 3"/>
          <p:cNvSpPr>
            <a:spLocks noGrp="1"/>
          </p:cNvSpPr>
          <p:nvPr>
            <p:ph type="sldNum" sz="quarter" idx="12"/>
          </p:nvPr>
        </p:nvSpPr>
        <p:spPr/>
        <p:txBody>
          <a:bodyPr/>
          <a:lstStyle/>
          <a:p>
            <a:pPr>
              <a:defRPr/>
            </a:pPr>
            <a:fld id="{54EDFA3F-906E-43FE-B775-ABDF8377A6CC}" type="slidenum">
              <a:rPr lang="lv-LV" smtClean="0"/>
              <a:pPr>
                <a:defRPr/>
              </a:pPr>
              <a:t>‹#›</a:t>
            </a:fld>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lv-LV" smtClean="0"/>
              <a:t>09.03.2011</a:t>
            </a:r>
            <a:endParaRPr lang="lv-LV"/>
          </a:p>
        </p:txBody>
      </p:sp>
      <p:sp>
        <p:nvSpPr>
          <p:cNvPr id="6" name="Footer Placeholder 5"/>
          <p:cNvSpPr>
            <a:spLocks noGrp="1"/>
          </p:cNvSpPr>
          <p:nvPr>
            <p:ph type="ftr" sz="quarter" idx="11"/>
          </p:nvPr>
        </p:nvSpPr>
        <p:spPr/>
        <p:txBody>
          <a:bodyPr/>
          <a:lstStyle/>
          <a:p>
            <a:pPr>
              <a:defRPr/>
            </a:pPr>
            <a:endParaRPr lang="lv-LV"/>
          </a:p>
        </p:txBody>
      </p:sp>
      <p:sp>
        <p:nvSpPr>
          <p:cNvPr id="7" name="Slide Number Placeholder 6"/>
          <p:cNvSpPr>
            <a:spLocks noGrp="1"/>
          </p:cNvSpPr>
          <p:nvPr>
            <p:ph type="sldNum" sz="quarter" idx="12"/>
          </p:nvPr>
        </p:nvSpPr>
        <p:spPr/>
        <p:txBody>
          <a:bodyPr/>
          <a:lstStyle/>
          <a:p>
            <a:pPr>
              <a:defRPr/>
            </a:pPr>
            <a:fld id="{EB329D03-524E-45EC-AF82-E314D45FF60E}" type="slidenum">
              <a:rPr lang="lv-LV" smtClean="0"/>
              <a:pPr>
                <a:defRPr/>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lv-LV" smtClean="0"/>
              <a:t>09.03.2011</a:t>
            </a:r>
            <a:endParaRPr lang="lv-LV"/>
          </a:p>
        </p:txBody>
      </p:sp>
      <p:sp>
        <p:nvSpPr>
          <p:cNvPr id="6" name="Footer Placeholder 5"/>
          <p:cNvSpPr>
            <a:spLocks noGrp="1"/>
          </p:cNvSpPr>
          <p:nvPr>
            <p:ph type="ftr" sz="quarter" idx="11"/>
          </p:nvPr>
        </p:nvSpPr>
        <p:spPr/>
        <p:txBody>
          <a:bodyPr/>
          <a:lstStyle/>
          <a:p>
            <a:pPr>
              <a:defRPr/>
            </a:pPr>
            <a:endParaRPr lang="lv-LV"/>
          </a:p>
        </p:txBody>
      </p:sp>
      <p:sp>
        <p:nvSpPr>
          <p:cNvPr id="7" name="Slide Number Placeholder 6"/>
          <p:cNvSpPr>
            <a:spLocks noGrp="1"/>
          </p:cNvSpPr>
          <p:nvPr>
            <p:ph type="sldNum" sz="quarter" idx="12"/>
          </p:nvPr>
        </p:nvSpPr>
        <p:spPr/>
        <p:txBody>
          <a:bodyPr/>
          <a:lstStyle/>
          <a:p>
            <a:pPr>
              <a:defRPr/>
            </a:pPr>
            <a:fld id="{BC5F3249-610C-449D-8E51-D79EFE978F4A}" type="slidenum">
              <a:rPr lang="lv-LV" smtClean="0"/>
              <a:pPr>
                <a:defRPr/>
              </a:pPr>
              <a:t>‹#›</a:t>
            </a:fld>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lv-LV" smtClean="0"/>
              <a:t>09.03.2011</a:t>
            </a:r>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8589A40-B723-40B9-B05A-9141CE76FC97}" type="slidenum">
              <a:rPr lang="lv-LV" smtClean="0"/>
              <a:pPr>
                <a:defRPr/>
              </a:pPr>
              <a:t>‹#›</a:t>
            </a:fld>
            <a:endParaRPr lang="lv-LV"/>
          </a:p>
        </p:txBody>
      </p:sp>
    </p:spTree>
  </p:cSld>
  <p:clrMap bg1="lt1" tx1="dk1" bg2="lt2" tx2="dk2" accent1="accent1" accent2="accent2" accent3="accent3" accent4="accent4" accent5="accent5" accent6="accent6" hlink="hlink" folHlink="folHlink"/>
  <p:sldLayoutIdLst>
    <p:sldLayoutId id="2147484580" r:id="rId1"/>
    <p:sldLayoutId id="2147484581" r:id="rId2"/>
    <p:sldLayoutId id="2147484582" r:id="rId3"/>
    <p:sldLayoutId id="2147484583" r:id="rId4"/>
    <p:sldLayoutId id="2147484584" r:id="rId5"/>
    <p:sldLayoutId id="2147484585" r:id="rId6"/>
    <p:sldLayoutId id="2147484586" r:id="rId7"/>
    <p:sldLayoutId id="2147484587" r:id="rId8"/>
    <p:sldLayoutId id="2147484588" r:id="rId9"/>
    <p:sldLayoutId id="2147484589" r:id="rId10"/>
    <p:sldLayoutId id="214748459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likumi.lv/doc.php?id=269553" TargetMode="External"/><Relationship Id="rId2" Type="http://schemas.openxmlformats.org/officeDocument/2006/relationships/hyperlink" Target="http://eur-lex.europa.eu/eli/reg/2014/808?locale=LV"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talsupartneriba.lv/" TargetMode="External"/><Relationship Id="rId2" Type="http://schemas.openxmlformats.org/officeDocument/2006/relationships/hyperlink" Target="mailto:talsu.partneriba@inbox.lv" TargetMode="External"/><Relationship Id="rId1" Type="http://schemas.openxmlformats.org/officeDocument/2006/relationships/slideLayout" Target="../slideLayouts/slideLayout7.xml"/><Relationship Id="rId4" Type="http://schemas.openxmlformats.org/officeDocument/2006/relationships/hyperlink" Target="http://www.lad.gov.lv/"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1"/>
          <p:cNvSpPr>
            <a:spLocks noGrp="1"/>
          </p:cNvSpPr>
          <p:nvPr>
            <p:ph type="ctrTitle"/>
          </p:nvPr>
        </p:nvSpPr>
        <p:spPr>
          <a:xfrm>
            <a:off x="357158" y="857232"/>
            <a:ext cx="8429684" cy="142876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eaLnBrk="1" hangingPunct="1"/>
            <a:r>
              <a:rPr lang="lv-LV"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cs typeface="Arial" charset="0"/>
              </a:rPr>
              <a:t>Biedrības </a:t>
            </a:r>
            <a:br>
              <a:rPr lang="lv-LV"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cs typeface="Arial" charset="0"/>
              </a:rPr>
            </a:br>
            <a:r>
              <a:rPr lang="lv-LV"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cs typeface="Arial" charset="0"/>
              </a:rPr>
              <a:t>“Talsu rajona partnerība”</a:t>
            </a:r>
          </a:p>
        </p:txBody>
      </p:sp>
      <p:sp>
        <p:nvSpPr>
          <p:cNvPr id="5123" name="Subtitle 2"/>
          <p:cNvSpPr>
            <a:spLocks noGrp="1"/>
          </p:cNvSpPr>
          <p:nvPr>
            <p:ph type="subTitle" idx="1"/>
          </p:nvPr>
        </p:nvSpPr>
        <p:spPr>
          <a:xfrm>
            <a:off x="785786" y="2643182"/>
            <a:ext cx="7929562" cy="1500198"/>
          </a:xfrm>
        </p:spPr>
        <p:txBody>
          <a:bodyPr>
            <a:normAutofit/>
          </a:bodyPr>
          <a:lstStyle/>
          <a:p>
            <a:pPr>
              <a:spcBef>
                <a:spcPts val="580"/>
              </a:spcBef>
              <a:defRPr/>
            </a:pPr>
            <a:r>
              <a:rPr lang="lv-LV"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LEADER atbalsts un finansējuma piesaistes iespējas</a:t>
            </a:r>
            <a:endParaRPr lang="lv-LV"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endParaRPr>
          </a:p>
          <a:p>
            <a:pPr eaLnBrk="1" fontAlgn="auto" hangingPunct="1">
              <a:spcBef>
                <a:spcPts val="580"/>
              </a:spcBef>
              <a:spcAft>
                <a:spcPts val="0"/>
              </a:spcAft>
              <a:buFont typeface="Wingdings 2"/>
              <a:buNone/>
              <a:defRPr/>
            </a:pPr>
            <a:endParaRPr lang="lv-LV" sz="8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endParaRPr>
          </a:p>
          <a:p>
            <a:pPr eaLnBrk="1" fontAlgn="auto" hangingPunct="1">
              <a:spcBef>
                <a:spcPts val="580"/>
              </a:spcBef>
              <a:spcAft>
                <a:spcPts val="0"/>
              </a:spcAft>
              <a:buFont typeface="Wingdings 2"/>
              <a:buNone/>
              <a:defRPr/>
            </a:pPr>
            <a:endParaRPr lang="lv-LV" sz="8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endParaRPr>
          </a:p>
          <a:p>
            <a:pPr eaLnBrk="1" fontAlgn="auto" hangingPunct="1">
              <a:spcBef>
                <a:spcPts val="580"/>
              </a:spcBef>
              <a:spcAft>
                <a:spcPts val="0"/>
              </a:spcAft>
              <a:buFont typeface="Wingdings 2"/>
              <a:buNone/>
              <a:defRPr/>
            </a:pPr>
            <a:endParaRPr lang="lv-LV"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endParaRPr>
          </a:p>
          <a:p>
            <a:pPr eaLnBrk="1" fontAlgn="auto" hangingPunct="1">
              <a:spcBef>
                <a:spcPts val="580"/>
              </a:spcBef>
              <a:spcAft>
                <a:spcPts val="0"/>
              </a:spcAft>
              <a:buFont typeface="Wingdings 2"/>
              <a:buNone/>
              <a:defRPr/>
            </a:pPr>
            <a:endParaRPr lang="lv-LV"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endParaRPr>
          </a:p>
          <a:p>
            <a:pPr eaLnBrk="1" fontAlgn="auto" hangingPunct="1">
              <a:lnSpc>
                <a:spcPct val="90000"/>
              </a:lnSpc>
              <a:spcBef>
                <a:spcPts val="580"/>
              </a:spcBef>
              <a:spcAft>
                <a:spcPts val="0"/>
              </a:spcAft>
              <a:buFont typeface="Wingdings 2"/>
              <a:buNone/>
              <a:defRPr/>
            </a:pPr>
            <a:endParaRPr lang="lv-LV" sz="2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eaLnBrk="1" fontAlgn="auto" hangingPunct="1">
              <a:lnSpc>
                <a:spcPct val="90000"/>
              </a:lnSpc>
              <a:spcBef>
                <a:spcPts val="580"/>
              </a:spcBef>
              <a:spcAft>
                <a:spcPts val="0"/>
              </a:spcAft>
              <a:buFont typeface="Wingdings 2"/>
              <a:buNone/>
              <a:defRPr/>
            </a:pPr>
            <a:endParaRPr lang="lv-LV" sz="2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Slide Number Placeholder 4"/>
          <p:cNvSpPr>
            <a:spLocks noGrp="1"/>
          </p:cNvSpPr>
          <p:nvPr>
            <p:ph type="sldNum" sz="quarter" idx="12"/>
          </p:nvPr>
        </p:nvSpPr>
        <p:spPr>
          <a:xfrm>
            <a:off x="7924800" y="6356350"/>
            <a:ext cx="862013" cy="358775"/>
          </a:xfrm>
        </p:spPr>
        <p:txBody>
          <a:bodyPr>
            <a:normAutofit/>
          </a:bodyPr>
          <a:lstStyle/>
          <a:p>
            <a:pPr>
              <a:defRPr/>
            </a:pPr>
            <a:fld id="{FCDF0D68-7B79-4B0A-9E45-03137D6B169F}" type="slidenum">
              <a:rPr lang="lv-LV" sz="1500">
                <a:latin typeface="Times New Roman" pitchFamily="18" charset="0"/>
                <a:cs typeface="Times New Roman" pitchFamily="18" charset="0"/>
              </a:rPr>
              <a:pPr>
                <a:defRPr/>
              </a:pPr>
              <a:t>1</a:t>
            </a:fld>
            <a:endParaRPr lang="lv-LV" sz="1500" dirty="0">
              <a:latin typeface="Times New Roman" pitchFamily="18" charset="0"/>
              <a:cs typeface="Times New Roman" pitchFamily="18" charset="0"/>
            </a:endParaRPr>
          </a:p>
        </p:txBody>
      </p:sp>
      <p:pic>
        <p:nvPicPr>
          <p:cNvPr id="6149" name="Picture 8"/>
          <p:cNvPicPr>
            <a:picLocks noChangeAspect="1" noChangeArrowheads="1"/>
          </p:cNvPicPr>
          <p:nvPr/>
        </p:nvPicPr>
        <p:blipFill>
          <a:blip r:embed="rId3" cstate="print"/>
          <a:srcRect/>
          <a:stretch>
            <a:fillRect/>
          </a:stretch>
        </p:blipFill>
        <p:spPr bwMode="auto">
          <a:xfrm>
            <a:off x="1285852" y="5429264"/>
            <a:ext cx="579434" cy="617533"/>
          </a:xfrm>
          <a:prstGeom prst="rect">
            <a:avLst/>
          </a:prstGeom>
          <a:solidFill>
            <a:srgbClr val="FFCC99"/>
          </a:solidFill>
          <a:ln w="9525">
            <a:solidFill>
              <a:srgbClr val="FFCC66"/>
            </a:solidFill>
            <a:miter lim="800000"/>
            <a:headEnd/>
            <a:tailEnd/>
          </a:ln>
        </p:spPr>
      </p:pic>
      <p:sp>
        <p:nvSpPr>
          <p:cNvPr id="6150" name="Rectangle 5"/>
          <p:cNvSpPr>
            <a:spLocks noChangeArrowheads="1"/>
          </p:cNvSpPr>
          <p:nvPr/>
        </p:nvSpPr>
        <p:spPr bwMode="auto">
          <a:xfrm>
            <a:off x="357158" y="6429396"/>
            <a:ext cx="1253035" cy="313932"/>
          </a:xfrm>
          <a:prstGeom prst="rect">
            <a:avLst/>
          </a:prstGeom>
          <a:noFill/>
          <a:ln w="9525">
            <a:noFill/>
            <a:miter lim="800000"/>
            <a:headEnd/>
            <a:tailEnd/>
          </a:ln>
        </p:spPr>
        <p:txBody>
          <a:bodyPr wrap="none">
            <a:spAutoFit/>
          </a:bodyPr>
          <a:lstStyle/>
          <a:p>
            <a:pPr>
              <a:lnSpc>
                <a:spcPct val="90000"/>
              </a:lnSpc>
              <a:spcBef>
                <a:spcPts val="575"/>
              </a:spcBef>
              <a:buClr>
                <a:srgbClr val="D34817"/>
              </a:buClr>
              <a:buSzPct val="85000"/>
            </a:pPr>
            <a:r>
              <a:rPr lang="lv-LV" sz="1600" dirty="0" smtClean="0">
                <a:solidFill>
                  <a:srgbClr val="696464"/>
                </a:solidFill>
              </a:rPr>
              <a:t>11.05.2016.</a:t>
            </a:r>
            <a:endParaRPr lang="lv-LV" sz="1600" dirty="0">
              <a:solidFill>
                <a:srgbClr val="696464"/>
              </a:solidFill>
            </a:endParaRPr>
          </a:p>
        </p:txBody>
      </p:sp>
      <p:pic>
        <p:nvPicPr>
          <p:cNvPr id="6151" name="Picture 7" descr="Nacionālais attīstības plāns 2020"/>
          <p:cNvPicPr>
            <a:picLocks noChangeAspect="1" noChangeArrowheads="1"/>
          </p:cNvPicPr>
          <p:nvPr/>
        </p:nvPicPr>
        <p:blipFill>
          <a:blip r:embed="rId4"/>
          <a:srcRect/>
          <a:stretch>
            <a:fillRect/>
          </a:stretch>
        </p:blipFill>
        <p:spPr bwMode="auto">
          <a:xfrm>
            <a:off x="2071670" y="5643578"/>
            <a:ext cx="1266825" cy="428625"/>
          </a:xfrm>
          <a:prstGeom prst="rect">
            <a:avLst/>
          </a:prstGeom>
          <a:noFill/>
          <a:ln w="9525">
            <a:noFill/>
            <a:miter lim="800000"/>
            <a:headEnd/>
            <a:tailEnd/>
          </a:ln>
        </p:spPr>
      </p:pic>
      <p:pic>
        <p:nvPicPr>
          <p:cNvPr id="6152" name="Picture 8" descr="Eiropas Lauksaimniecības fonts lauku attīstībai"/>
          <p:cNvPicPr>
            <a:picLocks noChangeAspect="1" noChangeArrowheads="1"/>
          </p:cNvPicPr>
          <p:nvPr/>
        </p:nvPicPr>
        <p:blipFill>
          <a:blip r:embed="rId5"/>
          <a:srcRect/>
          <a:stretch>
            <a:fillRect/>
          </a:stretch>
        </p:blipFill>
        <p:spPr bwMode="auto">
          <a:xfrm>
            <a:off x="3428992" y="5643578"/>
            <a:ext cx="2009775" cy="428625"/>
          </a:xfrm>
          <a:prstGeom prst="rect">
            <a:avLst/>
          </a:prstGeom>
          <a:noFill/>
          <a:ln w="9525">
            <a:noFill/>
            <a:miter lim="800000"/>
            <a:headEnd/>
            <a:tailEnd/>
          </a:ln>
        </p:spPr>
      </p:pic>
      <p:pic>
        <p:nvPicPr>
          <p:cNvPr id="6153" name="Picture 9" descr="Eiropas zivsaimniecības fonts: zivsaimnicības attīstības iespējas"/>
          <p:cNvPicPr>
            <a:picLocks noChangeAspect="1" noChangeArrowheads="1"/>
          </p:cNvPicPr>
          <p:nvPr/>
        </p:nvPicPr>
        <p:blipFill>
          <a:blip r:embed="rId6"/>
          <a:srcRect/>
          <a:stretch>
            <a:fillRect/>
          </a:stretch>
        </p:blipFill>
        <p:spPr bwMode="auto">
          <a:xfrm>
            <a:off x="5500694" y="5643578"/>
            <a:ext cx="1781175" cy="428625"/>
          </a:xfrm>
          <a:prstGeom prst="rect">
            <a:avLst/>
          </a:prstGeom>
          <a:noFill/>
          <a:ln w="9525">
            <a:noFill/>
            <a:miter lim="800000"/>
            <a:headEnd/>
            <a:tailEnd/>
          </a:ln>
        </p:spPr>
      </p:pic>
      <p:pic>
        <p:nvPicPr>
          <p:cNvPr id="6154" name="Attēls 7" descr="leaderlogo"/>
          <p:cNvPicPr>
            <a:picLocks noChangeAspect="1" noChangeArrowheads="1"/>
          </p:cNvPicPr>
          <p:nvPr/>
        </p:nvPicPr>
        <p:blipFill>
          <a:blip r:embed="rId7"/>
          <a:srcRect/>
          <a:stretch>
            <a:fillRect/>
          </a:stretch>
        </p:blipFill>
        <p:spPr bwMode="auto">
          <a:xfrm>
            <a:off x="7358082" y="5500702"/>
            <a:ext cx="638175" cy="60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57224" y="142853"/>
            <a:ext cx="7772400" cy="357189"/>
          </a:xfrm>
        </p:spPr>
        <p:txBody>
          <a:bodyPr>
            <a:noAutofit/>
          </a:bodyPr>
          <a:lstStyle/>
          <a:p>
            <a:r>
              <a:rPr lang="lv-LV"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ELFLA aktivitātes</a:t>
            </a:r>
          </a:p>
        </p:txBody>
      </p:sp>
      <p:graphicFrame>
        <p:nvGraphicFramePr>
          <p:cNvPr id="5" name="Content Placeholder 4"/>
          <p:cNvGraphicFramePr>
            <a:graphicFrameLocks noGrp="1"/>
          </p:cNvGraphicFramePr>
          <p:nvPr>
            <p:ph idx="1"/>
          </p:nvPr>
        </p:nvGraphicFramePr>
        <p:xfrm>
          <a:off x="214281" y="642918"/>
          <a:ext cx="8786875" cy="6082747"/>
        </p:xfrm>
        <a:graphic>
          <a:graphicData uri="http://schemas.openxmlformats.org/drawingml/2006/table">
            <a:tbl>
              <a:tblPr firstRow="1" bandRow="1">
                <a:tableStyleId>{0505E3EF-67EA-436B-97B2-0124C06EBD24}</a:tableStyleId>
              </a:tblPr>
              <a:tblGrid>
                <a:gridCol w="1571637"/>
                <a:gridCol w="1928826"/>
                <a:gridCol w="2428892"/>
                <a:gridCol w="2857520"/>
              </a:tblGrid>
              <a:tr h="708371">
                <a:tc>
                  <a:txBody>
                    <a:bodyPr/>
                    <a:lstStyle/>
                    <a:p>
                      <a:pPr algn="ctr"/>
                      <a:r>
                        <a:rPr lang="lv-LV" sz="2000" dirty="0" smtClean="0"/>
                        <a:t>Rīcība</a:t>
                      </a:r>
                      <a:endParaRPr lang="lv-LV" sz="2000" dirty="0">
                        <a:latin typeface="Arial" pitchFamily="34" charset="0"/>
                        <a:cs typeface="Arial" pitchFamily="34" charset="0"/>
                      </a:endParaRPr>
                    </a:p>
                  </a:txBody>
                  <a:tcPr/>
                </a:tc>
                <a:tc>
                  <a:txBody>
                    <a:bodyPr/>
                    <a:lstStyle/>
                    <a:p>
                      <a:pPr algn="ctr"/>
                      <a:r>
                        <a:rPr lang="lv-LV" sz="2000" dirty="0" smtClean="0"/>
                        <a:t>Aktivitāte</a:t>
                      </a:r>
                      <a:endParaRPr lang="lv-LV" sz="200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Atbalstāmās</a:t>
                      </a:r>
                      <a:r>
                        <a:rPr lang="lv-LV" sz="2000" baseline="0" dirty="0" smtClean="0"/>
                        <a:t> darbības</a:t>
                      </a:r>
                      <a:endParaRPr lang="lv-LV" sz="20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Iesniedzēji</a:t>
                      </a:r>
                      <a:endParaRPr lang="lv-LV" sz="2000" dirty="0" smtClean="0">
                        <a:latin typeface="Arial" pitchFamily="34" charset="0"/>
                        <a:cs typeface="Arial" pitchFamily="34" charset="0"/>
                      </a:endParaRPr>
                    </a:p>
                  </a:txBody>
                  <a:tcPr/>
                </a:tc>
              </a:tr>
              <a:tr h="5374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000" b="1" dirty="0" smtClean="0"/>
                        <a:t>ELFLA </a:t>
                      </a:r>
                      <a:r>
                        <a:rPr lang="lv-LV" sz="1800" b="1" dirty="0" smtClean="0"/>
                        <a:t>1</a:t>
                      </a:r>
                    </a:p>
                    <a:p>
                      <a:pPr marL="0" marR="0" indent="0" algn="l" defTabSz="914400" rtl="0" eaLnBrk="1" fontAlgn="auto" latinLnBrk="0" hangingPunct="1">
                        <a:lnSpc>
                          <a:spcPct val="100000"/>
                        </a:lnSpc>
                        <a:spcBef>
                          <a:spcPts val="0"/>
                        </a:spcBef>
                        <a:spcAft>
                          <a:spcPts val="0"/>
                        </a:spcAft>
                        <a:buClrTx/>
                        <a:buSzTx/>
                        <a:buFontTx/>
                        <a:buNone/>
                        <a:tabLst/>
                        <a:defRPr/>
                      </a:pPr>
                      <a:r>
                        <a:rPr lang="lv-LV" sz="2000" kern="1200" dirty="0" smtClean="0"/>
                        <a:t>Sīko (</a:t>
                      </a:r>
                      <a:r>
                        <a:rPr lang="lv-LV" sz="2000" kern="1200" dirty="0" err="1" smtClean="0"/>
                        <a:t>mikro</a:t>
                      </a:r>
                      <a:r>
                        <a:rPr lang="lv-LV" sz="2000" kern="1200" dirty="0" smtClean="0"/>
                        <a:t>), mazo un vidējo uzņēmumu izveidošana un attīstība, t.sk. atbalsts tūrisma uzņēmēj-</a:t>
                      </a:r>
                    </a:p>
                    <a:p>
                      <a:pPr marL="0" marR="0" indent="0" algn="l" defTabSz="914400" rtl="0" eaLnBrk="1" fontAlgn="auto" latinLnBrk="0" hangingPunct="1">
                        <a:lnSpc>
                          <a:spcPct val="100000"/>
                        </a:lnSpc>
                        <a:spcBef>
                          <a:spcPts val="0"/>
                        </a:spcBef>
                        <a:spcAft>
                          <a:spcPts val="0"/>
                        </a:spcAft>
                        <a:buClrTx/>
                        <a:buSzTx/>
                        <a:buFontTx/>
                        <a:buNone/>
                        <a:tabLst/>
                        <a:defRPr/>
                      </a:pPr>
                      <a:r>
                        <a:rPr lang="lv-LV" sz="2000" kern="1200" dirty="0" smtClean="0"/>
                        <a:t>darbībai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kern="1200" dirty="0" smtClean="0">
                          <a:solidFill>
                            <a:schemeClr val="dk1"/>
                          </a:solidFill>
                          <a:latin typeface="+mn-lt"/>
                          <a:ea typeface="+mn-ea"/>
                          <a:cs typeface="+mn-cs"/>
                        </a:rPr>
                        <a:t>5.1.2.</a:t>
                      </a:r>
                      <a:r>
                        <a:rPr lang="lv-LV" sz="1800" kern="1200" baseline="0" dirty="0" smtClean="0">
                          <a:solidFill>
                            <a:schemeClr val="dk1"/>
                          </a:solidFill>
                          <a:latin typeface="+mn-lt"/>
                          <a:ea typeface="+mn-ea"/>
                          <a:cs typeface="+mn-cs"/>
                        </a:rPr>
                        <a:t> </a:t>
                      </a:r>
                      <a:r>
                        <a:rPr lang="lv-LV" sz="1900" kern="1200" dirty="0" smtClean="0">
                          <a:solidFill>
                            <a:schemeClr val="dk1"/>
                          </a:solidFill>
                          <a:latin typeface="+mn-lt"/>
                          <a:ea typeface="+mn-ea"/>
                          <a:cs typeface="+mn-cs"/>
                        </a:rPr>
                        <a:t>Lauksaimniecības produktu pārstrāde, to realizēšana tirgū un kvalitatīvu darba apstākļu radīšana.</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800" dirty="0" smtClean="0">
                        <a:latin typeface="+mn-lt"/>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baseline="0" dirty="0" smtClean="0">
                          <a:solidFill>
                            <a:schemeClr val="dk1"/>
                          </a:solidFill>
                          <a:latin typeface="+mn-lt"/>
                          <a:ea typeface="+mn-ea"/>
                          <a:cs typeface="+mn-cs"/>
                        </a:rPr>
                        <a:t> lauksaimniecības  produktu </a:t>
                      </a:r>
                      <a:r>
                        <a:rPr lang="lv-LV" sz="1800" kern="1200" dirty="0" smtClean="0">
                          <a:solidFill>
                            <a:schemeClr val="dk1"/>
                          </a:solidFill>
                          <a:latin typeface="+mn-lt"/>
                          <a:ea typeface="+mn-ea"/>
                          <a:cs typeface="+mn-cs"/>
                        </a:rPr>
                        <a:t>pārstrāde (mājražošana);</a:t>
                      </a:r>
                      <a:endParaRPr lang="lv-LV" sz="18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baseline="0" dirty="0" smtClean="0">
                          <a:solidFill>
                            <a:schemeClr val="dk1"/>
                          </a:solidFill>
                          <a:latin typeface="+mn-lt"/>
                          <a:ea typeface="+mn-ea"/>
                          <a:cs typeface="+mn-cs"/>
                        </a:rPr>
                        <a:t> jaunu pamatlīdzekļu, programmnodrošinājuma;</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baseline="0" dirty="0" smtClean="0">
                          <a:solidFill>
                            <a:schemeClr val="dk1"/>
                          </a:solidFill>
                          <a:latin typeface="+mn-lt"/>
                          <a:ea typeface="+mn-ea"/>
                          <a:cs typeface="+mn-cs"/>
                        </a:rPr>
                        <a:t> </a:t>
                      </a:r>
                      <a:r>
                        <a:rPr lang="lv-LV" sz="1800" kern="1200" dirty="0" smtClean="0">
                          <a:solidFill>
                            <a:schemeClr val="dk1"/>
                          </a:solidFill>
                          <a:latin typeface="+mn-lt"/>
                          <a:ea typeface="+mn-ea"/>
                          <a:cs typeface="+mn-cs"/>
                        </a:rPr>
                        <a:t>aprīkojuma, iekārtu iegāde;</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baseline="0" dirty="0" smtClean="0">
                          <a:solidFill>
                            <a:schemeClr val="dk1"/>
                          </a:solidFill>
                          <a:latin typeface="+mn-lt"/>
                          <a:ea typeface="+mn-ea"/>
                          <a:cs typeface="+mn-cs"/>
                        </a:rPr>
                        <a:t> </a:t>
                      </a:r>
                      <a:r>
                        <a:rPr lang="lv-LV" sz="1800" kern="1200" dirty="0" smtClean="0">
                          <a:solidFill>
                            <a:schemeClr val="dk1"/>
                          </a:solidFill>
                          <a:latin typeface="+mn-lt"/>
                          <a:ea typeface="+mn-ea"/>
                          <a:cs typeface="+mn-cs"/>
                        </a:rPr>
                        <a:t>būvniecība;</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baseline="0" dirty="0" smtClean="0">
                          <a:solidFill>
                            <a:schemeClr val="dk1"/>
                          </a:solidFill>
                          <a:latin typeface="+mn-lt"/>
                          <a:ea typeface="+mn-ea"/>
                          <a:cs typeface="+mn-cs"/>
                        </a:rPr>
                        <a:t> </a:t>
                      </a:r>
                      <a:r>
                        <a:rPr lang="lv-LV" sz="1800" kern="1200" dirty="0" smtClean="0">
                          <a:solidFill>
                            <a:schemeClr val="dk1"/>
                          </a:solidFill>
                          <a:latin typeface="+mn-lt"/>
                          <a:ea typeface="+mn-ea"/>
                          <a:cs typeface="+mn-cs"/>
                        </a:rPr>
                        <a:t>būvmateriālu iegāde;</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dirty="0" smtClean="0">
                          <a:solidFill>
                            <a:schemeClr val="dk1"/>
                          </a:solidFill>
                          <a:latin typeface="+mn-lt"/>
                          <a:ea typeface="+mn-ea"/>
                          <a:cs typeface="+mn-cs"/>
                        </a:rPr>
                        <a:t> ar sabiedriskām attiecībām saistītas izmaksas;</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dirty="0" smtClean="0">
                          <a:solidFill>
                            <a:schemeClr val="dk1"/>
                          </a:solidFill>
                          <a:latin typeface="+mn-lt"/>
                          <a:ea typeface="+mn-ea"/>
                          <a:cs typeface="+mn-cs"/>
                        </a:rPr>
                        <a:t> patentu, licenču, autortiesību un preču zīmju saņemšanas vai izmantošanas izmaksas. </a:t>
                      </a:r>
                    </a:p>
                  </a:txBody>
                  <a:tcPr/>
                </a:tc>
                <a:tc>
                  <a:txBody>
                    <a:bodyPr/>
                    <a:lstStyle/>
                    <a:p>
                      <a:pPr>
                        <a:buClr>
                          <a:schemeClr val="accent6">
                            <a:lumMod val="75000"/>
                          </a:schemeClr>
                        </a:buClr>
                        <a:buSzPct val="70000"/>
                        <a:buFont typeface="Wingdings" pitchFamily="2" charset="2"/>
                        <a:buChar char="Ø"/>
                      </a:pPr>
                      <a:r>
                        <a:rPr lang="lv-LV" sz="2000" dirty="0" smtClean="0">
                          <a:latin typeface="Arial" pitchFamily="34" charset="0"/>
                          <a:cs typeface="Arial" pitchFamily="34" charset="0"/>
                        </a:rPr>
                        <a:t> </a:t>
                      </a:r>
                      <a:r>
                        <a:rPr lang="lv-LV" sz="1700" dirty="0" smtClean="0">
                          <a:latin typeface="+mn-lt"/>
                          <a:cs typeface="Arial" pitchFamily="34" charset="0"/>
                        </a:rPr>
                        <a:t>juridiska vai fiziska persona, </a:t>
                      </a:r>
                      <a:r>
                        <a:rPr lang="lv-LV" sz="1700" b="1" u="sng" dirty="0" smtClean="0">
                          <a:latin typeface="+mn-lt"/>
                          <a:cs typeface="Arial" pitchFamily="34" charset="0"/>
                        </a:rPr>
                        <a:t>kas ir </a:t>
                      </a:r>
                      <a:r>
                        <a:rPr lang="lv-LV" sz="1700" dirty="0" smtClean="0">
                          <a:latin typeface="+mn-lt"/>
                          <a:cs typeface="Arial" pitchFamily="34" charset="0"/>
                        </a:rPr>
                        <a:t>PVD reģistrēts vai atzīts pārtikas aprites uzņēmums, </a:t>
                      </a:r>
                      <a:r>
                        <a:rPr lang="lv-LV" sz="1700" b="1" u="sng" dirty="0" smtClean="0">
                          <a:latin typeface="+mn-lt"/>
                          <a:cs typeface="Arial" pitchFamily="34" charset="0"/>
                        </a:rPr>
                        <a:t>nodarbojas</a:t>
                      </a:r>
                      <a:r>
                        <a:rPr lang="lv-LV" sz="1700" dirty="0" smtClean="0">
                          <a:latin typeface="+mn-lt"/>
                          <a:cs typeface="Arial" pitchFamily="34" charset="0"/>
                        </a:rPr>
                        <a:t> ar lauksaimniecības produktu pārstrādi, apgrozījums</a:t>
                      </a:r>
                      <a:r>
                        <a:rPr lang="lv-LV" sz="1700" baseline="0" dirty="0" smtClean="0">
                          <a:latin typeface="+mn-lt"/>
                          <a:cs typeface="Arial" pitchFamily="34" charset="0"/>
                        </a:rPr>
                        <a:t> </a:t>
                      </a:r>
                      <a:r>
                        <a:rPr lang="lv-LV" sz="1700" b="1" baseline="0" dirty="0" smtClean="0">
                          <a:latin typeface="+mn-lt"/>
                          <a:cs typeface="Arial" pitchFamily="34" charset="0"/>
                        </a:rPr>
                        <a:t>nepārsniedz 70 000,00 </a:t>
                      </a:r>
                      <a:r>
                        <a:rPr lang="lv-LV" sz="1700" baseline="0" dirty="0" smtClean="0">
                          <a:latin typeface="+mn-lt"/>
                          <a:cs typeface="Arial" pitchFamily="34" charset="0"/>
                        </a:rPr>
                        <a:t>eiro noslēgtajā gadā pirms projekta iesniegšanas </a:t>
                      </a:r>
                      <a:r>
                        <a:rPr lang="lv-LV" sz="1700" b="1" baseline="0" dirty="0" smtClean="0">
                          <a:latin typeface="+mn-lt"/>
                          <a:cs typeface="Arial" pitchFamily="34" charset="0"/>
                        </a:rPr>
                        <a:t>(esošs).</a:t>
                      </a:r>
                    </a:p>
                    <a:p>
                      <a:pPr>
                        <a:buClr>
                          <a:schemeClr val="accent6">
                            <a:lumMod val="75000"/>
                          </a:schemeClr>
                        </a:buClr>
                        <a:buSzPct val="70000"/>
                        <a:buFont typeface="Wingdings" pitchFamily="2" charset="2"/>
                        <a:buChar char="Ø"/>
                      </a:pPr>
                      <a:r>
                        <a:rPr lang="lv-LV" sz="1700" baseline="0" dirty="0" smtClean="0">
                          <a:latin typeface="+mn-lt"/>
                          <a:cs typeface="Arial" pitchFamily="34" charset="0"/>
                        </a:rPr>
                        <a:t> </a:t>
                      </a:r>
                      <a:r>
                        <a:rPr lang="lv-LV" sz="1700" dirty="0" smtClean="0">
                          <a:latin typeface="+mn-lt"/>
                          <a:cs typeface="Arial" pitchFamily="34" charset="0"/>
                        </a:rPr>
                        <a:t>juridiska vai fiziska persona, kas </a:t>
                      </a:r>
                      <a:r>
                        <a:rPr lang="lv-LV" sz="1700" b="1" u="sng" dirty="0" smtClean="0">
                          <a:latin typeface="+mn-lt"/>
                          <a:cs typeface="Arial" pitchFamily="34" charset="0"/>
                        </a:rPr>
                        <a:t>plāno</a:t>
                      </a:r>
                      <a:r>
                        <a:rPr lang="lv-LV" sz="1700" dirty="0" smtClean="0">
                          <a:latin typeface="+mn-lt"/>
                          <a:cs typeface="Arial" pitchFamily="34" charset="0"/>
                        </a:rPr>
                        <a:t> nodarboties ar lauksaimniecības produktu pārstrādi </a:t>
                      </a:r>
                      <a:r>
                        <a:rPr lang="lv-LV" sz="1700" b="1" dirty="0" smtClean="0">
                          <a:latin typeface="+mn-lt"/>
                          <a:cs typeface="Arial" pitchFamily="34" charset="0"/>
                        </a:rPr>
                        <a:t>(uzsācējs</a:t>
                      </a:r>
                      <a:r>
                        <a:rPr lang="lv-LV" sz="1700" b="1" baseline="0" dirty="0" smtClean="0">
                          <a:latin typeface="+mn-lt"/>
                          <a:cs typeface="Arial" pitchFamily="34" charset="0"/>
                        </a:rPr>
                        <a:t> )</a:t>
                      </a:r>
                      <a:r>
                        <a:rPr lang="lv-LV" sz="1700" b="1" dirty="0" smtClean="0">
                          <a:latin typeface="+mn-lt"/>
                          <a:cs typeface="Arial" pitchFamily="34" charset="0"/>
                        </a:rPr>
                        <a:t>.</a:t>
                      </a:r>
                    </a:p>
                    <a:p>
                      <a:pPr>
                        <a:buClr>
                          <a:schemeClr val="accent6">
                            <a:lumMod val="75000"/>
                          </a:schemeClr>
                        </a:buClr>
                        <a:buSzPct val="70000"/>
                        <a:buFont typeface="Wingdings" pitchFamily="2" charset="2"/>
                        <a:buChar char="Ø"/>
                      </a:pPr>
                      <a:r>
                        <a:rPr lang="lv-LV" sz="1700" b="1" dirty="0" smtClean="0">
                          <a:latin typeface="+mn-lt"/>
                          <a:cs typeface="Arial" pitchFamily="34" charset="0"/>
                        </a:rPr>
                        <a:t> </a:t>
                      </a:r>
                      <a:r>
                        <a:rPr lang="lv-LV" sz="1700" b="0" dirty="0" smtClean="0">
                          <a:latin typeface="+mn-lt"/>
                          <a:cs typeface="Arial" pitchFamily="34" charset="0"/>
                        </a:rPr>
                        <a:t>biedrība/nodibinājums,</a:t>
                      </a:r>
                      <a:r>
                        <a:rPr lang="lv-LV" sz="1700" b="0" baseline="0" dirty="0" smtClean="0">
                          <a:latin typeface="+mn-lt"/>
                          <a:cs typeface="Arial" pitchFamily="34" charset="0"/>
                        </a:rPr>
                        <a:t> </a:t>
                      </a:r>
                      <a:r>
                        <a:rPr lang="lv-LV" sz="1700" b="1" baseline="0" dirty="0" smtClean="0">
                          <a:latin typeface="+mn-lt"/>
                          <a:cs typeface="Arial" pitchFamily="34" charset="0"/>
                        </a:rPr>
                        <a:t>ja nodarbojas </a:t>
                      </a:r>
                      <a:r>
                        <a:rPr lang="lv-LV" sz="1700" b="0" baseline="0" dirty="0" smtClean="0">
                          <a:latin typeface="+mn-lt"/>
                          <a:cs typeface="Arial" pitchFamily="34" charset="0"/>
                        </a:rPr>
                        <a:t>ar lauksaimniecības produktu pārstrādi, </a:t>
                      </a:r>
                      <a:r>
                        <a:rPr lang="lv-LV" sz="1700" b="1" baseline="0" dirty="0" smtClean="0">
                          <a:latin typeface="+mn-lt"/>
                          <a:cs typeface="Arial" pitchFamily="34" charset="0"/>
                        </a:rPr>
                        <a:t>apgrozījums  nepārsniedz 70 000,00.</a:t>
                      </a:r>
                    </a:p>
                    <a:p>
                      <a:pPr>
                        <a:buClr>
                          <a:schemeClr val="accent6">
                            <a:lumMod val="75000"/>
                          </a:schemeClr>
                        </a:buClr>
                        <a:buSzPct val="70000"/>
                        <a:buFont typeface="Wingdings" pitchFamily="2" charset="2"/>
                        <a:buChar char="Ø"/>
                      </a:pPr>
                      <a:r>
                        <a:rPr lang="lv-LV" sz="1700" b="1" baseline="0" dirty="0" smtClean="0">
                          <a:latin typeface="+mn-lt"/>
                          <a:cs typeface="Arial" pitchFamily="34" charset="0"/>
                        </a:rPr>
                        <a:t> </a:t>
                      </a:r>
                      <a:r>
                        <a:rPr lang="lv-LV" sz="1700" b="1" baseline="0" dirty="0" err="1" smtClean="0">
                          <a:latin typeface="+mn-lt"/>
                          <a:cs typeface="Arial" pitchFamily="34" charset="0"/>
                        </a:rPr>
                        <a:t>kopprojekta</a:t>
                      </a:r>
                      <a:r>
                        <a:rPr lang="lv-LV" sz="1700" b="1" baseline="0" dirty="0" smtClean="0">
                          <a:latin typeface="+mn-lt"/>
                          <a:cs typeface="Arial" pitchFamily="34" charset="0"/>
                        </a:rPr>
                        <a:t> </a:t>
                      </a:r>
                      <a:r>
                        <a:rPr lang="lv-LV" sz="1700" b="0" baseline="0" dirty="0" smtClean="0">
                          <a:latin typeface="+mn-lt"/>
                          <a:cs typeface="Arial" pitchFamily="34" charset="0"/>
                        </a:rPr>
                        <a:t>gadījumā – vietējā pašvaldība.</a:t>
                      </a:r>
                    </a:p>
                  </a:txBody>
                  <a:tcPr/>
                </a:tc>
              </a:tr>
            </a:tbl>
          </a:graphicData>
        </a:graphic>
      </p:graphicFrame>
      <p:sp>
        <p:nvSpPr>
          <p:cNvPr id="4" name="Slide Number Placeholder 3"/>
          <p:cNvSpPr>
            <a:spLocks noGrp="1"/>
          </p:cNvSpPr>
          <p:nvPr>
            <p:ph type="sldNum" sz="quarter" idx="12"/>
          </p:nvPr>
        </p:nvSpPr>
        <p:spPr/>
        <p:txBody>
          <a:bodyPr/>
          <a:lstStyle/>
          <a:p>
            <a:pPr>
              <a:defRPr/>
            </a:pPr>
            <a:fld id="{811D8454-D2BF-4BEC-BA65-7158F281B2A8}" type="slidenum">
              <a:rPr lang="lv-LV" smtClean="0"/>
              <a:pPr>
                <a:defRPr/>
              </a:pPr>
              <a:t>10</a:t>
            </a:fld>
            <a:endParaRPr lang="lv-LV"/>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57224" y="142853"/>
            <a:ext cx="7772400" cy="571504"/>
          </a:xfrm>
        </p:spPr>
        <p:txBody>
          <a:bodyPr>
            <a:noAutofit/>
          </a:bodyPr>
          <a:lstStyle/>
          <a:p>
            <a:r>
              <a:rPr lang="lv-LV"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ELFLA aktivitātes</a:t>
            </a:r>
          </a:p>
        </p:txBody>
      </p:sp>
      <p:graphicFrame>
        <p:nvGraphicFramePr>
          <p:cNvPr id="5" name="Content Placeholder 4"/>
          <p:cNvGraphicFramePr>
            <a:graphicFrameLocks noGrp="1"/>
          </p:cNvGraphicFramePr>
          <p:nvPr>
            <p:ph idx="1"/>
          </p:nvPr>
        </p:nvGraphicFramePr>
        <p:xfrm>
          <a:off x="428596" y="705864"/>
          <a:ext cx="8501122" cy="5509218"/>
        </p:xfrm>
        <a:graphic>
          <a:graphicData uri="http://schemas.openxmlformats.org/drawingml/2006/table">
            <a:tbl>
              <a:tblPr firstRow="1" bandRow="1">
                <a:tableStyleId>{0505E3EF-67EA-436B-97B2-0124C06EBD24}</a:tableStyleId>
              </a:tblPr>
              <a:tblGrid>
                <a:gridCol w="2000264"/>
                <a:gridCol w="1785950"/>
                <a:gridCol w="2589628"/>
                <a:gridCol w="2125280"/>
              </a:tblGrid>
              <a:tr h="640452">
                <a:tc>
                  <a:txBody>
                    <a:bodyPr/>
                    <a:lstStyle/>
                    <a:p>
                      <a:pPr algn="ctr"/>
                      <a:r>
                        <a:rPr lang="lv-LV" sz="2000" dirty="0" smtClean="0"/>
                        <a:t>Rīcība</a:t>
                      </a:r>
                      <a:endParaRPr lang="lv-LV" sz="2000" dirty="0">
                        <a:latin typeface="Arial" pitchFamily="34" charset="0"/>
                        <a:cs typeface="Arial" pitchFamily="34" charset="0"/>
                      </a:endParaRPr>
                    </a:p>
                  </a:txBody>
                  <a:tcPr/>
                </a:tc>
                <a:tc>
                  <a:txBody>
                    <a:bodyPr/>
                    <a:lstStyle/>
                    <a:p>
                      <a:pPr algn="ctr"/>
                      <a:r>
                        <a:rPr lang="lv-LV" sz="2000" dirty="0" smtClean="0"/>
                        <a:t>Aktivitātes</a:t>
                      </a:r>
                      <a:endParaRPr lang="lv-LV" sz="200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Atbalstāmās</a:t>
                      </a:r>
                      <a:r>
                        <a:rPr lang="lv-LV" sz="2000" baseline="0" dirty="0" smtClean="0"/>
                        <a:t> darbības</a:t>
                      </a:r>
                      <a:endParaRPr lang="lv-LV" sz="20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Iesniedzēji</a:t>
                      </a:r>
                      <a:endParaRPr lang="lv-LV" sz="2000" dirty="0" smtClean="0">
                        <a:latin typeface="Arial" pitchFamily="34" charset="0"/>
                        <a:cs typeface="Arial" pitchFamily="34" charset="0"/>
                      </a:endParaRPr>
                    </a:p>
                  </a:txBody>
                  <a:tcPr/>
                </a:tc>
              </a:tr>
              <a:tr h="48687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000" b="1" dirty="0" smtClean="0"/>
                        <a:t>ELFLA </a:t>
                      </a:r>
                      <a:r>
                        <a:rPr lang="lv-LV" sz="1800" b="1" dirty="0" smtClean="0"/>
                        <a:t>1</a:t>
                      </a:r>
                    </a:p>
                    <a:p>
                      <a:pPr marL="0" marR="0" indent="0" algn="l" defTabSz="914400" rtl="0" eaLnBrk="1" fontAlgn="auto" latinLnBrk="0" hangingPunct="1">
                        <a:lnSpc>
                          <a:spcPct val="100000"/>
                        </a:lnSpc>
                        <a:spcBef>
                          <a:spcPts val="0"/>
                        </a:spcBef>
                        <a:spcAft>
                          <a:spcPts val="0"/>
                        </a:spcAft>
                        <a:buClrTx/>
                        <a:buSzTx/>
                        <a:buFontTx/>
                        <a:buNone/>
                        <a:tabLst/>
                        <a:defRPr/>
                      </a:pPr>
                      <a:r>
                        <a:rPr lang="lv-LV" sz="2000" kern="1200" dirty="0" smtClean="0"/>
                        <a:t>Sīko (</a:t>
                      </a:r>
                      <a:r>
                        <a:rPr lang="lv-LV" sz="2000" kern="1200" dirty="0" err="1" smtClean="0"/>
                        <a:t>mikro</a:t>
                      </a:r>
                      <a:r>
                        <a:rPr lang="lv-LV" sz="2000" kern="1200" dirty="0" smtClean="0"/>
                        <a:t>), mazo un vidējo uzņēmumu izveidošana un attīstība, t.sk. atbalsts tūrisma uzņēmējdarbībai</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2000" kern="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lv-LV" sz="2000" kern="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kern="1200" dirty="0" smtClean="0">
                          <a:solidFill>
                            <a:schemeClr val="dk1"/>
                          </a:solidFill>
                          <a:latin typeface="+mn-lt"/>
                          <a:ea typeface="+mn-ea"/>
                          <a:cs typeface="+mn-cs"/>
                        </a:rPr>
                        <a:t>5.1.4. </a:t>
                      </a:r>
                      <a:r>
                        <a:rPr lang="lv-LV" sz="2000" kern="1200" dirty="0" smtClean="0">
                          <a:solidFill>
                            <a:schemeClr val="dk1"/>
                          </a:solidFill>
                          <a:latin typeface="+mn-lt"/>
                          <a:ea typeface="+mn-ea"/>
                          <a:cs typeface="+mn-cs"/>
                        </a:rPr>
                        <a:t>Darbinieku produktivitātes kāpināšana.</a:t>
                      </a:r>
                    </a:p>
                  </a:txBody>
                  <a:tcPr/>
                </a:tc>
                <a:tc>
                  <a:txBody>
                    <a:bodyPr/>
                    <a:lstStyle/>
                    <a:p>
                      <a:pPr marL="0" marR="0" indent="0" algn="l" defTabSz="914400" rtl="0" eaLnBrk="1" fontAlgn="auto" latinLnBrk="0" hangingPunct="1">
                        <a:lnSpc>
                          <a:spcPct val="100000"/>
                        </a:lnSpc>
                        <a:spcBef>
                          <a:spcPts val="0"/>
                        </a:spcBef>
                        <a:spcAft>
                          <a:spcPts val="0"/>
                        </a:spcAft>
                        <a:buClr>
                          <a:schemeClr val="accent6">
                            <a:lumMod val="75000"/>
                          </a:schemeClr>
                        </a:buClr>
                        <a:buSzPct val="70000"/>
                        <a:buFont typeface="Wingdings" pitchFamily="2" charset="2"/>
                        <a:buChar char="Ø"/>
                        <a:tabLst/>
                        <a:defRPr/>
                      </a:pPr>
                      <a:r>
                        <a:rPr lang="lv-LV" sz="1800" kern="1200" dirty="0" smtClean="0">
                          <a:solidFill>
                            <a:schemeClr val="dk1"/>
                          </a:solidFill>
                          <a:latin typeface="+mn-lt"/>
                          <a:ea typeface="+mn-ea"/>
                          <a:cs typeface="+mn-cs"/>
                        </a:rPr>
                        <a:t> </a:t>
                      </a:r>
                      <a:r>
                        <a:rPr lang="lv-LV" sz="2000" kern="1200" dirty="0" smtClean="0">
                          <a:solidFill>
                            <a:schemeClr val="dk1"/>
                          </a:solidFill>
                          <a:latin typeface="+mn-lt"/>
                          <a:ea typeface="+mn-ea"/>
                          <a:cs typeface="+mn-cs"/>
                        </a:rPr>
                        <a:t>maksa par darbinieku dalību mācībās kvalifikācijas paaugstināšanai;</a:t>
                      </a:r>
                    </a:p>
                    <a:p>
                      <a:pPr marL="0" marR="0" indent="0" algn="l" defTabSz="914400" rtl="0" eaLnBrk="1" fontAlgn="auto" latinLnBrk="0" hangingPunct="1">
                        <a:lnSpc>
                          <a:spcPct val="100000"/>
                        </a:lnSpc>
                        <a:spcBef>
                          <a:spcPts val="0"/>
                        </a:spcBef>
                        <a:spcAft>
                          <a:spcPts val="0"/>
                        </a:spcAft>
                        <a:buClr>
                          <a:schemeClr val="accent6">
                            <a:lumMod val="75000"/>
                          </a:schemeClr>
                        </a:buClr>
                        <a:buSzPct val="70000"/>
                        <a:buFont typeface="Wingdings" pitchFamily="2" charset="2"/>
                        <a:buChar char="Ø"/>
                        <a:tabLst/>
                        <a:defRPr/>
                      </a:pPr>
                      <a:r>
                        <a:rPr lang="lv-LV" sz="2000" kern="1200" dirty="0" smtClean="0">
                          <a:solidFill>
                            <a:schemeClr val="dk1"/>
                          </a:solidFill>
                          <a:latin typeface="+mn-lt"/>
                          <a:ea typeface="+mn-ea"/>
                          <a:cs typeface="+mn-cs"/>
                        </a:rPr>
                        <a:t> komandējuma izmaksas (saistītas ar projektu,</a:t>
                      </a:r>
                      <a:r>
                        <a:rPr lang="lv-LV" sz="2000" kern="1200" baseline="0" dirty="0" smtClean="0">
                          <a:solidFill>
                            <a:schemeClr val="dk1"/>
                          </a:solidFill>
                          <a:latin typeface="+mn-lt"/>
                          <a:ea typeface="+mn-ea"/>
                          <a:cs typeface="+mn-cs"/>
                        </a:rPr>
                        <a:t> nepārsniedz 2% no dalības izmaksām</a:t>
                      </a:r>
                      <a:r>
                        <a:rPr lang="lv-LV" sz="2000" kern="1200" dirty="0" smtClean="0">
                          <a:solidFill>
                            <a:schemeClr val="dk1"/>
                          </a:solidFill>
                          <a:latin typeface="+mn-lt"/>
                          <a:ea typeface="+mn-ea"/>
                          <a:cs typeface="+mn-cs"/>
                        </a:rPr>
                        <a:t>.</a:t>
                      </a:r>
                    </a:p>
                  </a:txBody>
                  <a:tcPr/>
                </a:tc>
                <a:tc>
                  <a:txBody>
                    <a:bodyPr/>
                    <a:lstStyle/>
                    <a:p>
                      <a:pPr>
                        <a:buClr>
                          <a:schemeClr val="accent6">
                            <a:lumMod val="75000"/>
                          </a:schemeClr>
                        </a:buClr>
                        <a:buSzPct val="70000"/>
                        <a:buFont typeface="Wingdings" pitchFamily="2" charset="2"/>
                        <a:buChar char="Ø"/>
                      </a:pPr>
                      <a:r>
                        <a:rPr lang="lv-LV" sz="2000" dirty="0" smtClean="0">
                          <a:latin typeface="Arial" pitchFamily="34" charset="0"/>
                          <a:cs typeface="Arial" pitchFamily="34" charset="0"/>
                        </a:rPr>
                        <a:t> </a:t>
                      </a:r>
                      <a:r>
                        <a:rPr lang="lv-LV" sz="2000" dirty="0" smtClean="0">
                          <a:latin typeface="+mn-lt"/>
                          <a:cs typeface="Arial" pitchFamily="34" charset="0"/>
                        </a:rPr>
                        <a:t>juridiska persona, kura veic komerciāla rakstura darbību, kuras apgrozījums </a:t>
                      </a:r>
                      <a:r>
                        <a:rPr lang="lv-LV" sz="2000" b="1" dirty="0" smtClean="0">
                          <a:latin typeface="+mn-lt"/>
                          <a:cs typeface="Arial" pitchFamily="34" charset="0"/>
                        </a:rPr>
                        <a:t>nepārsniedz </a:t>
                      </a:r>
                    </a:p>
                    <a:p>
                      <a:pPr>
                        <a:buClr>
                          <a:schemeClr val="accent6">
                            <a:lumMod val="75000"/>
                          </a:schemeClr>
                        </a:buClr>
                        <a:buSzPct val="70000"/>
                        <a:buFont typeface="Wingdings" pitchFamily="2" charset="2"/>
                        <a:buNone/>
                      </a:pPr>
                      <a:r>
                        <a:rPr lang="lv-LV" sz="2000" b="1" dirty="0" smtClean="0">
                          <a:latin typeface="+mn-lt"/>
                          <a:cs typeface="Arial" pitchFamily="34" charset="0"/>
                        </a:rPr>
                        <a:t>70 000,00 </a:t>
                      </a:r>
                      <a:r>
                        <a:rPr lang="lv-LV" sz="2000" dirty="0" smtClean="0">
                          <a:latin typeface="+mn-lt"/>
                          <a:cs typeface="Arial" pitchFamily="34" charset="0"/>
                        </a:rPr>
                        <a:t>noslēgtajā gadā pirms projekta iesniegšanas</a:t>
                      </a:r>
                      <a:r>
                        <a:rPr lang="lv-LV" sz="2000" dirty="0" smtClean="0">
                          <a:latin typeface="Arial" pitchFamily="34" charset="0"/>
                          <a:cs typeface="Arial" pitchFamily="34" charset="0"/>
                        </a:rPr>
                        <a:t>.</a:t>
                      </a:r>
                      <a:endParaRPr lang="lv-LV" sz="2000" dirty="0">
                        <a:latin typeface="Arial" pitchFamily="34" charset="0"/>
                        <a:cs typeface="Arial" pitchFamily="34" charset="0"/>
                      </a:endParaRPr>
                    </a:p>
                  </a:txBody>
                  <a:tcPr/>
                </a:tc>
              </a:tr>
            </a:tbl>
          </a:graphicData>
        </a:graphic>
      </p:graphicFrame>
      <p:sp>
        <p:nvSpPr>
          <p:cNvPr id="4" name="Slide Number Placeholder 3"/>
          <p:cNvSpPr>
            <a:spLocks noGrp="1"/>
          </p:cNvSpPr>
          <p:nvPr>
            <p:ph type="sldNum" sz="quarter" idx="12"/>
          </p:nvPr>
        </p:nvSpPr>
        <p:spPr/>
        <p:txBody>
          <a:bodyPr/>
          <a:lstStyle/>
          <a:p>
            <a:pPr>
              <a:defRPr/>
            </a:pPr>
            <a:fld id="{811D8454-D2BF-4BEC-BA65-7158F281B2A8}" type="slidenum">
              <a:rPr lang="lv-LV" smtClean="0"/>
              <a:pPr>
                <a:defRPr/>
              </a:pPr>
              <a:t>11</a:t>
            </a:fld>
            <a:endParaRPr lang="lv-LV"/>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57224" y="142853"/>
            <a:ext cx="7772400" cy="357189"/>
          </a:xfrm>
        </p:spPr>
        <p:txBody>
          <a:bodyPr>
            <a:noAutofit/>
          </a:bodyPr>
          <a:lstStyle/>
          <a:p>
            <a:r>
              <a:rPr lang="lv-LV"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ELFLA aktivitātes</a:t>
            </a:r>
          </a:p>
        </p:txBody>
      </p:sp>
      <p:graphicFrame>
        <p:nvGraphicFramePr>
          <p:cNvPr id="5" name="Content Placeholder 4"/>
          <p:cNvGraphicFramePr>
            <a:graphicFrameLocks noGrp="1"/>
          </p:cNvGraphicFramePr>
          <p:nvPr>
            <p:ph idx="1"/>
          </p:nvPr>
        </p:nvGraphicFramePr>
        <p:xfrm>
          <a:off x="285719" y="571480"/>
          <a:ext cx="8715438" cy="5715040"/>
        </p:xfrm>
        <a:graphic>
          <a:graphicData uri="http://schemas.openxmlformats.org/drawingml/2006/table">
            <a:tbl>
              <a:tblPr firstRow="1" bandRow="1">
                <a:tableStyleId>{0505E3EF-67EA-436B-97B2-0124C06EBD24}</a:tableStyleId>
              </a:tblPr>
              <a:tblGrid>
                <a:gridCol w="1830974"/>
                <a:gridCol w="1800458"/>
                <a:gridCol w="2512237"/>
                <a:gridCol w="2571769"/>
              </a:tblGrid>
              <a:tr h="415324">
                <a:tc>
                  <a:txBody>
                    <a:bodyPr/>
                    <a:lstStyle/>
                    <a:p>
                      <a:pPr algn="ctr"/>
                      <a:r>
                        <a:rPr lang="lv-LV" sz="2000" dirty="0" smtClean="0"/>
                        <a:t>Rīcība</a:t>
                      </a:r>
                      <a:endParaRPr lang="lv-LV" sz="2000" dirty="0">
                        <a:latin typeface="Arial" pitchFamily="34" charset="0"/>
                        <a:cs typeface="Arial" pitchFamily="34" charset="0"/>
                      </a:endParaRPr>
                    </a:p>
                  </a:txBody>
                  <a:tcPr/>
                </a:tc>
                <a:tc>
                  <a:txBody>
                    <a:bodyPr/>
                    <a:lstStyle/>
                    <a:p>
                      <a:pPr algn="ctr"/>
                      <a:r>
                        <a:rPr lang="lv-LV" sz="2000" dirty="0" smtClean="0"/>
                        <a:t>Aktivitātes</a:t>
                      </a:r>
                      <a:endParaRPr lang="lv-LV" sz="200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Atbalstāmās</a:t>
                      </a:r>
                      <a:r>
                        <a:rPr lang="lv-LV" sz="2000" baseline="0" dirty="0" smtClean="0"/>
                        <a:t> darbības</a:t>
                      </a:r>
                      <a:endParaRPr lang="lv-LV" sz="20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Iesniedzēji</a:t>
                      </a:r>
                      <a:endParaRPr lang="lv-LV" sz="2000" dirty="0" smtClean="0">
                        <a:latin typeface="Arial" pitchFamily="34" charset="0"/>
                        <a:cs typeface="Arial" pitchFamily="34" charset="0"/>
                      </a:endParaRPr>
                    </a:p>
                  </a:txBody>
                  <a:tcPr/>
                </a:tc>
              </a:tr>
              <a:tr h="52997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000" b="1" dirty="0" smtClean="0"/>
                        <a:t>ELFLA </a:t>
                      </a:r>
                      <a:r>
                        <a:rPr lang="lv-LV" sz="1800" b="1" dirty="0" smtClean="0"/>
                        <a:t>2</a:t>
                      </a:r>
                    </a:p>
                    <a:p>
                      <a:r>
                        <a:rPr lang="lv-LV" sz="2000" b="0" kern="1200" dirty="0" smtClean="0">
                          <a:solidFill>
                            <a:schemeClr val="dk1"/>
                          </a:solidFill>
                          <a:latin typeface="+mn-lt"/>
                          <a:ea typeface="+mn-ea"/>
                          <a:cs typeface="+mn-cs"/>
                        </a:rPr>
                        <a:t>Produkcijas/</a:t>
                      </a:r>
                    </a:p>
                    <a:p>
                      <a:r>
                        <a:rPr lang="lv-LV" sz="2000" b="0" kern="1200" dirty="0" smtClean="0">
                          <a:solidFill>
                            <a:schemeClr val="dk1"/>
                          </a:solidFill>
                          <a:latin typeface="+mn-lt"/>
                          <a:ea typeface="+mn-ea"/>
                          <a:cs typeface="+mn-cs"/>
                        </a:rPr>
                        <a:t>pakalpojumu tirdzniecības vides radīšana vai labiekārtošana</a:t>
                      </a:r>
                    </a:p>
                    <a:p>
                      <a:endParaRPr lang="lv-LV" sz="2000" b="0" kern="1200" dirty="0" smtClean="0">
                        <a:solidFill>
                          <a:schemeClr val="dk1"/>
                        </a:solidFill>
                        <a:latin typeface="+mn-lt"/>
                        <a:ea typeface="+mn-ea"/>
                        <a:cs typeface="+mn-cs"/>
                      </a:endParaRPr>
                    </a:p>
                    <a:p>
                      <a:endParaRPr lang="lv-LV" sz="2000" b="0"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lv-LV" sz="2800" b="1" kern="1200" dirty="0" smtClean="0">
                          <a:solidFill>
                            <a:schemeClr val="dk1"/>
                          </a:solidFill>
                          <a:latin typeface="+mn-lt"/>
                          <a:ea typeface="+mn-ea"/>
                          <a:cs typeface="+mn-cs"/>
                        </a:rPr>
                        <a:t> </a:t>
                      </a:r>
                      <a:endParaRPr lang="lv-LV" sz="2800" b="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kern="1200" dirty="0" smtClean="0">
                          <a:solidFill>
                            <a:schemeClr val="dk1"/>
                          </a:solidFill>
                          <a:latin typeface="+mn-lt"/>
                          <a:ea typeface="+mn-ea"/>
                          <a:cs typeface="+mn-cs"/>
                        </a:rPr>
                        <a:t>5.1.3. </a:t>
                      </a:r>
                      <a:r>
                        <a:rPr lang="lv-LV" sz="1800" kern="1200" dirty="0" smtClean="0">
                          <a:solidFill>
                            <a:schemeClr val="dk1"/>
                          </a:solidFill>
                          <a:latin typeface="+mn-lt"/>
                          <a:ea typeface="+mn-ea"/>
                          <a:cs typeface="+mn-cs"/>
                        </a:rPr>
                        <a:t>Vides radīšana vai labiekārtošana, kurā tiek realizēta vietējā produkcija, un jaunu realizācijas veidu ieviešana.</a:t>
                      </a:r>
                    </a:p>
                  </a:txBody>
                  <a:tcPr/>
                </a:tc>
                <a:tc>
                  <a:txBody>
                    <a:bodyPr/>
                    <a:lstStyle/>
                    <a:p>
                      <a:pPr marL="0" marR="0" indent="0" algn="l" defTabSz="914400" rtl="0" eaLnBrk="1" fontAlgn="auto" latinLnBrk="0" hangingPunct="1">
                        <a:lnSpc>
                          <a:spcPct val="100000"/>
                        </a:lnSpc>
                        <a:spcBef>
                          <a:spcPts val="0"/>
                        </a:spcBef>
                        <a:spcAft>
                          <a:spcPts val="0"/>
                        </a:spcAft>
                        <a:buClr>
                          <a:schemeClr val="accent6">
                            <a:lumMod val="75000"/>
                          </a:schemeClr>
                        </a:buClr>
                        <a:buSzPct val="70000"/>
                        <a:buFont typeface="Wingdings" pitchFamily="2" charset="2"/>
                        <a:buChar char="Ø"/>
                        <a:tabLst/>
                        <a:defRPr/>
                      </a:pPr>
                      <a:r>
                        <a:rPr lang="lv-LV" sz="1800" kern="1200" dirty="0" smtClean="0">
                          <a:solidFill>
                            <a:schemeClr val="dk1"/>
                          </a:solidFill>
                          <a:latin typeface="+mn-lt"/>
                          <a:ea typeface="+mn-ea"/>
                          <a:cs typeface="+mn-cs"/>
                        </a:rPr>
                        <a:t> </a:t>
                      </a:r>
                      <a:r>
                        <a:rPr lang="lv-LV" sz="1700" kern="1200" dirty="0" smtClean="0">
                          <a:solidFill>
                            <a:schemeClr val="dk1"/>
                          </a:solidFill>
                          <a:latin typeface="+mn-lt"/>
                          <a:ea typeface="+mn-ea"/>
                          <a:cs typeface="+mn-cs"/>
                        </a:rPr>
                        <a:t>vietējās produkcijas tirdzniecības vides (vietas) izveidošana;</a:t>
                      </a:r>
                    </a:p>
                    <a:p>
                      <a:pPr marL="0" marR="0" indent="0" algn="l" defTabSz="914400" rtl="0" eaLnBrk="1" fontAlgn="auto" latinLnBrk="0" hangingPunct="1">
                        <a:lnSpc>
                          <a:spcPct val="100000"/>
                        </a:lnSpc>
                        <a:spcBef>
                          <a:spcPts val="0"/>
                        </a:spcBef>
                        <a:spcAft>
                          <a:spcPts val="0"/>
                        </a:spcAft>
                        <a:buClr>
                          <a:schemeClr val="accent6">
                            <a:lumMod val="75000"/>
                          </a:schemeClr>
                        </a:buClr>
                        <a:buSzPct val="70000"/>
                        <a:buFont typeface="Wingdings" pitchFamily="2" charset="2"/>
                        <a:buChar char="Ø"/>
                        <a:tabLst/>
                        <a:defRPr/>
                      </a:pPr>
                      <a:r>
                        <a:rPr lang="lv-LV" sz="1700" kern="1200" dirty="0" smtClean="0">
                          <a:solidFill>
                            <a:schemeClr val="dk1"/>
                          </a:solidFill>
                          <a:latin typeface="+mn-lt"/>
                          <a:ea typeface="+mn-ea"/>
                          <a:cs typeface="+mn-cs"/>
                        </a:rPr>
                        <a:t> labiekārtošana,</a:t>
                      </a:r>
                      <a:r>
                        <a:rPr lang="lv-LV" sz="1700" kern="1200" baseline="0" dirty="0" smtClean="0">
                          <a:solidFill>
                            <a:schemeClr val="dk1"/>
                          </a:solidFill>
                          <a:latin typeface="+mn-lt"/>
                          <a:ea typeface="+mn-ea"/>
                          <a:cs typeface="+mn-cs"/>
                        </a:rPr>
                        <a:t> </a:t>
                      </a:r>
                      <a:r>
                        <a:rPr lang="lv-LV" sz="1700" kern="1200" dirty="0" smtClean="0">
                          <a:solidFill>
                            <a:schemeClr val="dk1"/>
                          </a:solidFill>
                          <a:latin typeface="+mn-lt"/>
                          <a:ea typeface="+mn-ea"/>
                          <a:cs typeface="+mn-cs"/>
                        </a:rPr>
                        <a:t>piemēram, autoveikals, interneta veikals, tirgus vieta vietējās produkcijas realizēšanai. </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dirty="0" smtClean="0">
                          <a:solidFill>
                            <a:schemeClr val="dk1"/>
                          </a:solidFill>
                          <a:latin typeface="+mn-lt"/>
                          <a:ea typeface="+mn-ea"/>
                          <a:cs typeface="+mn-cs"/>
                        </a:rPr>
                        <a:t> </a:t>
                      </a:r>
                      <a:r>
                        <a:rPr lang="lv-LV" sz="1700" u="sng" kern="1200" dirty="0" smtClean="0">
                          <a:solidFill>
                            <a:schemeClr val="dk1"/>
                          </a:solidFill>
                          <a:latin typeface="+mn-lt"/>
                          <a:ea typeface="+mn-ea"/>
                          <a:cs typeface="+mn-cs"/>
                        </a:rPr>
                        <a:t>jaunu</a:t>
                      </a:r>
                      <a:r>
                        <a:rPr lang="lv-LV" sz="1700" kern="1200" dirty="0" smtClean="0">
                          <a:solidFill>
                            <a:schemeClr val="dk1"/>
                          </a:solidFill>
                          <a:latin typeface="+mn-lt"/>
                          <a:ea typeface="+mn-ea"/>
                          <a:cs typeface="+mn-cs"/>
                        </a:rPr>
                        <a:t> pamatlīdzekļu</a:t>
                      </a:r>
                      <a:r>
                        <a:rPr lang="lv-LV" sz="1700" kern="1200" baseline="0" dirty="0" smtClean="0">
                          <a:solidFill>
                            <a:schemeClr val="dk1"/>
                          </a:solidFill>
                          <a:latin typeface="+mn-lt"/>
                          <a:ea typeface="+mn-ea"/>
                          <a:cs typeface="+mn-cs"/>
                        </a:rPr>
                        <a:t> - </a:t>
                      </a:r>
                      <a:r>
                        <a:rPr lang="lv-LV" sz="1700" kern="1200" dirty="0" smtClean="0">
                          <a:solidFill>
                            <a:schemeClr val="dk1"/>
                          </a:solidFill>
                          <a:latin typeface="+mn-lt"/>
                          <a:ea typeface="+mn-ea"/>
                          <a:cs typeface="+mn-cs"/>
                        </a:rPr>
                        <a:t>aprīkojuma, iekārtu iegāde;</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baseline="0" dirty="0" smtClean="0">
                          <a:solidFill>
                            <a:schemeClr val="dk1"/>
                          </a:solidFill>
                          <a:latin typeface="+mn-lt"/>
                          <a:ea typeface="+mn-ea"/>
                          <a:cs typeface="+mn-cs"/>
                        </a:rPr>
                        <a:t> </a:t>
                      </a:r>
                      <a:r>
                        <a:rPr lang="lv-LV" sz="1700" kern="1200" dirty="0" smtClean="0">
                          <a:solidFill>
                            <a:schemeClr val="dk1"/>
                          </a:solidFill>
                          <a:latin typeface="+mn-lt"/>
                          <a:ea typeface="+mn-ea"/>
                          <a:cs typeface="+mn-cs"/>
                        </a:rPr>
                        <a:t>būvniecība;</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baseline="0" dirty="0" smtClean="0">
                          <a:solidFill>
                            <a:schemeClr val="dk1"/>
                          </a:solidFill>
                          <a:latin typeface="+mn-lt"/>
                          <a:ea typeface="+mn-ea"/>
                          <a:cs typeface="+mn-cs"/>
                        </a:rPr>
                        <a:t> </a:t>
                      </a:r>
                      <a:r>
                        <a:rPr lang="lv-LV" sz="1700" kern="1200" dirty="0" smtClean="0">
                          <a:solidFill>
                            <a:schemeClr val="dk1"/>
                          </a:solidFill>
                          <a:latin typeface="+mn-lt"/>
                          <a:ea typeface="+mn-ea"/>
                          <a:cs typeface="+mn-cs"/>
                        </a:rPr>
                        <a:t>būvmateriālu iegāde;</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dirty="0" smtClean="0">
                          <a:solidFill>
                            <a:schemeClr val="dk1"/>
                          </a:solidFill>
                          <a:latin typeface="+mn-lt"/>
                          <a:ea typeface="+mn-ea"/>
                          <a:cs typeface="+mn-cs"/>
                        </a:rPr>
                        <a:t> ar sabiedriskām attiecībām saistītas izmaksas;</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dirty="0" smtClean="0">
                          <a:solidFill>
                            <a:schemeClr val="dk1"/>
                          </a:solidFill>
                          <a:latin typeface="+mn-lt"/>
                          <a:ea typeface="+mn-ea"/>
                          <a:cs typeface="+mn-cs"/>
                        </a:rPr>
                        <a:t> patentu, licenču, autortiesību un preču zīmju saņemšanas vai izmantošanas izmaksas. </a:t>
                      </a:r>
                    </a:p>
                  </a:txBody>
                  <a:tcPr/>
                </a:tc>
                <a:tc>
                  <a:txBody>
                    <a:bodyPr/>
                    <a:lstStyle/>
                    <a:p>
                      <a:pPr>
                        <a:buClr>
                          <a:schemeClr val="accent6">
                            <a:lumMod val="75000"/>
                          </a:schemeClr>
                        </a:buClr>
                        <a:buSzPct val="70000"/>
                        <a:buFont typeface="Wingdings" pitchFamily="2" charset="2"/>
                        <a:buChar char="Ø"/>
                      </a:pPr>
                      <a:r>
                        <a:rPr lang="lv-LV" sz="2000" dirty="0" smtClean="0">
                          <a:latin typeface="Arial" pitchFamily="34" charset="0"/>
                          <a:cs typeface="Arial" pitchFamily="34" charset="0"/>
                        </a:rPr>
                        <a:t> </a:t>
                      </a:r>
                      <a:r>
                        <a:rPr lang="lv-LV" sz="1600" dirty="0" smtClean="0">
                          <a:latin typeface="+mn-lt"/>
                          <a:cs typeface="Arial" pitchFamily="34" charset="0"/>
                        </a:rPr>
                        <a:t>juridiska persona, </a:t>
                      </a:r>
                      <a:r>
                        <a:rPr lang="lv-LV" sz="1600" dirty="0" err="1" smtClean="0">
                          <a:latin typeface="+mn-lt"/>
                          <a:cs typeface="Arial" pitchFamily="34" charset="0"/>
                        </a:rPr>
                        <a:t>t.sk.biedrība</a:t>
                      </a:r>
                      <a:r>
                        <a:rPr lang="lv-LV" sz="1600" dirty="0" smtClean="0">
                          <a:latin typeface="+mn-lt"/>
                          <a:cs typeface="Arial" pitchFamily="34" charset="0"/>
                        </a:rPr>
                        <a:t>, nodibinājums, fiziska persona, </a:t>
                      </a:r>
                      <a:r>
                        <a:rPr lang="lv-LV" sz="1600" b="1" u="sng" dirty="0" smtClean="0">
                          <a:latin typeface="+mn-lt"/>
                          <a:cs typeface="Arial" pitchFamily="34" charset="0"/>
                        </a:rPr>
                        <a:t>kura veic </a:t>
                      </a:r>
                      <a:r>
                        <a:rPr lang="lv-LV" sz="1600" dirty="0" smtClean="0">
                          <a:latin typeface="+mn-lt"/>
                          <a:cs typeface="Arial" pitchFamily="34" charset="0"/>
                        </a:rPr>
                        <a:t>saimniecisko darbību, kuras apgrozījums </a:t>
                      </a:r>
                      <a:r>
                        <a:rPr lang="lv-LV" sz="1600" b="1" dirty="0" smtClean="0">
                          <a:latin typeface="+mn-lt"/>
                          <a:cs typeface="Arial" pitchFamily="34" charset="0"/>
                        </a:rPr>
                        <a:t>nepārsniedz </a:t>
                      </a:r>
                    </a:p>
                    <a:p>
                      <a:pPr>
                        <a:buClr>
                          <a:schemeClr val="accent6">
                            <a:lumMod val="75000"/>
                          </a:schemeClr>
                        </a:buClr>
                        <a:buSzPct val="70000"/>
                        <a:buFont typeface="Wingdings" pitchFamily="2" charset="2"/>
                        <a:buNone/>
                      </a:pPr>
                      <a:r>
                        <a:rPr lang="lv-LV" sz="1600" b="1" dirty="0" smtClean="0">
                          <a:latin typeface="+mn-lt"/>
                          <a:cs typeface="Arial" pitchFamily="34" charset="0"/>
                        </a:rPr>
                        <a:t>70 000,00 </a:t>
                      </a:r>
                      <a:r>
                        <a:rPr lang="lv-LV" sz="1600" dirty="0" smtClean="0">
                          <a:latin typeface="+mn-lt"/>
                          <a:cs typeface="Arial" pitchFamily="34" charset="0"/>
                        </a:rPr>
                        <a:t>noslēgtajā gadā pirms projekta iesniegšanas.</a:t>
                      </a:r>
                    </a:p>
                    <a:p>
                      <a:pPr>
                        <a:buClr>
                          <a:schemeClr val="accent6">
                            <a:lumMod val="75000"/>
                          </a:schemeClr>
                        </a:buClr>
                        <a:buSzPct val="70000"/>
                        <a:buFont typeface="Wingdings" pitchFamily="2" charset="2"/>
                        <a:buChar char="Ø"/>
                      </a:pPr>
                      <a:r>
                        <a:rPr lang="lv-LV" sz="1600" dirty="0" smtClean="0">
                          <a:latin typeface="+mn-lt"/>
                          <a:cs typeface="Arial" pitchFamily="34" charset="0"/>
                        </a:rPr>
                        <a:t> atbilstīga lauksaimniecības</a:t>
                      </a:r>
                      <a:r>
                        <a:rPr lang="lv-LV" sz="1600" baseline="0" dirty="0" smtClean="0">
                          <a:latin typeface="+mn-lt"/>
                          <a:cs typeface="Arial" pitchFamily="34" charset="0"/>
                        </a:rPr>
                        <a:t> pakalpojumu kooperatīvā sabiedrība.</a:t>
                      </a:r>
                    </a:p>
                    <a:p>
                      <a:pPr>
                        <a:buClr>
                          <a:schemeClr val="accent6">
                            <a:lumMod val="75000"/>
                          </a:schemeClr>
                        </a:buClr>
                        <a:buSzPct val="70000"/>
                        <a:buFont typeface="Wingdings" pitchFamily="2" charset="2"/>
                        <a:buChar char="Ø"/>
                      </a:pPr>
                      <a:r>
                        <a:rPr lang="lv-LV" sz="1700" baseline="0" dirty="0" smtClean="0">
                          <a:latin typeface="+mn-lt"/>
                          <a:cs typeface="Arial" pitchFamily="34" charset="0"/>
                        </a:rPr>
                        <a:t> </a:t>
                      </a:r>
                      <a:r>
                        <a:rPr lang="lv-LV" sz="1600" baseline="0" dirty="0" smtClean="0">
                          <a:latin typeface="+mn-lt"/>
                          <a:cs typeface="Arial" pitchFamily="34" charset="0"/>
                        </a:rPr>
                        <a:t>ja projektu īsteno pilsētā, kurā ir vairāk nekā 15 000 iedzīvotāju -</a:t>
                      </a:r>
                    </a:p>
                    <a:p>
                      <a:pPr>
                        <a:buClr>
                          <a:schemeClr val="accent6">
                            <a:lumMod val="75000"/>
                          </a:schemeClr>
                        </a:buClr>
                        <a:buSzPct val="70000"/>
                        <a:buFont typeface="Wingdings" pitchFamily="2" charset="2"/>
                        <a:buChar char="Ø"/>
                      </a:pPr>
                      <a:r>
                        <a:rPr lang="lv-LV" sz="1600" baseline="0" dirty="0" smtClean="0">
                          <a:latin typeface="+mn-lt"/>
                          <a:cs typeface="Arial" pitchFamily="34" charset="0"/>
                        </a:rPr>
                        <a:t> lauksaimniecības produktu ražotājs/pārstrādātājs/lauksaimniecības kooperatīvā sabiedrība’.</a:t>
                      </a:r>
                    </a:p>
                    <a:p>
                      <a:pPr>
                        <a:buClr>
                          <a:schemeClr val="accent6">
                            <a:lumMod val="75000"/>
                          </a:schemeClr>
                        </a:buClr>
                        <a:buSzPct val="70000"/>
                        <a:buFont typeface="Wingdings" pitchFamily="2" charset="2"/>
                        <a:buChar char="Ø"/>
                      </a:pPr>
                      <a:r>
                        <a:rPr lang="lv-LV" sz="1600" baseline="0" dirty="0" smtClean="0">
                          <a:latin typeface="+mn-lt"/>
                          <a:cs typeface="Arial" pitchFamily="34" charset="0"/>
                        </a:rPr>
                        <a:t> ir reģistrēts VRG teritorijā.</a:t>
                      </a:r>
                      <a:endParaRPr lang="lv-LV" sz="1600" dirty="0" smtClean="0">
                        <a:latin typeface="+mn-lt"/>
                        <a:cs typeface="Arial" pitchFamily="34" charset="0"/>
                      </a:endParaRPr>
                    </a:p>
                  </a:txBody>
                  <a:tcPr/>
                </a:tc>
              </a:tr>
            </a:tbl>
          </a:graphicData>
        </a:graphic>
      </p:graphicFrame>
      <p:sp>
        <p:nvSpPr>
          <p:cNvPr id="4" name="Slide Number Placeholder 3"/>
          <p:cNvSpPr>
            <a:spLocks noGrp="1"/>
          </p:cNvSpPr>
          <p:nvPr>
            <p:ph type="sldNum" sz="quarter" idx="12"/>
          </p:nvPr>
        </p:nvSpPr>
        <p:spPr/>
        <p:txBody>
          <a:bodyPr/>
          <a:lstStyle/>
          <a:p>
            <a:pPr>
              <a:defRPr/>
            </a:pPr>
            <a:fld id="{811D8454-D2BF-4BEC-BA65-7158F281B2A8}" type="slidenum">
              <a:rPr lang="lv-LV" smtClean="0"/>
              <a:pPr>
                <a:defRPr/>
              </a:pPr>
              <a:t>12</a:t>
            </a:fld>
            <a:endParaRPr lang="lv-LV"/>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57224" y="142853"/>
            <a:ext cx="7772400" cy="357189"/>
          </a:xfrm>
        </p:spPr>
        <p:txBody>
          <a:bodyPr>
            <a:noAutofit/>
          </a:bodyPr>
          <a:lstStyle/>
          <a:p>
            <a:r>
              <a:rPr lang="lv-LV"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ELFLA aktivitātes</a:t>
            </a:r>
          </a:p>
        </p:txBody>
      </p:sp>
      <p:graphicFrame>
        <p:nvGraphicFramePr>
          <p:cNvPr id="5" name="Content Placeholder 4"/>
          <p:cNvGraphicFramePr>
            <a:graphicFrameLocks noGrp="1"/>
          </p:cNvGraphicFramePr>
          <p:nvPr>
            <p:ph idx="1"/>
          </p:nvPr>
        </p:nvGraphicFramePr>
        <p:xfrm>
          <a:off x="428596" y="571480"/>
          <a:ext cx="8572561" cy="5836649"/>
        </p:xfrm>
        <a:graphic>
          <a:graphicData uri="http://schemas.openxmlformats.org/drawingml/2006/table">
            <a:tbl>
              <a:tblPr firstRow="1" bandRow="1">
                <a:tableStyleId>{0505E3EF-67EA-436B-97B2-0124C06EBD24}</a:tableStyleId>
              </a:tblPr>
              <a:tblGrid>
                <a:gridCol w="1800958"/>
                <a:gridCol w="1770942"/>
                <a:gridCol w="2571768"/>
                <a:gridCol w="2428893"/>
              </a:tblGrid>
              <a:tr h="447422">
                <a:tc>
                  <a:txBody>
                    <a:bodyPr/>
                    <a:lstStyle/>
                    <a:p>
                      <a:pPr algn="ctr"/>
                      <a:r>
                        <a:rPr lang="lv-LV" sz="2000" dirty="0" smtClean="0"/>
                        <a:t>Rīcība</a:t>
                      </a:r>
                      <a:endParaRPr lang="lv-LV" sz="2000" dirty="0">
                        <a:latin typeface="Arial" pitchFamily="34" charset="0"/>
                        <a:cs typeface="Arial" pitchFamily="34" charset="0"/>
                      </a:endParaRPr>
                    </a:p>
                  </a:txBody>
                  <a:tcPr/>
                </a:tc>
                <a:tc>
                  <a:txBody>
                    <a:bodyPr/>
                    <a:lstStyle/>
                    <a:p>
                      <a:pPr algn="ctr"/>
                      <a:r>
                        <a:rPr lang="lv-LV" sz="2000" dirty="0" smtClean="0"/>
                        <a:t>Aktivitātes</a:t>
                      </a:r>
                      <a:endParaRPr lang="lv-LV" sz="200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Atbalstāmās</a:t>
                      </a:r>
                      <a:r>
                        <a:rPr lang="lv-LV" sz="2000" baseline="0" dirty="0" smtClean="0"/>
                        <a:t> darbības</a:t>
                      </a:r>
                      <a:endParaRPr lang="lv-LV" sz="20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Iesniedzēji</a:t>
                      </a:r>
                      <a:endParaRPr lang="lv-LV" sz="2000" dirty="0" smtClean="0">
                        <a:latin typeface="Arial" pitchFamily="34" charset="0"/>
                        <a:cs typeface="Arial" pitchFamily="34" charset="0"/>
                      </a:endParaRPr>
                    </a:p>
                  </a:txBody>
                  <a:tcPr/>
                </a:tc>
              </a:tr>
              <a:tr h="53892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000" b="1" dirty="0" smtClean="0"/>
                        <a:t>ELFLA </a:t>
                      </a:r>
                      <a:r>
                        <a:rPr lang="lv-LV" sz="1800" b="1" dirty="0" smtClean="0"/>
                        <a:t>3</a:t>
                      </a:r>
                    </a:p>
                    <a:p>
                      <a:pPr marL="0" marR="0" indent="0" algn="l" defTabSz="914400" rtl="0" eaLnBrk="1" fontAlgn="auto" latinLnBrk="0" hangingPunct="1">
                        <a:lnSpc>
                          <a:spcPct val="100000"/>
                        </a:lnSpc>
                        <a:spcBef>
                          <a:spcPts val="0"/>
                        </a:spcBef>
                        <a:spcAft>
                          <a:spcPts val="0"/>
                        </a:spcAft>
                        <a:buClrTx/>
                        <a:buSzTx/>
                        <a:buFontTx/>
                        <a:buNone/>
                        <a:tabLst/>
                        <a:defRPr/>
                      </a:pPr>
                      <a:r>
                        <a:rPr lang="lv-LV" sz="1800" b="0" kern="1200" dirty="0" smtClean="0">
                          <a:solidFill>
                            <a:schemeClr val="dk1"/>
                          </a:solidFill>
                          <a:latin typeface="+mn-lt"/>
                          <a:ea typeface="+mn-ea"/>
                          <a:cs typeface="+mn-cs"/>
                        </a:rPr>
                        <a:t>Sabiedrisko aktivitāšu dažādošana, sabiedrības ierosināto aktivitāšu atbalsts vietējo kopienu attīstībai</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800" b="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800" b="0" dirty="0" smtClean="0"/>
                    </a:p>
                  </a:txBody>
                  <a:tcPr/>
                </a:tc>
                <a:tc>
                  <a:txBody>
                    <a:bodyPr/>
                    <a:lstStyle/>
                    <a:p>
                      <a:r>
                        <a:rPr lang="lv-LV" sz="1800" b="1" kern="1200" dirty="0" smtClean="0">
                          <a:solidFill>
                            <a:schemeClr val="dk1"/>
                          </a:solidFill>
                          <a:latin typeface="+mn-lt"/>
                          <a:ea typeface="+mn-ea"/>
                          <a:cs typeface="+mn-cs"/>
                        </a:rPr>
                        <a:t>5.2.2. </a:t>
                      </a:r>
                      <a:r>
                        <a:rPr lang="lv-LV" sz="1800" kern="1200" dirty="0" smtClean="0">
                          <a:solidFill>
                            <a:schemeClr val="dk1"/>
                          </a:solidFill>
                          <a:latin typeface="+mn-lt"/>
                          <a:ea typeface="+mn-ea"/>
                          <a:cs typeface="+mn-cs"/>
                        </a:rPr>
                        <a:t>Sabiedrisko aktivitāšu, ieskaitot apmācību un interešu klubu, sociālās aprūpes vietu, kultūras, vides aizsardzības, sporta un citu brīvā laika pavadīšanas veidu, dažādošana vietējiem iedzīvotājiem.</a:t>
                      </a:r>
                      <a:endParaRPr lang="lv-LV" sz="18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
                          <a:schemeClr val="accent6">
                            <a:lumMod val="75000"/>
                          </a:schemeClr>
                        </a:buClr>
                        <a:buSzPct val="70000"/>
                        <a:buFont typeface="Wingdings" pitchFamily="2" charset="2"/>
                        <a:buChar char="Ø"/>
                        <a:tabLst/>
                        <a:defRPr/>
                      </a:pPr>
                      <a:r>
                        <a:rPr lang="lv-LV" sz="1800" u="sng" kern="1200" dirty="0" smtClean="0">
                          <a:solidFill>
                            <a:schemeClr val="dk1"/>
                          </a:solidFill>
                          <a:latin typeface="+mn-lt"/>
                          <a:ea typeface="+mn-ea"/>
                          <a:cs typeface="+mn-cs"/>
                        </a:rPr>
                        <a:t> jaunu</a:t>
                      </a:r>
                      <a:r>
                        <a:rPr lang="lv-LV" sz="1800" kern="1200" dirty="0" smtClean="0">
                          <a:solidFill>
                            <a:schemeClr val="dk1"/>
                          </a:solidFill>
                          <a:latin typeface="+mn-lt"/>
                          <a:ea typeface="+mn-ea"/>
                          <a:cs typeface="+mn-cs"/>
                        </a:rPr>
                        <a:t> pamatlīdzekļu</a:t>
                      </a:r>
                      <a:r>
                        <a:rPr lang="lv-LV" sz="1800" kern="1200" baseline="0" dirty="0" smtClean="0">
                          <a:solidFill>
                            <a:schemeClr val="dk1"/>
                          </a:solidFill>
                          <a:latin typeface="+mn-lt"/>
                          <a:ea typeface="+mn-ea"/>
                          <a:cs typeface="+mn-cs"/>
                        </a:rPr>
                        <a:t> - </a:t>
                      </a:r>
                      <a:r>
                        <a:rPr lang="lv-LV" sz="1800" kern="1200" dirty="0" smtClean="0">
                          <a:solidFill>
                            <a:schemeClr val="dk1"/>
                          </a:solidFill>
                          <a:latin typeface="+mn-lt"/>
                          <a:ea typeface="+mn-ea"/>
                          <a:cs typeface="+mn-cs"/>
                        </a:rPr>
                        <a:t>aprīkojuma, iekārtu iegāde un uzstādīšana;</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baseline="0" dirty="0" smtClean="0">
                          <a:solidFill>
                            <a:schemeClr val="dk1"/>
                          </a:solidFill>
                          <a:latin typeface="+mn-lt"/>
                          <a:ea typeface="+mn-ea"/>
                          <a:cs typeface="+mn-cs"/>
                        </a:rPr>
                        <a:t> </a:t>
                      </a:r>
                      <a:r>
                        <a:rPr lang="lv-LV" sz="1800" kern="1200" dirty="0" smtClean="0">
                          <a:solidFill>
                            <a:schemeClr val="dk1"/>
                          </a:solidFill>
                          <a:latin typeface="+mn-lt"/>
                          <a:ea typeface="+mn-ea"/>
                          <a:cs typeface="+mn-cs"/>
                        </a:rPr>
                        <a:t>būvniecība;</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baseline="0" dirty="0" smtClean="0">
                          <a:solidFill>
                            <a:schemeClr val="dk1"/>
                          </a:solidFill>
                          <a:latin typeface="+mn-lt"/>
                          <a:ea typeface="+mn-ea"/>
                          <a:cs typeface="+mn-cs"/>
                        </a:rPr>
                        <a:t> </a:t>
                      </a:r>
                      <a:r>
                        <a:rPr lang="lv-LV" sz="1800" kern="1200" dirty="0" smtClean="0">
                          <a:solidFill>
                            <a:schemeClr val="dk1"/>
                          </a:solidFill>
                          <a:latin typeface="+mn-lt"/>
                          <a:ea typeface="+mn-ea"/>
                          <a:cs typeface="+mn-cs"/>
                        </a:rPr>
                        <a:t>būvmateriālu iegāde;</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dirty="0" smtClean="0">
                          <a:solidFill>
                            <a:schemeClr val="dk1"/>
                          </a:solidFill>
                          <a:latin typeface="+mn-lt"/>
                          <a:ea typeface="+mn-ea"/>
                          <a:cs typeface="+mn-cs"/>
                        </a:rPr>
                        <a:t> Telpu izveide, labiekārtošana;</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dirty="0" smtClean="0">
                          <a:solidFill>
                            <a:schemeClr val="dk1"/>
                          </a:solidFill>
                          <a:latin typeface="+mn-lt"/>
                          <a:ea typeface="+mn-ea"/>
                          <a:cs typeface="+mn-cs"/>
                        </a:rPr>
                        <a:t> ar sabiedriskām attiecībām saistītas izmaksas, ja nepieciešamas vietas potenciāla un pievilcības veidošanai;</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dirty="0" smtClean="0">
                          <a:solidFill>
                            <a:schemeClr val="dk1"/>
                          </a:solidFill>
                          <a:latin typeface="+mn-lt"/>
                          <a:ea typeface="+mn-ea"/>
                          <a:cs typeface="+mn-cs"/>
                        </a:rPr>
                        <a:t> mācību izmaksas, ja projektu īsteno biedrība, piedalās vismaz</a:t>
                      </a:r>
                      <a:r>
                        <a:rPr lang="lv-LV" sz="1800" kern="1200" baseline="0" dirty="0" smtClean="0">
                          <a:solidFill>
                            <a:schemeClr val="dk1"/>
                          </a:solidFill>
                          <a:latin typeface="+mn-lt"/>
                          <a:ea typeface="+mn-ea"/>
                          <a:cs typeface="+mn-cs"/>
                        </a:rPr>
                        <a:t> pieci dalībnieki</a:t>
                      </a:r>
                      <a:r>
                        <a:rPr lang="lv-LV" sz="1800" kern="1200" dirty="0" smtClean="0">
                          <a:solidFill>
                            <a:schemeClr val="dk1"/>
                          </a:solidFill>
                          <a:latin typeface="+mn-lt"/>
                          <a:ea typeface="+mn-ea"/>
                          <a:cs typeface="+mn-cs"/>
                        </a:rPr>
                        <a:t>. </a:t>
                      </a:r>
                    </a:p>
                  </a:txBody>
                  <a:tcPr/>
                </a:tc>
                <a:tc>
                  <a:txBody>
                    <a:bodyPr/>
                    <a:lstStyle/>
                    <a:p>
                      <a:pPr>
                        <a:buClr>
                          <a:schemeClr val="accent6">
                            <a:lumMod val="75000"/>
                          </a:schemeClr>
                        </a:buClr>
                        <a:buSzPct val="70000"/>
                        <a:buFont typeface="Wingdings" pitchFamily="2" charset="2"/>
                        <a:buNone/>
                      </a:pPr>
                      <a:r>
                        <a:rPr lang="lv-LV" sz="1600" dirty="0" smtClean="0">
                          <a:latin typeface="+mn-lt"/>
                          <a:cs typeface="Arial" pitchFamily="34" charset="0"/>
                        </a:rPr>
                        <a:t>juridiska persona</a:t>
                      </a:r>
                      <a:r>
                        <a:rPr lang="lv-LV" sz="1600" baseline="0" dirty="0" smtClean="0">
                          <a:latin typeface="+mn-lt"/>
                          <a:cs typeface="Arial" pitchFamily="34" charset="0"/>
                        </a:rPr>
                        <a:t> t.sk. </a:t>
                      </a:r>
                      <a:endParaRPr lang="lv-LV" sz="1600" dirty="0" smtClean="0">
                        <a:latin typeface="+mn-lt"/>
                        <a:cs typeface="Arial" pitchFamily="34" charset="0"/>
                      </a:endParaRPr>
                    </a:p>
                    <a:p>
                      <a:pPr>
                        <a:buClr>
                          <a:schemeClr val="accent6">
                            <a:lumMod val="75000"/>
                          </a:schemeClr>
                        </a:buClr>
                        <a:buSzPct val="70000"/>
                        <a:buFont typeface="Wingdings" pitchFamily="2" charset="2"/>
                        <a:buChar char="Ø"/>
                      </a:pPr>
                      <a:r>
                        <a:rPr lang="lv-LV" sz="1600" dirty="0" smtClean="0">
                          <a:latin typeface="+mn-lt"/>
                          <a:cs typeface="Arial" pitchFamily="34" charset="0"/>
                        </a:rPr>
                        <a:t> vietējās pašvaldības;</a:t>
                      </a:r>
                    </a:p>
                    <a:p>
                      <a:pPr>
                        <a:buClr>
                          <a:schemeClr val="accent6">
                            <a:lumMod val="75000"/>
                          </a:schemeClr>
                        </a:buClr>
                        <a:buSzPct val="70000"/>
                        <a:buFont typeface="Wingdings" pitchFamily="2" charset="2"/>
                        <a:buChar char="Ø"/>
                      </a:pPr>
                      <a:r>
                        <a:rPr lang="lv-LV" sz="1600" baseline="0" dirty="0" smtClean="0">
                          <a:latin typeface="+mn-lt"/>
                          <a:cs typeface="Arial" pitchFamily="34" charset="0"/>
                        </a:rPr>
                        <a:t> </a:t>
                      </a:r>
                      <a:r>
                        <a:rPr lang="lv-LV" sz="1600" dirty="0" smtClean="0">
                          <a:latin typeface="+mn-lt"/>
                          <a:cs typeface="Arial" pitchFamily="34" charset="0"/>
                        </a:rPr>
                        <a:t>biedrības;</a:t>
                      </a:r>
                    </a:p>
                    <a:p>
                      <a:pPr>
                        <a:buClr>
                          <a:schemeClr val="accent6">
                            <a:lumMod val="75000"/>
                          </a:schemeClr>
                        </a:buClr>
                        <a:buSzPct val="70000"/>
                        <a:buFont typeface="Wingdings" pitchFamily="2" charset="2"/>
                        <a:buChar char="Ø"/>
                      </a:pPr>
                      <a:r>
                        <a:rPr lang="lv-LV" sz="1600" baseline="0" dirty="0" smtClean="0">
                          <a:latin typeface="+mn-lt"/>
                          <a:cs typeface="Arial" pitchFamily="34" charset="0"/>
                        </a:rPr>
                        <a:t> nodibinājumi;</a:t>
                      </a:r>
                    </a:p>
                    <a:p>
                      <a:pPr>
                        <a:buClr>
                          <a:schemeClr val="accent6">
                            <a:lumMod val="75000"/>
                          </a:schemeClr>
                        </a:buClr>
                        <a:buSzPct val="70000"/>
                        <a:buFont typeface="Wingdings" pitchFamily="2" charset="2"/>
                        <a:buChar char="Ø"/>
                      </a:pPr>
                      <a:r>
                        <a:rPr lang="lv-LV" sz="1600" baseline="0" dirty="0" smtClean="0">
                          <a:latin typeface="+mn-lt"/>
                          <a:cs typeface="Arial" pitchFamily="34" charset="0"/>
                        </a:rPr>
                        <a:t> fiziskas personas.</a:t>
                      </a:r>
                    </a:p>
                    <a:p>
                      <a:pPr>
                        <a:buClr>
                          <a:schemeClr val="accent6">
                            <a:lumMod val="75000"/>
                          </a:schemeClr>
                        </a:buClr>
                        <a:buSzPct val="70000"/>
                        <a:buFont typeface="Wingdings" pitchFamily="2" charset="2"/>
                        <a:buNone/>
                      </a:pPr>
                      <a:r>
                        <a:rPr lang="lv-LV" sz="1600" b="1" u="sng" baseline="0" dirty="0" smtClean="0">
                          <a:latin typeface="+mn-lt"/>
                          <a:cs typeface="Arial" pitchFamily="34" charset="0"/>
                        </a:rPr>
                        <a:t>Iesniedzēji</a:t>
                      </a:r>
                    </a:p>
                    <a:p>
                      <a:pPr>
                        <a:buClr>
                          <a:schemeClr val="accent6">
                            <a:lumMod val="75000"/>
                          </a:schemeClr>
                        </a:buClr>
                        <a:buSzPct val="70000"/>
                        <a:buFont typeface="Wingdings" pitchFamily="2" charset="2"/>
                        <a:buNone/>
                      </a:pPr>
                      <a:r>
                        <a:rPr lang="lv-LV" sz="1600" b="1" u="sng" dirty="0" smtClean="0">
                          <a:latin typeface="+mn-lt"/>
                          <a:cs typeface="Arial" pitchFamily="34" charset="0"/>
                        </a:rPr>
                        <a:t> īsteno  sabiedriskā labuma</a:t>
                      </a:r>
                      <a:r>
                        <a:rPr lang="lv-LV" sz="1600" b="1" u="sng" baseline="0" dirty="0" smtClean="0">
                          <a:latin typeface="+mn-lt"/>
                          <a:cs typeface="Arial" pitchFamily="34" charset="0"/>
                        </a:rPr>
                        <a:t> projektus. </a:t>
                      </a:r>
                    </a:p>
                    <a:p>
                      <a:pPr>
                        <a:buClr>
                          <a:schemeClr val="accent6">
                            <a:lumMod val="75000"/>
                          </a:schemeClr>
                        </a:buClr>
                        <a:buSzPct val="70000"/>
                        <a:buFont typeface="Wingdings" pitchFamily="2" charset="2"/>
                        <a:buNone/>
                      </a:pPr>
                      <a:endParaRPr lang="lv-LV" sz="1600" b="1" u="sng" baseline="0" dirty="0" smtClean="0">
                        <a:latin typeface="+mn-lt"/>
                        <a:cs typeface="Arial" pitchFamily="34" charset="0"/>
                      </a:endParaRPr>
                    </a:p>
                    <a:p>
                      <a:pPr marL="0" marR="0" indent="0" algn="l" defTabSz="914400" rtl="0" eaLnBrk="1" fontAlgn="auto" latinLnBrk="0" hangingPunct="1">
                        <a:lnSpc>
                          <a:spcPct val="100000"/>
                        </a:lnSpc>
                        <a:spcBef>
                          <a:spcPts val="0"/>
                        </a:spcBef>
                        <a:spcAft>
                          <a:spcPts val="0"/>
                        </a:spcAft>
                        <a:buClr>
                          <a:schemeClr val="accent6">
                            <a:lumMod val="75000"/>
                          </a:schemeClr>
                        </a:buClr>
                        <a:buSzPct val="70000"/>
                        <a:buFont typeface="Wingdings" pitchFamily="2" charset="2"/>
                        <a:buNone/>
                        <a:tabLst/>
                        <a:defRPr/>
                      </a:pPr>
                      <a:r>
                        <a:rPr lang="lv-LV" sz="1600" b="1" kern="1200" dirty="0" smtClean="0">
                          <a:solidFill>
                            <a:schemeClr val="dk1"/>
                          </a:solidFill>
                          <a:latin typeface="+mn-lt"/>
                          <a:ea typeface="+mn-ea"/>
                          <a:cs typeface="+mn-cs"/>
                        </a:rPr>
                        <a:t>Sabiedriskā labuma projekts</a:t>
                      </a:r>
                      <a:r>
                        <a:rPr lang="lv-LV" sz="1600" kern="1200" dirty="0" smtClean="0">
                          <a:solidFill>
                            <a:schemeClr val="dk1"/>
                          </a:solidFill>
                          <a:latin typeface="+mn-lt"/>
                          <a:ea typeface="+mn-ea"/>
                          <a:cs typeface="+mn-cs"/>
                        </a:rPr>
                        <a:t> ir </a:t>
                      </a:r>
                      <a:r>
                        <a:rPr lang="lv-LV" sz="1600" b="1" kern="1200" dirty="0" smtClean="0">
                          <a:solidFill>
                            <a:schemeClr val="dk1"/>
                          </a:solidFill>
                          <a:latin typeface="+mn-lt"/>
                          <a:ea typeface="+mn-ea"/>
                          <a:cs typeface="+mn-cs"/>
                        </a:rPr>
                        <a:t>projekts,</a:t>
                      </a:r>
                      <a:r>
                        <a:rPr lang="lv-LV" sz="1600" kern="1200" dirty="0" smtClean="0">
                          <a:solidFill>
                            <a:schemeClr val="dk1"/>
                          </a:solidFill>
                          <a:latin typeface="+mn-lt"/>
                          <a:ea typeface="+mn-ea"/>
                          <a:cs typeface="+mn-cs"/>
                        </a:rPr>
                        <a:t> kuru īsteno aktivitātē „Vietas potenciāla attīstības iniciatīvas”, kurā </a:t>
                      </a:r>
                      <a:r>
                        <a:rPr lang="lv-LV" sz="1600" b="1" u="none" kern="1200" dirty="0" smtClean="0">
                          <a:solidFill>
                            <a:schemeClr val="dk1"/>
                          </a:solidFill>
                          <a:latin typeface="+mn-lt"/>
                          <a:ea typeface="+mn-ea"/>
                          <a:cs typeface="+mn-cs"/>
                        </a:rPr>
                        <a:t>plānotajam mērķim nav komerciāla rakstura</a:t>
                      </a:r>
                      <a:r>
                        <a:rPr lang="lv-LV" sz="1600" u="none" kern="1200" dirty="0" smtClean="0">
                          <a:solidFill>
                            <a:schemeClr val="dk1"/>
                          </a:solidFill>
                          <a:latin typeface="+mn-lt"/>
                          <a:ea typeface="+mn-ea"/>
                          <a:cs typeface="+mn-cs"/>
                        </a:rPr>
                        <a:t> </a:t>
                      </a:r>
                      <a:r>
                        <a:rPr lang="lv-LV" sz="1600" kern="1200" dirty="0" smtClean="0">
                          <a:solidFill>
                            <a:schemeClr val="dk1"/>
                          </a:solidFill>
                          <a:latin typeface="+mn-lt"/>
                          <a:ea typeface="+mn-ea"/>
                          <a:cs typeface="+mn-cs"/>
                        </a:rPr>
                        <a:t>un kas </a:t>
                      </a:r>
                      <a:r>
                        <a:rPr lang="lv-LV" sz="1600" b="1" kern="1200" dirty="0" smtClean="0">
                          <a:solidFill>
                            <a:schemeClr val="dk1"/>
                          </a:solidFill>
                          <a:latin typeface="+mn-lt"/>
                          <a:ea typeface="+mn-ea"/>
                          <a:cs typeface="+mn-cs"/>
                        </a:rPr>
                        <a:t>nav kvalificējams kā valsts atbalsts</a:t>
                      </a:r>
                      <a:r>
                        <a:rPr lang="lv-LV" sz="1600" kern="1200" dirty="0" smtClean="0">
                          <a:solidFill>
                            <a:schemeClr val="dk1"/>
                          </a:solidFill>
                          <a:latin typeface="+mn-lt"/>
                          <a:ea typeface="+mn-ea"/>
                          <a:cs typeface="+mn-cs"/>
                        </a:rPr>
                        <a:t>. Par sabiedriskā labuma projektu </a:t>
                      </a:r>
                      <a:r>
                        <a:rPr lang="lv-LV" sz="1600" b="1" u="sng" kern="1200" dirty="0" smtClean="0">
                          <a:solidFill>
                            <a:schemeClr val="dk1"/>
                          </a:solidFill>
                          <a:latin typeface="+mn-lt"/>
                          <a:ea typeface="+mn-ea"/>
                          <a:cs typeface="+mn-cs"/>
                        </a:rPr>
                        <a:t>netiek prasīta samaksa</a:t>
                      </a:r>
                      <a:r>
                        <a:rPr lang="lv-LV" sz="1600" b="1" kern="1200" dirty="0" smtClean="0">
                          <a:solidFill>
                            <a:schemeClr val="dk1"/>
                          </a:solidFill>
                          <a:latin typeface="+mn-lt"/>
                          <a:ea typeface="+mn-ea"/>
                          <a:cs typeface="+mn-cs"/>
                        </a:rPr>
                        <a:t>.</a:t>
                      </a:r>
                    </a:p>
                  </a:txBody>
                  <a:tcPr/>
                </a:tc>
              </a:tr>
            </a:tbl>
          </a:graphicData>
        </a:graphic>
      </p:graphicFrame>
      <p:sp>
        <p:nvSpPr>
          <p:cNvPr id="4" name="Slide Number Placeholder 3"/>
          <p:cNvSpPr>
            <a:spLocks noGrp="1"/>
          </p:cNvSpPr>
          <p:nvPr>
            <p:ph type="sldNum" sz="quarter" idx="12"/>
          </p:nvPr>
        </p:nvSpPr>
        <p:spPr/>
        <p:txBody>
          <a:bodyPr/>
          <a:lstStyle/>
          <a:p>
            <a:pPr>
              <a:defRPr/>
            </a:pPr>
            <a:fld id="{811D8454-D2BF-4BEC-BA65-7158F281B2A8}" type="slidenum">
              <a:rPr lang="lv-LV" smtClean="0"/>
              <a:pPr>
                <a:defRPr/>
              </a:pPr>
              <a:t>13</a:t>
            </a:fld>
            <a:endParaRPr lang="lv-LV"/>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57224" y="142853"/>
            <a:ext cx="7772400" cy="357189"/>
          </a:xfrm>
        </p:spPr>
        <p:txBody>
          <a:bodyPr>
            <a:noAutofit/>
          </a:bodyPr>
          <a:lstStyle/>
          <a:p>
            <a:r>
              <a:rPr lang="lv-LV"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ELFLA aktivitātes</a:t>
            </a:r>
          </a:p>
        </p:txBody>
      </p:sp>
      <p:graphicFrame>
        <p:nvGraphicFramePr>
          <p:cNvPr id="5" name="Content Placeholder 4"/>
          <p:cNvGraphicFramePr>
            <a:graphicFrameLocks noGrp="1"/>
          </p:cNvGraphicFramePr>
          <p:nvPr>
            <p:ph idx="1"/>
          </p:nvPr>
        </p:nvGraphicFramePr>
        <p:xfrm>
          <a:off x="285719" y="571479"/>
          <a:ext cx="8715438" cy="6160707"/>
        </p:xfrm>
        <a:graphic>
          <a:graphicData uri="http://schemas.openxmlformats.org/drawingml/2006/table">
            <a:tbl>
              <a:tblPr firstRow="1" bandRow="1">
                <a:tableStyleId>{0505E3EF-67EA-436B-97B2-0124C06EBD24}</a:tableStyleId>
              </a:tblPr>
              <a:tblGrid>
                <a:gridCol w="1571637"/>
                <a:gridCol w="1714512"/>
                <a:gridCol w="3143272"/>
                <a:gridCol w="2286017"/>
              </a:tblGrid>
              <a:tr h="430467">
                <a:tc>
                  <a:txBody>
                    <a:bodyPr/>
                    <a:lstStyle/>
                    <a:p>
                      <a:pPr algn="ctr"/>
                      <a:r>
                        <a:rPr lang="lv-LV" sz="2000" dirty="0" smtClean="0"/>
                        <a:t>Rīcība</a:t>
                      </a:r>
                      <a:endParaRPr lang="lv-LV" sz="2000" dirty="0">
                        <a:latin typeface="Arial" pitchFamily="34" charset="0"/>
                        <a:cs typeface="Arial" pitchFamily="34" charset="0"/>
                      </a:endParaRPr>
                    </a:p>
                  </a:txBody>
                  <a:tcPr/>
                </a:tc>
                <a:tc>
                  <a:txBody>
                    <a:bodyPr/>
                    <a:lstStyle/>
                    <a:p>
                      <a:pPr algn="ctr"/>
                      <a:r>
                        <a:rPr lang="lv-LV" sz="2000" dirty="0" smtClean="0"/>
                        <a:t>Aktivitātes</a:t>
                      </a:r>
                      <a:endParaRPr lang="lv-LV" sz="200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Atbalstāmās</a:t>
                      </a:r>
                      <a:r>
                        <a:rPr lang="lv-LV" sz="2000" baseline="0" dirty="0" smtClean="0"/>
                        <a:t> darbības</a:t>
                      </a:r>
                      <a:endParaRPr lang="lv-LV" sz="20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Iesniedzēji</a:t>
                      </a:r>
                      <a:endParaRPr lang="lv-LV" sz="2000" dirty="0" smtClean="0">
                        <a:latin typeface="Arial" pitchFamily="34" charset="0"/>
                        <a:cs typeface="Arial" pitchFamily="34" charset="0"/>
                      </a:endParaRPr>
                    </a:p>
                  </a:txBody>
                  <a:tcPr/>
                </a:tc>
              </a:tr>
              <a:tr h="5597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000" b="1" dirty="0" smtClean="0"/>
                        <a:t>ELFLA </a:t>
                      </a:r>
                      <a:r>
                        <a:rPr lang="lv-LV" sz="1800" b="1" dirty="0" smtClean="0"/>
                        <a:t>4</a:t>
                      </a:r>
                    </a:p>
                    <a:p>
                      <a:pPr marL="0" marR="0" indent="0" algn="l" defTabSz="914400" rtl="0" eaLnBrk="1" fontAlgn="auto" latinLnBrk="0" hangingPunct="1">
                        <a:lnSpc>
                          <a:spcPct val="100000"/>
                        </a:lnSpc>
                        <a:spcBef>
                          <a:spcPts val="0"/>
                        </a:spcBef>
                        <a:spcAft>
                          <a:spcPts val="0"/>
                        </a:spcAft>
                        <a:buClrTx/>
                        <a:buSzTx/>
                        <a:buFontTx/>
                        <a:buNone/>
                        <a:tabLst/>
                        <a:defRPr/>
                      </a:pPr>
                      <a:r>
                        <a:rPr lang="lv-LV" sz="1800" b="0" kern="1200" dirty="0" smtClean="0">
                          <a:solidFill>
                            <a:schemeClr val="dk1"/>
                          </a:solidFill>
                          <a:latin typeface="+mn-lt"/>
                          <a:ea typeface="+mn-ea"/>
                          <a:cs typeface="+mn-cs"/>
                        </a:rPr>
                        <a:t>Publiskās infrastruktūras uzlabošana un attīstība</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800" b="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v-LV" sz="1800" b="0" kern="1200" dirty="0" smtClean="0">
                          <a:solidFill>
                            <a:schemeClr val="dk1"/>
                          </a:solidFill>
                          <a:latin typeface="+mn-lt"/>
                          <a:ea typeface="+mn-ea"/>
                          <a:cs typeface="+mn-cs"/>
                        </a:rPr>
                        <a:t>Pieejamais finansējums</a:t>
                      </a:r>
                      <a:endParaRPr lang="lv-LV" sz="2400" b="0" dirty="0" smtClean="0"/>
                    </a:p>
                  </a:txBody>
                  <a:tcPr/>
                </a:tc>
                <a:tc>
                  <a:txBody>
                    <a:bodyPr/>
                    <a:lstStyle/>
                    <a:p>
                      <a:r>
                        <a:rPr lang="lv-LV" sz="1800" b="1" kern="1200" dirty="0" smtClean="0">
                          <a:solidFill>
                            <a:schemeClr val="dk1"/>
                          </a:solidFill>
                          <a:latin typeface="+mn-lt"/>
                          <a:ea typeface="+mn-ea"/>
                          <a:cs typeface="+mn-cs"/>
                        </a:rPr>
                        <a:t>5.2.1. </a:t>
                      </a:r>
                      <a:r>
                        <a:rPr lang="lv-LV" sz="1800" kern="1200" dirty="0" smtClean="0">
                          <a:solidFill>
                            <a:schemeClr val="dk1"/>
                          </a:solidFill>
                          <a:latin typeface="+mn-lt"/>
                          <a:ea typeface="+mn-ea"/>
                          <a:cs typeface="+mn-cs"/>
                        </a:rPr>
                        <a:t>Vietējās teritorijas, t.sk. dabas un kultūras objektu sakārtošanai, lai uzlabotu pakalpojumu pieejamību, kvalitāti un sasniedzamību. </a:t>
                      </a:r>
                      <a:endParaRPr lang="lv-LV" sz="18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
                          <a:schemeClr val="accent6">
                            <a:lumMod val="75000"/>
                          </a:schemeClr>
                        </a:buClr>
                        <a:buSzPct val="70000"/>
                        <a:buFont typeface="Wingdings" pitchFamily="2" charset="2"/>
                        <a:buChar char="Ø"/>
                        <a:tabLst/>
                        <a:defRPr/>
                      </a:pPr>
                      <a:r>
                        <a:rPr lang="lv-LV" sz="1800" u="sng" kern="1200" baseline="0" dirty="0" smtClean="0">
                          <a:solidFill>
                            <a:schemeClr val="dk1"/>
                          </a:solidFill>
                          <a:latin typeface="+mn-lt"/>
                          <a:ea typeface="+mn-ea"/>
                          <a:cs typeface="+mn-cs"/>
                        </a:rPr>
                        <a:t> </a:t>
                      </a:r>
                      <a:r>
                        <a:rPr lang="lv-LV" sz="1600" u="sng" kern="1200" dirty="0" smtClean="0">
                          <a:solidFill>
                            <a:schemeClr val="dk1"/>
                          </a:solidFill>
                          <a:latin typeface="+mn-lt"/>
                          <a:ea typeface="+mn-ea"/>
                          <a:cs typeface="+mn-cs"/>
                        </a:rPr>
                        <a:t>partnerības teritorijas </a:t>
                      </a:r>
                      <a:r>
                        <a:rPr lang="lv-LV" sz="1600" kern="1200" dirty="0" smtClean="0">
                          <a:solidFill>
                            <a:schemeClr val="dk1"/>
                          </a:solidFill>
                          <a:latin typeface="+mn-lt"/>
                          <a:ea typeface="+mn-ea"/>
                          <a:cs typeface="+mn-cs"/>
                        </a:rPr>
                        <a:t>apdzīvoto vietu </a:t>
                      </a:r>
                      <a:r>
                        <a:rPr lang="lv-LV" sz="1600" u="sng" kern="1200" dirty="0" smtClean="0">
                          <a:solidFill>
                            <a:schemeClr val="dk1"/>
                          </a:solidFill>
                          <a:latin typeface="+mn-lt"/>
                          <a:ea typeface="+mn-ea"/>
                          <a:cs typeface="+mn-cs"/>
                        </a:rPr>
                        <a:t>publiskās infrastruktūras </a:t>
                      </a:r>
                      <a:r>
                        <a:rPr lang="lv-LV" sz="1600" kern="1200" dirty="0" smtClean="0">
                          <a:solidFill>
                            <a:schemeClr val="dk1"/>
                          </a:solidFill>
                          <a:latin typeface="+mn-lt"/>
                          <a:ea typeface="+mn-ea"/>
                          <a:cs typeface="+mn-cs"/>
                        </a:rPr>
                        <a:t>izveidošana, labiekārtošana, uzlabošana;</a:t>
                      </a:r>
                    </a:p>
                    <a:p>
                      <a:pPr marL="0" marR="0" indent="0" algn="l" defTabSz="914400" rtl="0" eaLnBrk="1" fontAlgn="auto" latinLnBrk="0" hangingPunct="1">
                        <a:lnSpc>
                          <a:spcPct val="100000"/>
                        </a:lnSpc>
                        <a:spcBef>
                          <a:spcPts val="0"/>
                        </a:spcBef>
                        <a:spcAft>
                          <a:spcPts val="0"/>
                        </a:spcAft>
                        <a:buClr>
                          <a:schemeClr val="accent6">
                            <a:lumMod val="75000"/>
                          </a:schemeClr>
                        </a:buClr>
                        <a:buSzPct val="70000"/>
                        <a:buFont typeface="Wingdings" pitchFamily="2" charset="2"/>
                        <a:buChar char="Ø"/>
                        <a:tabLst/>
                        <a:defRPr/>
                      </a:pPr>
                      <a:r>
                        <a:rPr lang="lv-LV" sz="1600" kern="1200" dirty="0" smtClean="0">
                          <a:solidFill>
                            <a:schemeClr val="dk1"/>
                          </a:solidFill>
                          <a:latin typeface="+mn-lt"/>
                          <a:ea typeface="+mn-ea"/>
                          <a:cs typeface="+mn-cs"/>
                        </a:rPr>
                        <a:t> kultūras materiālā un nemateriālā mantojuma, sakrālā mantojuma saglabāšana;</a:t>
                      </a:r>
                      <a:endParaRPr lang="lv-LV" sz="1600" u="sng"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
                          <a:schemeClr val="accent6">
                            <a:lumMod val="75000"/>
                          </a:schemeClr>
                        </a:buClr>
                        <a:buSzPct val="70000"/>
                        <a:buFont typeface="Wingdings" pitchFamily="2" charset="2"/>
                        <a:buChar char="Ø"/>
                        <a:tabLst/>
                        <a:defRPr/>
                      </a:pPr>
                      <a:r>
                        <a:rPr lang="lv-LV" sz="1600" u="sng" kern="1200" dirty="0" smtClean="0">
                          <a:solidFill>
                            <a:schemeClr val="dk1"/>
                          </a:solidFill>
                          <a:latin typeface="+mn-lt"/>
                          <a:ea typeface="+mn-ea"/>
                          <a:cs typeface="+mn-cs"/>
                        </a:rPr>
                        <a:t> jaunu</a:t>
                      </a:r>
                      <a:r>
                        <a:rPr lang="lv-LV" sz="1600" kern="1200" dirty="0" smtClean="0">
                          <a:solidFill>
                            <a:schemeClr val="dk1"/>
                          </a:solidFill>
                          <a:latin typeface="+mn-lt"/>
                          <a:ea typeface="+mn-ea"/>
                          <a:cs typeface="+mn-cs"/>
                        </a:rPr>
                        <a:t> pamatlīdzekļu</a:t>
                      </a:r>
                      <a:r>
                        <a:rPr lang="lv-LV" sz="1600" kern="1200" baseline="0" dirty="0" smtClean="0">
                          <a:solidFill>
                            <a:schemeClr val="dk1"/>
                          </a:solidFill>
                          <a:latin typeface="+mn-lt"/>
                          <a:ea typeface="+mn-ea"/>
                          <a:cs typeface="+mn-cs"/>
                        </a:rPr>
                        <a:t> - </a:t>
                      </a:r>
                      <a:r>
                        <a:rPr lang="lv-LV" sz="1600" kern="1200" dirty="0" smtClean="0">
                          <a:solidFill>
                            <a:schemeClr val="dk1"/>
                          </a:solidFill>
                          <a:latin typeface="+mn-lt"/>
                          <a:ea typeface="+mn-ea"/>
                          <a:cs typeface="+mn-cs"/>
                        </a:rPr>
                        <a:t>aprīkojuma, iekārtu iegāde un uzstādīšana;</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600" kern="1200" baseline="0" dirty="0" smtClean="0">
                          <a:solidFill>
                            <a:schemeClr val="dk1"/>
                          </a:solidFill>
                          <a:latin typeface="+mn-lt"/>
                          <a:ea typeface="+mn-ea"/>
                          <a:cs typeface="+mn-cs"/>
                        </a:rPr>
                        <a:t> </a:t>
                      </a:r>
                      <a:r>
                        <a:rPr lang="lv-LV" sz="1600" kern="1200" dirty="0" smtClean="0">
                          <a:solidFill>
                            <a:schemeClr val="dk1"/>
                          </a:solidFill>
                          <a:latin typeface="+mn-lt"/>
                          <a:ea typeface="+mn-ea"/>
                          <a:cs typeface="+mn-cs"/>
                        </a:rPr>
                        <a:t>būvniecība;</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600" kern="1200" baseline="0" dirty="0" smtClean="0">
                          <a:solidFill>
                            <a:schemeClr val="dk1"/>
                          </a:solidFill>
                          <a:latin typeface="+mn-lt"/>
                          <a:ea typeface="+mn-ea"/>
                          <a:cs typeface="+mn-cs"/>
                        </a:rPr>
                        <a:t> </a:t>
                      </a:r>
                      <a:r>
                        <a:rPr lang="lv-LV" sz="1600" kern="1200" dirty="0" smtClean="0">
                          <a:solidFill>
                            <a:schemeClr val="dk1"/>
                          </a:solidFill>
                          <a:latin typeface="+mn-lt"/>
                          <a:ea typeface="+mn-ea"/>
                          <a:cs typeface="+mn-cs"/>
                        </a:rPr>
                        <a:t>būvmateriālu iegāde;</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600" kern="1200" dirty="0" smtClean="0">
                          <a:solidFill>
                            <a:schemeClr val="dk1"/>
                          </a:solidFill>
                          <a:latin typeface="+mn-lt"/>
                          <a:ea typeface="+mn-ea"/>
                          <a:cs typeface="+mn-cs"/>
                        </a:rPr>
                        <a:t> ar sabiedriskām attiecībām saistītas izmaksas, ja nepieciešamas vietas potenciāla un pievilcības veidošanai;</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600" kern="1200" dirty="0" smtClean="0">
                          <a:solidFill>
                            <a:schemeClr val="dk1"/>
                          </a:solidFill>
                          <a:latin typeface="+mn-lt"/>
                          <a:ea typeface="+mn-ea"/>
                          <a:cs typeface="+mn-cs"/>
                        </a:rPr>
                        <a:t> teritorijas</a:t>
                      </a:r>
                      <a:r>
                        <a:rPr lang="lv-LV" sz="1600" kern="1200" baseline="0" dirty="0" smtClean="0">
                          <a:solidFill>
                            <a:schemeClr val="dk1"/>
                          </a:solidFill>
                          <a:latin typeface="+mn-lt"/>
                          <a:ea typeface="+mn-ea"/>
                          <a:cs typeface="+mn-cs"/>
                        </a:rPr>
                        <a:t> labiekārtošana, piemēram, bērnu, sporta laukumi, kultūras objekti, parki u.c. publiski pieejamas vietas</a:t>
                      </a:r>
                      <a:r>
                        <a:rPr lang="lv-LV" sz="1600" kern="120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600" kern="1200" dirty="0" smtClean="0">
                          <a:solidFill>
                            <a:schemeClr val="dk1"/>
                          </a:solidFill>
                          <a:latin typeface="+mn-lt"/>
                          <a:ea typeface="+mn-ea"/>
                          <a:cs typeface="+mn-cs"/>
                        </a:rPr>
                        <a:t> Ja plānots infrastruktūras projekts, tā nepieciešamība ir apstiprināta pašvaldību attīstības plānos.</a:t>
                      </a:r>
                    </a:p>
                  </a:txBody>
                  <a:tcPr/>
                </a:tc>
                <a:tc>
                  <a:txBody>
                    <a:bodyPr/>
                    <a:lstStyle/>
                    <a:p>
                      <a:pPr>
                        <a:buClr>
                          <a:schemeClr val="accent6">
                            <a:lumMod val="75000"/>
                          </a:schemeClr>
                        </a:buClr>
                        <a:buSzPct val="70000"/>
                        <a:buFont typeface="Wingdings" pitchFamily="2" charset="2"/>
                        <a:buNone/>
                      </a:pPr>
                      <a:r>
                        <a:rPr lang="lv-LV" sz="1600" dirty="0" smtClean="0">
                          <a:latin typeface="+mn-lt"/>
                          <a:cs typeface="Arial" pitchFamily="34" charset="0"/>
                        </a:rPr>
                        <a:t>juridiska persona</a:t>
                      </a:r>
                      <a:r>
                        <a:rPr lang="lv-LV" sz="1600" baseline="0" dirty="0" smtClean="0">
                          <a:latin typeface="+mn-lt"/>
                          <a:cs typeface="Arial" pitchFamily="34" charset="0"/>
                        </a:rPr>
                        <a:t> t.sk. </a:t>
                      </a:r>
                      <a:endParaRPr lang="lv-LV" sz="1600" dirty="0" smtClean="0">
                        <a:latin typeface="+mn-lt"/>
                        <a:cs typeface="Arial" pitchFamily="34" charset="0"/>
                      </a:endParaRPr>
                    </a:p>
                    <a:p>
                      <a:pPr>
                        <a:buClr>
                          <a:schemeClr val="accent6">
                            <a:lumMod val="75000"/>
                          </a:schemeClr>
                        </a:buClr>
                        <a:buSzPct val="70000"/>
                        <a:buFont typeface="Wingdings" pitchFamily="2" charset="2"/>
                        <a:buChar char="Ø"/>
                      </a:pPr>
                      <a:r>
                        <a:rPr lang="lv-LV" sz="1600" dirty="0" smtClean="0">
                          <a:latin typeface="+mn-lt"/>
                          <a:cs typeface="Arial" pitchFamily="34" charset="0"/>
                        </a:rPr>
                        <a:t> vietējās pašvaldības;</a:t>
                      </a:r>
                    </a:p>
                    <a:p>
                      <a:pPr>
                        <a:buClr>
                          <a:schemeClr val="accent6">
                            <a:lumMod val="75000"/>
                          </a:schemeClr>
                        </a:buClr>
                        <a:buSzPct val="70000"/>
                        <a:buFont typeface="Wingdings" pitchFamily="2" charset="2"/>
                        <a:buChar char="Ø"/>
                      </a:pPr>
                      <a:r>
                        <a:rPr lang="lv-LV" sz="1600" baseline="0" dirty="0" smtClean="0">
                          <a:latin typeface="+mn-lt"/>
                          <a:cs typeface="Arial" pitchFamily="34" charset="0"/>
                        </a:rPr>
                        <a:t> </a:t>
                      </a:r>
                      <a:r>
                        <a:rPr lang="lv-LV" sz="1600" dirty="0" smtClean="0">
                          <a:latin typeface="+mn-lt"/>
                          <a:cs typeface="Arial" pitchFamily="34" charset="0"/>
                        </a:rPr>
                        <a:t>biedrības;</a:t>
                      </a:r>
                    </a:p>
                    <a:p>
                      <a:pPr>
                        <a:buClr>
                          <a:schemeClr val="accent6">
                            <a:lumMod val="75000"/>
                          </a:schemeClr>
                        </a:buClr>
                        <a:buSzPct val="70000"/>
                        <a:buFont typeface="Wingdings" pitchFamily="2" charset="2"/>
                        <a:buChar char="Ø"/>
                      </a:pPr>
                      <a:r>
                        <a:rPr lang="lv-LV" sz="1600" baseline="0" dirty="0" smtClean="0">
                          <a:latin typeface="+mn-lt"/>
                          <a:cs typeface="Arial" pitchFamily="34" charset="0"/>
                        </a:rPr>
                        <a:t> nodibinājumi;</a:t>
                      </a:r>
                    </a:p>
                    <a:p>
                      <a:pPr>
                        <a:buClr>
                          <a:schemeClr val="accent6">
                            <a:lumMod val="75000"/>
                          </a:schemeClr>
                        </a:buClr>
                        <a:buSzPct val="70000"/>
                        <a:buFont typeface="Wingdings" pitchFamily="2" charset="2"/>
                        <a:buChar char="Ø"/>
                      </a:pPr>
                      <a:r>
                        <a:rPr lang="lv-LV" sz="1600" baseline="0" dirty="0" smtClean="0">
                          <a:latin typeface="+mn-lt"/>
                          <a:cs typeface="Arial" pitchFamily="34" charset="0"/>
                        </a:rPr>
                        <a:t> fiziskas personas.</a:t>
                      </a:r>
                    </a:p>
                    <a:p>
                      <a:pPr>
                        <a:buClr>
                          <a:schemeClr val="accent6">
                            <a:lumMod val="75000"/>
                          </a:schemeClr>
                        </a:buClr>
                        <a:buSzPct val="70000"/>
                        <a:buFont typeface="Wingdings" pitchFamily="2" charset="2"/>
                        <a:buNone/>
                      </a:pPr>
                      <a:r>
                        <a:rPr lang="lv-LV" sz="1600" b="1" u="sng" baseline="0" dirty="0" smtClean="0">
                          <a:latin typeface="+mn-lt"/>
                          <a:cs typeface="Arial" pitchFamily="34" charset="0"/>
                        </a:rPr>
                        <a:t>Iesniedzēji</a:t>
                      </a:r>
                    </a:p>
                    <a:p>
                      <a:pPr>
                        <a:buClr>
                          <a:schemeClr val="accent6">
                            <a:lumMod val="75000"/>
                          </a:schemeClr>
                        </a:buClr>
                        <a:buSzPct val="70000"/>
                        <a:buFont typeface="Wingdings" pitchFamily="2" charset="2"/>
                        <a:buNone/>
                      </a:pPr>
                      <a:r>
                        <a:rPr lang="lv-LV" sz="1600" b="1" u="sng" dirty="0" smtClean="0">
                          <a:latin typeface="+mn-lt"/>
                          <a:cs typeface="Arial" pitchFamily="34" charset="0"/>
                        </a:rPr>
                        <a:t> īsteno  sabiedriskā labuma</a:t>
                      </a:r>
                      <a:r>
                        <a:rPr lang="lv-LV" sz="1600" b="1" u="sng" baseline="0" dirty="0" smtClean="0">
                          <a:latin typeface="+mn-lt"/>
                          <a:cs typeface="Arial" pitchFamily="34" charset="0"/>
                        </a:rPr>
                        <a:t> projektus. </a:t>
                      </a:r>
                    </a:p>
                    <a:p>
                      <a:pPr>
                        <a:buClr>
                          <a:schemeClr val="accent6">
                            <a:lumMod val="75000"/>
                          </a:schemeClr>
                        </a:buClr>
                        <a:buSzPct val="70000"/>
                        <a:buFont typeface="Wingdings" pitchFamily="2" charset="2"/>
                        <a:buNone/>
                      </a:pPr>
                      <a:endParaRPr lang="lv-LV" sz="1600" b="1" u="sng" baseline="0" dirty="0" smtClean="0">
                        <a:latin typeface="+mn-lt"/>
                        <a:cs typeface="Arial" pitchFamily="34" charset="0"/>
                      </a:endParaRPr>
                    </a:p>
                    <a:p>
                      <a:pPr marL="0" marR="0" indent="0" algn="l" defTabSz="914400" rtl="0" eaLnBrk="1" fontAlgn="auto" latinLnBrk="0" hangingPunct="1">
                        <a:lnSpc>
                          <a:spcPct val="100000"/>
                        </a:lnSpc>
                        <a:spcBef>
                          <a:spcPts val="0"/>
                        </a:spcBef>
                        <a:spcAft>
                          <a:spcPts val="0"/>
                        </a:spcAft>
                        <a:buClr>
                          <a:schemeClr val="accent6">
                            <a:lumMod val="75000"/>
                          </a:schemeClr>
                        </a:buClr>
                        <a:buSzPct val="70000"/>
                        <a:buFont typeface="Wingdings" pitchFamily="2" charset="2"/>
                        <a:buNone/>
                        <a:tabLst/>
                        <a:defRPr/>
                      </a:pPr>
                      <a:r>
                        <a:rPr lang="lv-LV" sz="1600" b="1" kern="1200" dirty="0" smtClean="0">
                          <a:solidFill>
                            <a:schemeClr val="dk1"/>
                          </a:solidFill>
                          <a:latin typeface="+mn-lt"/>
                          <a:ea typeface="+mn-ea"/>
                          <a:cs typeface="+mn-cs"/>
                        </a:rPr>
                        <a:t>Sabiedriskā labuma projekts</a:t>
                      </a:r>
                      <a:r>
                        <a:rPr lang="lv-LV" sz="1600" kern="1200" dirty="0" smtClean="0">
                          <a:solidFill>
                            <a:schemeClr val="dk1"/>
                          </a:solidFill>
                          <a:latin typeface="+mn-lt"/>
                          <a:ea typeface="+mn-ea"/>
                          <a:cs typeface="+mn-cs"/>
                        </a:rPr>
                        <a:t> ir </a:t>
                      </a:r>
                      <a:r>
                        <a:rPr lang="lv-LV" sz="1600" b="1" kern="1200" dirty="0" smtClean="0">
                          <a:solidFill>
                            <a:schemeClr val="dk1"/>
                          </a:solidFill>
                          <a:latin typeface="+mn-lt"/>
                          <a:ea typeface="+mn-ea"/>
                          <a:cs typeface="+mn-cs"/>
                        </a:rPr>
                        <a:t>projekts,</a:t>
                      </a:r>
                      <a:r>
                        <a:rPr lang="lv-LV" sz="1600" kern="1200" dirty="0" smtClean="0">
                          <a:solidFill>
                            <a:schemeClr val="dk1"/>
                          </a:solidFill>
                          <a:latin typeface="+mn-lt"/>
                          <a:ea typeface="+mn-ea"/>
                          <a:cs typeface="+mn-cs"/>
                        </a:rPr>
                        <a:t> kuru īsteno aktivitātē „Vietas potenciāla attīstības iniciatīvas”, kurā </a:t>
                      </a:r>
                      <a:r>
                        <a:rPr lang="lv-LV" sz="1600" b="1" u="none" kern="1200" dirty="0" smtClean="0">
                          <a:solidFill>
                            <a:schemeClr val="dk1"/>
                          </a:solidFill>
                          <a:latin typeface="+mn-lt"/>
                          <a:ea typeface="+mn-ea"/>
                          <a:cs typeface="+mn-cs"/>
                        </a:rPr>
                        <a:t>plānotajam mērķim nav komerciāla rakstura</a:t>
                      </a:r>
                      <a:r>
                        <a:rPr lang="lv-LV" sz="1600" u="none" kern="1200" dirty="0" smtClean="0">
                          <a:solidFill>
                            <a:schemeClr val="dk1"/>
                          </a:solidFill>
                          <a:latin typeface="+mn-lt"/>
                          <a:ea typeface="+mn-ea"/>
                          <a:cs typeface="+mn-cs"/>
                        </a:rPr>
                        <a:t> </a:t>
                      </a:r>
                      <a:r>
                        <a:rPr lang="lv-LV" sz="1600" kern="1200" dirty="0" smtClean="0">
                          <a:solidFill>
                            <a:schemeClr val="dk1"/>
                          </a:solidFill>
                          <a:latin typeface="+mn-lt"/>
                          <a:ea typeface="+mn-ea"/>
                          <a:cs typeface="+mn-cs"/>
                        </a:rPr>
                        <a:t>un kas </a:t>
                      </a:r>
                      <a:r>
                        <a:rPr lang="lv-LV" sz="1600" b="1" kern="1200" dirty="0" smtClean="0">
                          <a:solidFill>
                            <a:schemeClr val="dk1"/>
                          </a:solidFill>
                          <a:latin typeface="+mn-lt"/>
                          <a:ea typeface="+mn-ea"/>
                          <a:cs typeface="+mn-cs"/>
                        </a:rPr>
                        <a:t>nav kvalificējams kā valsts atbalsts</a:t>
                      </a:r>
                      <a:r>
                        <a:rPr lang="lv-LV" sz="1600" kern="1200" dirty="0" smtClean="0">
                          <a:solidFill>
                            <a:schemeClr val="dk1"/>
                          </a:solidFill>
                          <a:latin typeface="+mn-lt"/>
                          <a:ea typeface="+mn-ea"/>
                          <a:cs typeface="+mn-cs"/>
                        </a:rPr>
                        <a:t>. Par sabiedriskā labuma projektu </a:t>
                      </a:r>
                      <a:r>
                        <a:rPr lang="lv-LV" sz="1600" b="1" u="sng" kern="1200" dirty="0" smtClean="0">
                          <a:solidFill>
                            <a:schemeClr val="dk1"/>
                          </a:solidFill>
                          <a:latin typeface="+mn-lt"/>
                          <a:ea typeface="+mn-ea"/>
                          <a:cs typeface="+mn-cs"/>
                        </a:rPr>
                        <a:t>netiek prasīta samaksa</a:t>
                      </a:r>
                      <a:r>
                        <a:rPr lang="lv-LV" sz="1600" b="1" kern="1200" dirty="0" smtClean="0">
                          <a:solidFill>
                            <a:schemeClr val="dk1"/>
                          </a:solidFill>
                          <a:latin typeface="+mn-lt"/>
                          <a:ea typeface="+mn-ea"/>
                          <a:cs typeface="+mn-cs"/>
                        </a:rPr>
                        <a:t>.</a:t>
                      </a:r>
                    </a:p>
                  </a:txBody>
                  <a:tcPr/>
                </a:tc>
              </a:tr>
            </a:tbl>
          </a:graphicData>
        </a:graphic>
      </p:graphicFrame>
      <p:sp>
        <p:nvSpPr>
          <p:cNvPr id="4" name="Slide Number Placeholder 3"/>
          <p:cNvSpPr>
            <a:spLocks noGrp="1"/>
          </p:cNvSpPr>
          <p:nvPr>
            <p:ph type="sldNum" sz="quarter" idx="12"/>
          </p:nvPr>
        </p:nvSpPr>
        <p:spPr/>
        <p:txBody>
          <a:bodyPr/>
          <a:lstStyle/>
          <a:p>
            <a:pPr>
              <a:defRPr/>
            </a:pPr>
            <a:fld id="{811D8454-D2BF-4BEC-BA65-7158F281B2A8}" type="slidenum">
              <a:rPr lang="lv-LV" smtClean="0"/>
              <a:pPr>
                <a:defRPr/>
              </a:pPr>
              <a:t>14</a:t>
            </a:fld>
            <a:endParaRPr lang="lv-LV"/>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4400" y="214291"/>
            <a:ext cx="7772400" cy="357190"/>
          </a:xfrm>
        </p:spPr>
        <p:txBody>
          <a:bodyPr>
            <a:noAutofit/>
          </a:bodyPr>
          <a:lstStyle/>
          <a:p>
            <a:r>
              <a:rPr lang="lv-LV"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Finansējums</a:t>
            </a:r>
            <a:endParaRPr lang="lv-LV" sz="2000" b="1" dirty="0" smtClean="0">
              <a:solidFill>
                <a:schemeClr val="tx1"/>
              </a:solidFill>
              <a:latin typeface="Arial" charset="0"/>
              <a:cs typeface="Arial" charset="0"/>
            </a:endParaRPr>
          </a:p>
        </p:txBody>
      </p:sp>
      <p:graphicFrame>
        <p:nvGraphicFramePr>
          <p:cNvPr id="5" name="Content Placeholder 4"/>
          <p:cNvGraphicFramePr>
            <a:graphicFrameLocks noGrp="1"/>
          </p:cNvGraphicFramePr>
          <p:nvPr>
            <p:ph idx="1"/>
          </p:nvPr>
        </p:nvGraphicFramePr>
        <p:xfrm>
          <a:off x="214282" y="642917"/>
          <a:ext cx="8786876" cy="5913120"/>
        </p:xfrm>
        <a:graphic>
          <a:graphicData uri="http://schemas.openxmlformats.org/drawingml/2006/table">
            <a:tbl>
              <a:tblPr firstRow="1" bandRow="1">
                <a:tableStyleId>{0505E3EF-67EA-436B-97B2-0124C06EBD24}</a:tableStyleId>
              </a:tblPr>
              <a:tblGrid>
                <a:gridCol w="3071834"/>
                <a:gridCol w="1857388"/>
                <a:gridCol w="2286016"/>
                <a:gridCol w="1571638"/>
              </a:tblGrid>
              <a:tr h="896477">
                <a:tc>
                  <a:txBody>
                    <a:bodyPr/>
                    <a:lstStyle/>
                    <a:p>
                      <a:pPr algn="ctr"/>
                      <a:r>
                        <a:rPr lang="lv-LV" sz="1800" dirty="0" smtClean="0">
                          <a:latin typeface="+mn-lt"/>
                        </a:rPr>
                        <a:t>Rīcība</a:t>
                      </a:r>
                      <a:endParaRPr lang="lv-LV" sz="1800" dirty="0">
                        <a:latin typeface="+mn-lt"/>
                        <a:cs typeface="Arial" pitchFamily="34" charset="0"/>
                      </a:endParaRPr>
                    </a:p>
                  </a:txBody>
                  <a:tcPr/>
                </a:tc>
                <a:tc>
                  <a:txBody>
                    <a:bodyPr/>
                    <a:lstStyle/>
                    <a:p>
                      <a:pPr algn="ctr"/>
                      <a:r>
                        <a:rPr lang="lv-LV" sz="1800" dirty="0" smtClean="0">
                          <a:latin typeface="+mn-lt"/>
                        </a:rPr>
                        <a:t>Kārtā pieejamais finansējums (EUR)</a:t>
                      </a:r>
                      <a:endParaRPr lang="lv-LV" sz="1800" dirty="0">
                        <a:latin typeface="+mn-lt"/>
                        <a:cs typeface="Arial" pitchFamily="34" charset="0"/>
                      </a:endParaRPr>
                    </a:p>
                  </a:txBody>
                  <a:tcPr/>
                </a:tc>
                <a:tc>
                  <a:txBody>
                    <a:bodyPr/>
                    <a:lstStyle/>
                    <a:p>
                      <a:pPr algn="ctr"/>
                      <a:r>
                        <a:rPr lang="lv-LV" sz="1800" dirty="0" smtClean="0">
                          <a:latin typeface="+mn-lt"/>
                        </a:rPr>
                        <a:t>Attiecināmās izmaksas vienam projektam (EUR)</a:t>
                      </a:r>
                      <a:endParaRPr lang="lv-LV" sz="1800" dirty="0">
                        <a:latin typeface="+mn-lt"/>
                        <a:cs typeface="Arial" pitchFamily="34" charset="0"/>
                      </a:endParaRPr>
                    </a:p>
                  </a:txBody>
                  <a:tcPr/>
                </a:tc>
                <a:tc>
                  <a:txBody>
                    <a:bodyPr/>
                    <a:lstStyle/>
                    <a:p>
                      <a:pPr algn="ctr"/>
                      <a:r>
                        <a:rPr lang="lv-LV" sz="1800" dirty="0" smtClean="0">
                          <a:latin typeface="+mn-lt"/>
                          <a:cs typeface="Arial" pitchFamily="34" charset="0"/>
                        </a:rPr>
                        <a:t>Atbalsta intensitāte</a:t>
                      </a:r>
                      <a:endParaRPr lang="lv-LV" sz="1800" dirty="0">
                        <a:latin typeface="+mn-lt"/>
                        <a:cs typeface="Arial" pitchFamily="34" charset="0"/>
                      </a:endParaRPr>
                    </a:p>
                  </a:txBody>
                  <a:tcPr/>
                </a:tc>
              </a:tr>
              <a:tr h="1165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lv-LV" sz="1800" b="1" kern="1200" dirty="0" smtClean="0"/>
                        <a:t>ELFLA 1</a:t>
                      </a:r>
                      <a:r>
                        <a:rPr kumimoji="0" lang="lv-LV" sz="1800" kern="1200" dirty="0" smtClean="0"/>
                        <a:t> „Sīko (</a:t>
                      </a:r>
                      <a:r>
                        <a:rPr kumimoji="0" lang="lv-LV" sz="1800" kern="1200" dirty="0" err="1" smtClean="0"/>
                        <a:t>mikro</a:t>
                      </a:r>
                      <a:r>
                        <a:rPr kumimoji="0" lang="lv-LV" sz="1800" kern="1200" dirty="0" smtClean="0"/>
                        <a:t>),</a:t>
                      </a:r>
                      <a:r>
                        <a:rPr kumimoji="0" lang="lv-LV" sz="1800" kern="1200" baseline="0" dirty="0" smtClean="0"/>
                        <a:t> m</a:t>
                      </a:r>
                      <a:r>
                        <a:rPr kumimoji="0" lang="lv-LV" sz="1800" kern="1200" dirty="0" smtClean="0"/>
                        <a:t>azo un vidējo uzņēmumu izveidošana un attīstība, t.sk. atbalsts tūrisma uzņēmējdarbībai”</a:t>
                      </a:r>
                      <a:endParaRPr lang="lv-LV" sz="2000" b="0" dirty="0" smtClean="0">
                        <a:latin typeface="Arial" pitchFamily="34" charset="0"/>
                        <a:cs typeface="Arial" pitchFamily="34" charset="0"/>
                      </a:endParaRPr>
                    </a:p>
                  </a:txBody>
                  <a:tcPr/>
                </a:tc>
                <a:tc>
                  <a:txBody>
                    <a:bodyPr/>
                    <a:lstStyle/>
                    <a:p>
                      <a:pPr algn="ctr"/>
                      <a:r>
                        <a:rPr lang="lv-LV" sz="2000" b="0" kern="1200" dirty="0" smtClean="0">
                          <a:solidFill>
                            <a:schemeClr val="dk1"/>
                          </a:solidFill>
                          <a:latin typeface="+mn-lt"/>
                          <a:ea typeface="+mn-ea"/>
                          <a:cs typeface="+mn-cs"/>
                        </a:rPr>
                        <a:t>235 574,01</a:t>
                      </a:r>
                      <a:endParaRPr lang="lv-LV" sz="2000" b="0" dirty="0" smtClean="0">
                        <a:latin typeface="Arial" pitchFamily="34" charset="0"/>
                        <a:cs typeface="Arial" pitchFamily="34" charset="0"/>
                      </a:endParaRPr>
                    </a:p>
                  </a:txBody>
                  <a:tcPr/>
                </a:tc>
                <a:tc rowSpan="2">
                  <a:txBody>
                    <a:bodyPr/>
                    <a:lstStyle/>
                    <a:p>
                      <a:r>
                        <a:rPr lang="lv-LV" sz="1800" b="1" kern="1200" dirty="0" smtClean="0">
                          <a:solidFill>
                            <a:schemeClr val="dk1"/>
                          </a:solidFill>
                          <a:latin typeface="+mn-lt"/>
                          <a:ea typeface="+mn-ea"/>
                          <a:cs typeface="+mn-cs"/>
                        </a:rPr>
                        <a:t>100 000</a:t>
                      </a:r>
                      <a:r>
                        <a:rPr lang="lv-LV" sz="1800" kern="1200" dirty="0" smtClean="0">
                          <a:solidFill>
                            <a:schemeClr val="dk1"/>
                          </a:solidFill>
                          <a:latin typeface="+mn-lt"/>
                          <a:ea typeface="+mn-ea"/>
                          <a:cs typeface="+mn-cs"/>
                        </a:rPr>
                        <a:t> -</a:t>
                      </a:r>
                      <a:r>
                        <a:rPr lang="lv-LV" sz="1400" kern="1200" dirty="0" smtClean="0">
                          <a:solidFill>
                            <a:schemeClr val="dk1"/>
                          </a:solidFill>
                          <a:latin typeface="+mn-lt"/>
                          <a:ea typeface="+mn-ea"/>
                          <a:cs typeface="+mn-cs"/>
                        </a:rPr>
                        <a:t>uzņēmējdarbības infrastruktūras objektiem, ja ieguldījumi būvniecības uzņēmējdarbības infrastruktūras izveidei ir </a:t>
                      </a:r>
                      <a:r>
                        <a:rPr lang="lv-LV" sz="1600" b="1" kern="1200" dirty="0" smtClean="0">
                          <a:solidFill>
                            <a:schemeClr val="dk1"/>
                          </a:solidFill>
                          <a:latin typeface="+mn-lt"/>
                          <a:ea typeface="+mn-ea"/>
                          <a:cs typeface="+mn-cs"/>
                        </a:rPr>
                        <a:t>vismaz 70% no projekta attiecināmo izmaksu </a:t>
                      </a:r>
                      <a:r>
                        <a:rPr lang="lv-LV" sz="1600" kern="1200" dirty="0" smtClean="0">
                          <a:solidFill>
                            <a:schemeClr val="dk1"/>
                          </a:solidFill>
                          <a:latin typeface="+mn-lt"/>
                          <a:ea typeface="+mn-ea"/>
                          <a:cs typeface="+mn-cs"/>
                        </a:rPr>
                        <a:t>summas.</a:t>
                      </a:r>
                    </a:p>
                    <a:p>
                      <a:endParaRPr lang="lv-LV" sz="800" dirty="0" smtClean="0">
                        <a:latin typeface="+mn-lt"/>
                        <a:cs typeface="Arial" pitchFamily="34" charset="0"/>
                      </a:endParaRPr>
                    </a:p>
                    <a:p>
                      <a:pPr algn="l">
                        <a:spcAft>
                          <a:spcPts val="0"/>
                        </a:spcAft>
                        <a:tabLst>
                          <a:tab pos="228600" algn="l"/>
                        </a:tabLst>
                      </a:pPr>
                      <a:r>
                        <a:rPr lang="lv-LV" sz="2000" b="0" dirty="0">
                          <a:latin typeface="+mn-lt"/>
                          <a:ea typeface="Times New Roman"/>
                        </a:rPr>
                        <a:t>50 000 </a:t>
                      </a:r>
                      <a:r>
                        <a:rPr lang="lv-LV" sz="1600" dirty="0" smtClean="0">
                          <a:latin typeface="+mn-lt"/>
                          <a:ea typeface="Times New Roman"/>
                        </a:rPr>
                        <a:t>pārējiem </a:t>
                      </a:r>
                      <a:r>
                        <a:rPr lang="lv-LV" sz="1600" dirty="0">
                          <a:latin typeface="+mn-lt"/>
                          <a:ea typeface="Times New Roman"/>
                        </a:rPr>
                        <a:t>projektiem</a:t>
                      </a:r>
                    </a:p>
                  </a:txBody>
                  <a:tcPr/>
                </a:tc>
                <a:tc rowSpan="2">
                  <a:txBody>
                    <a:bodyPr/>
                    <a:lstStyle/>
                    <a:p>
                      <a:pPr algn="l">
                        <a:spcAft>
                          <a:spcPts val="0"/>
                        </a:spcAft>
                        <a:tabLst>
                          <a:tab pos="228600" algn="l"/>
                        </a:tabLst>
                      </a:pPr>
                      <a:r>
                        <a:rPr lang="lv-LV" sz="1600" b="1" dirty="0">
                          <a:latin typeface="+mn-lt"/>
                          <a:ea typeface="Times New Roman"/>
                        </a:rPr>
                        <a:t>70 %</a:t>
                      </a:r>
                      <a:r>
                        <a:rPr lang="lv-LV" sz="1600" b="0" dirty="0">
                          <a:latin typeface="+mn-lt"/>
                          <a:ea typeface="Times New Roman"/>
                        </a:rPr>
                        <a:t> - viena iesniedzēja </a:t>
                      </a:r>
                      <a:r>
                        <a:rPr lang="lv-LV" sz="1600" b="0" dirty="0" smtClean="0">
                          <a:latin typeface="+mn-lt"/>
                          <a:ea typeface="Times New Roman"/>
                        </a:rPr>
                        <a:t>projektam</a:t>
                      </a:r>
                    </a:p>
                    <a:p>
                      <a:pPr algn="l">
                        <a:spcAft>
                          <a:spcPts val="0"/>
                        </a:spcAft>
                        <a:tabLst>
                          <a:tab pos="228600" algn="l"/>
                        </a:tabLst>
                      </a:pPr>
                      <a:endParaRPr lang="lv-LV" sz="1600" b="0" dirty="0">
                        <a:latin typeface="+mn-lt"/>
                        <a:ea typeface="Times New Roman"/>
                      </a:endParaRPr>
                    </a:p>
                    <a:p>
                      <a:pPr algn="l">
                        <a:spcAft>
                          <a:spcPts val="0"/>
                        </a:spcAft>
                        <a:tabLst>
                          <a:tab pos="228600" algn="l"/>
                        </a:tabLst>
                      </a:pPr>
                      <a:r>
                        <a:rPr lang="lv-LV" sz="1600" b="1" dirty="0" smtClean="0">
                          <a:latin typeface="+mn-lt"/>
                          <a:ea typeface="Times New Roman"/>
                        </a:rPr>
                        <a:t>80 </a:t>
                      </a:r>
                      <a:r>
                        <a:rPr lang="lv-LV" sz="1600" b="1" dirty="0">
                          <a:latin typeface="+mn-lt"/>
                          <a:ea typeface="Times New Roman"/>
                        </a:rPr>
                        <a:t>% </a:t>
                      </a:r>
                      <a:r>
                        <a:rPr lang="lv-LV" sz="1600" b="0" dirty="0" err="1" smtClean="0">
                          <a:latin typeface="+mn-lt"/>
                          <a:ea typeface="Times New Roman"/>
                        </a:rPr>
                        <a:t>kopprpjektam</a:t>
                      </a:r>
                      <a:endParaRPr lang="lv-LV" sz="1600" b="0" dirty="0">
                        <a:latin typeface="+mn-lt"/>
                        <a:ea typeface="Times New Roman"/>
                      </a:endParaRPr>
                    </a:p>
                  </a:txBody>
                  <a:tcPr marL="114300" marR="114300" marT="0" marB="0"/>
                </a:tc>
              </a:tr>
              <a:tr h="1540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lv-LV" sz="1800" b="1" kern="1200" dirty="0" smtClean="0"/>
                        <a:t>ELFLA 2  </a:t>
                      </a:r>
                      <a:r>
                        <a:rPr kumimoji="0" lang="lv-LV" sz="1800" kern="1200" dirty="0" smtClean="0"/>
                        <a:t>„Produkcijas/pakalpojumu tirdzniecības vides radīšana vai labiekārtošana”</a:t>
                      </a:r>
                      <a:endParaRPr kumimoji="0" lang="lv-LV" sz="1800" kern="1200" dirty="0" smtClean="0">
                        <a:solidFill>
                          <a:schemeClr val="dk1"/>
                        </a:solidFill>
                        <a:latin typeface="Arial" pitchFamily="34" charset="0"/>
                        <a:ea typeface="+mn-ea"/>
                        <a:cs typeface="Arial" pitchFamily="34" charset="0"/>
                      </a:endParaRPr>
                    </a:p>
                  </a:txBody>
                  <a:tcPr/>
                </a:tc>
                <a:tc>
                  <a:txBody>
                    <a:bodyPr/>
                    <a:lstStyle/>
                    <a:p>
                      <a:pPr algn="ctr"/>
                      <a:r>
                        <a:rPr lang="lv-LV" sz="2000" b="0" kern="1200" dirty="0" smtClean="0">
                          <a:solidFill>
                            <a:schemeClr val="dk1"/>
                          </a:solidFill>
                          <a:latin typeface="+mn-lt"/>
                          <a:ea typeface="+mn-ea"/>
                          <a:cs typeface="+mn-cs"/>
                        </a:rPr>
                        <a:t>78 524,47</a:t>
                      </a:r>
                      <a:endParaRPr lang="lv-LV" sz="2000" b="0" dirty="0">
                        <a:latin typeface="Arial" pitchFamily="34" charset="0"/>
                        <a:cs typeface="Arial" pitchFamily="34" charset="0"/>
                      </a:endParaRPr>
                    </a:p>
                  </a:txBody>
                  <a:tcPr/>
                </a:tc>
                <a:tc vMerge="1">
                  <a:txBody>
                    <a:bodyPr/>
                    <a:lstStyle/>
                    <a:p>
                      <a:pPr algn="l">
                        <a:spcAft>
                          <a:spcPts val="0"/>
                        </a:spcAft>
                        <a:tabLst>
                          <a:tab pos="228600" algn="l"/>
                        </a:tabLst>
                      </a:pPr>
                      <a:endParaRPr lang="lv-LV" sz="1400" dirty="0">
                        <a:latin typeface="Times New Roman"/>
                        <a:ea typeface="Times New Roman"/>
                      </a:endParaRPr>
                    </a:p>
                  </a:txBody>
                  <a:tcPr marL="114300" marR="114300" marT="0" marB="0"/>
                </a:tc>
                <a:tc vMerge="1">
                  <a:txBody>
                    <a:bodyPr/>
                    <a:lstStyle/>
                    <a:p>
                      <a:pPr algn="l">
                        <a:spcAft>
                          <a:spcPts val="0"/>
                        </a:spcAft>
                        <a:tabLst>
                          <a:tab pos="228600" algn="l"/>
                        </a:tabLst>
                      </a:pPr>
                      <a:endParaRPr lang="lv-LV" sz="1400" dirty="0">
                        <a:latin typeface="Times New Roman"/>
                        <a:ea typeface="Times New Roman"/>
                      </a:endParaRPr>
                    </a:p>
                  </a:txBody>
                  <a:tcPr marL="114300" marR="114300" marT="0" marB="0"/>
                </a:tc>
              </a:tr>
              <a:tr h="1165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lv-LV" sz="1800" b="1" kern="1200" dirty="0" smtClean="0"/>
                        <a:t>ELFLA</a:t>
                      </a:r>
                      <a:r>
                        <a:rPr kumimoji="0" lang="lv-LV" sz="1800" b="1" kern="1200" baseline="0" dirty="0" smtClean="0"/>
                        <a:t> 3</a:t>
                      </a:r>
                      <a:r>
                        <a:rPr kumimoji="0" lang="lv-LV" sz="1800" kern="1200" baseline="0" dirty="0" smtClean="0"/>
                        <a:t> </a:t>
                      </a:r>
                      <a:r>
                        <a:rPr kumimoji="0" lang="lv-LV" sz="1800" kern="1200" dirty="0" smtClean="0"/>
                        <a:t>„Sabiedrisko aktivitāšu dažādošana, sabiedrības ierosināto aktivitāšu atbalsts vietējo kopienu attīstībai.”</a:t>
                      </a:r>
                      <a:endParaRPr kumimoji="0" lang="lv-LV" sz="1800" kern="1200" dirty="0" smtClean="0">
                        <a:solidFill>
                          <a:schemeClr val="dk1"/>
                        </a:solidFill>
                        <a:latin typeface="Arial" pitchFamily="34" charset="0"/>
                        <a:ea typeface="+mn-ea"/>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dirty="0" smtClean="0">
                          <a:latin typeface="Arial" pitchFamily="34" charset="0"/>
                          <a:cs typeface="Arial" pitchFamily="34" charset="0"/>
                        </a:rPr>
                        <a:t>157 049.34</a:t>
                      </a:r>
                    </a:p>
                    <a:p>
                      <a:pPr algn="ctr"/>
                      <a:endParaRPr lang="lv-LV" dirty="0">
                        <a:latin typeface="Arial" pitchFamily="34" charset="0"/>
                        <a:cs typeface="Arial" pitchFamily="34" charset="0"/>
                      </a:endParaRPr>
                    </a:p>
                  </a:txBody>
                  <a:tcPr/>
                </a:tc>
                <a:tc>
                  <a:txBody>
                    <a:bodyPr/>
                    <a:lstStyle/>
                    <a:p>
                      <a:r>
                        <a:rPr lang="lv-LV" sz="2000" dirty="0" smtClean="0">
                          <a:latin typeface="+mn-lt"/>
                          <a:cs typeface="Arial" pitchFamily="34" charset="0"/>
                        </a:rPr>
                        <a:t>30 000,00</a:t>
                      </a:r>
                    </a:p>
                    <a:p>
                      <a:endParaRPr lang="lv-LV" sz="2000" dirty="0" smtClean="0">
                        <a:latin typeface="+mn-lt"/>
                        <a:cs typeface="Arial" pitchFamily="34" charset="0"/>
                      </a:endParaRPr>
                    </a:p>
                    <a:p>
                      <a:r>
                        <a:rPr lang="lv-LV" sz="2000" kern="1200" dirty="0" smtClean="0">
                          <a:solidFill>
                            <a:schemeClr val="dk1"/>
                          </a:solidFill>
                          <a:latin typeface="+mn-lt"/>
                          <a:ea typeface="+mn-ea"/>
                          <a:cs typeface="+mn-cs"/>
                        </a:rPr>
                        <a:t>2000,00</a:t>
                      </a:r>
                      <a:r>
                        <a:rPr lang="lv-LV" sz="2000" kern="1200" baseline="0" dirty="0" smtClean="0">
                          <a:solidFill>
                            <a:schemeClr val="dk1"/>
                          </a:solidFill>
                          <a:latin typeface="+mn-lt"/>
                          <a:ea typeface="+mn-ea"/>
                          <a:cs typeface="+mn-cs"/>
                        </a:rPr>
                        <a:t> </a:t>
                      </a:r>
                    </a:p>
                    <a:p>
                      <a:r>
                        <a:rPr lang="lv-LV" sz="1600" kern="1200" dirty="0" smtClean="0">
                          <a:solidFill>
                            <a:schemeClr val="dk1"/>
                          </a:solidFill>
                          <a:latin typeface="+mn-lt"/>
                          <a:ea typeface="+mn-ea"/>
                          <a:cs typeface="+mn-cs"/>
                        </a:rPr>
                        <a:t>apmācību projektiem</a:t>
                      </a:r>
                      <a:endParaRPr lang="lv-LV" sz="1600" dirty="0">
                        <a:latin typeface="+mn-lt"/>
                        <a:cs typeface="Arial" pitchFamily="34" charset="0"/>
                      </a:endParaRPr>
                    </a:p>
                  </a:txBody>
                  <a:tcPr/>
                </a:tc>
                <a:tc rowSpan="2">
                  <a:txBody>
                    <a:bodyPr/>
                    <a:lstStyle/>
                    <a:p>
                      <a:r>
                        <a:rPr lang="lv-LV" sz="1800" b="1" dirty="0" smtClean="0">
                          <a:latin typeface="+mn-lt"/>
                          <a:cs typeface="Arial" pitchFamily="34" charset="0"/>
                        </a:rPr>
                        <a:t>90 % </a:t>
                      </a:r>
                      <a:r>
                        <a:rPr lang="lv-LV" sz="1800" dirty="0" smtClean="0">
                          <a:latin typeface="+mn-lt"/>
                          <a:cs typeface="Arial" pitchFamily="34" charset="0"/>
                        </a:rPr>
                        <a:t>- sabiedriskā labuma projektam</a:t>
                      </a:r>
                      <a:endParaRPr lang="lv-LV" sz="1800" dirty="0">
                        <a:latin typeface="+mn-lt"/>
                        <a:cs typeface="Arial" pitchFamily="34" charset="0"/>
                      </a:endParaRPr>
                    </a:p>
                  </a:txBody>
                  <a:tcPr/>
                </a:tc>
              </a:tr>
              <a:tr h="9025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lv-LV" sz="1800" b="1" kern="1200" dirty="0" smtClean="0"/>
                        <a:t>ELFLA 4</a:t>
                      </a:r>
                      <a:r>
                        <a:rPr kumimoji="0" lang="lv-LV" sz="1800" kern="1200" dirty="0" smtClean="0"/>
                        <a:t> „Publiskās infrastruktūras uzlabošana un attīstība”</a:t>
                      </a:r>
                      <a:endParaRPr kumimoji="0" lang="lv-LV" sz="1800" kern="1200" dirty="0" smtClean="0">
                        <a:solidFill>
                          <a:schemeClr val="dk1"/>
                        </a:solidFill>
                        <a:latin typeface="Arial" pitchFamily="34" charset="0"/>
                        <a:ea typeface="+mn-ea"/>
                        <a:cs typeface="Arial" pitchFamily="34" charset="0"/>
                      </a:endParaRPr>
                    </a:p>
                  </a:txBody>
                  <a:tcPr/>
                </a:tc>
                <a:tc>
                  <a:txBody>
                    <a:bodyPr/>
                    <a:lstStyle/>
                    <a:p>
                      <a:pPr algn="ctr"/>
                      <a:r>
                        <a:rPr lang="lv-LV" dirty="0" smtClean="0">
                          <a:latin typeface="Arial" pitchFamily="34" charset="0"/>
                          <a:cs typeface="Arial" pitchFamily="34" charset="0"/>
                        </a:rPr>
                        <a:t>157 049.34</a:t>
                      </a:r>
                      <a:endParaRPr lang="lv-LV" dirty="0">
                        <a:latin typeface="Arial" pitchFamily="34" charset="0"/>
                        <a:cs typeface="Arial" pitchFamily="34" charset="0"/>
                      </a:endParaRPr>
                    </a:p>
                  </a:txBody>
                  <a:tcPr/>
                </a:tc>
                <a:tc>
                  <a:txBody>
                    <a:bodyPr/>
                    <a:lstStyle/>
                    <a:p>
                      <a:r>
                        <a:rPr lang="lv-LV" sz="2000" dirty="0" smtClean="0">
                          <a:latin typeface="+mn-lt"/>
                          <a:cs typeface="Arial" pitchFamily="34" charset="0"/>
                        </a:rPr>
                        <a:t>50 000,00</a:t>
                      </a:r>
                      <a:endParaRPr lang="lv-LV" sz="2000" dirty="0">
                        <a:latin typeface="+mn-lt"/>
                        <a:cs typeface="Arial" pitchFamily="34" charset="0"/>
                      </a:endParaRPr>
                    </a:p>
                  </a:txBody>
                  <a:tcPr/>
                </a:tc>
                <a:tc vMerge="1">
                  <a:txBody>
                    <a:bodyPr/>
                    <a:lstStyle/>
                    <a:p>
                      <a:endParaRPr lang="lv-LV" sz="1600" dirty="0">
                        <a:latin typeface="+mn-lt"/>
                        <a:cs typeface="Arial" pitchFamily="34" charset="0"/>
                      </a:endParaRPr>
                    </a:p>
                  </a:txBody>
                  <a:tcPr/>
                </a:tc>
              </a:tr>
            </a:tbl>
          </a:graphicData>
        </a:graphic>
      </p:graphicFrame>
      <p:sp>
        <p:nvSpPr>
          <p:cNvPr id="4" name="Slide Number Placeholder 3"/>
          <p:cNvSpPr>
            <a:spLocks noGrp="1"/>
          </p:cNvSpPr>
          <p:nvPr>
            <p:ph type="sldNum" sz="quarter" idx="12"/>
          </p:nvPr>
        </p:nvSpPr>
        <p:spPr/>
        <p:txBody>
          <a:bodyPr/>
          <a:lstStyle/>
          <a:p>
            <a:pPr>
              <a:defRPr/>
            </a:pPr>
            <a:fld id="{51C5B92B-405D-4117-BDD6-5E6135EDB65F}" type="slidenum">
              <a:rPr lang="lv-LV" smtClean="0"/>
              <a:pPr>
                <a:defRPr/>
              </a:pPr>
              <a:t>15</a:t>
            </a:fld>
            <a:endParaRPr lang="lv-LV"/>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4400" y="214291"/>
            <a:ext cx="7772400" cy="357190"/>
          </a:xfrm>
        </p:spPr>
        <p:txBody>
          <a:bodyPr>
            <a:noAutofit/>
          </a:bodyPr>
          <a:lstStyle/>
          <a:p>
            <a:r>
              <a:rPr lang="lv-LV"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Sasniedzamie rezultāti</a:t>
            </a:r>
            <a:endParaRPr lang="lv-LV" sz="2000" b="1" dirty="0" smtClean="0">
              <a:solidFill>
                <a:schemeClr val="tx1"/>
              </a:solidFill>
              <a:latin typeface="Arial" charset="0"/>
              <a:cs typeface="Arial" charset="0"/>
            </a:endParaRPr>
          </a:p>
        </p:txBody>
      </p:sp>
      <p:graphicFrame>
        <p:nvGraphicFramePr>
          <p:cNvPr id="5" name="Content Placeholder 4"/>
          <p:cNvGraphicFramePr>
            <a:graphicFrameLocks noGrp="1"/>
          </p:cNvGraphicFramePr>
          <p:nvPr>
            <p:ph idx="1"/>
          </p:nvPr>
        </p:nvGraphicFramePr>
        <p:xfrm>
          <a:off x="214282" y="642917"/>
          <a:ext cx="8786876" cy="5915029"/>
        </p:xfrm>
        <a:graphic>
          <a:graphicData uri="http://schemas.openxmlformats.org/drawingml/2006/table">
            <a:tbl>
              <a:tblPr firstRow="1" bandRow="1">
                <a:tableStyleId>{0505E3EF-67EA-436B-97B2-0124C06EBD24}</a:tableStyleId>
              </a:tblPr>
              <a:tblGrid>
                <a:gridCol w="2928958"/>
                <a:gridCol w="4286280"/>
                <a:gridCol w="1571638"/>
              </a:tblGrid>
              <a:tr h="428629">
                <a:tc>
                  <a:txBody>
                    <a:bodyPr/>
                    <a:lstStyle/>
                    <a:p>
                      <a:pPr algn="ctr"/>
                      <a:r>
                        <a:rPr lang="lv-LV" sz="2000" b="1" dirty="0" smtClean="0">
                          <a:latin typeface="+mn-lt"/>
                        </a:rPr>
                        <a:t>Iesniedzējs</a:t>
                      </a:r>
                      <a:endParaRPr lang="lv-LV" sz="2000" b="1" dirty="0">
                        <a:latin typeface="+mn-lt"/>
                        <a:cs typeface="Arial" pitchFamily="34" charset="0"/>
                      </a:endParaRPr>
                    </a:p>
                  </a:txBody>
                  <a:tcPr/>
                </a:tc>
                <a:tc gridSpan="2">
                  <a:txBody>
                    <a:bodyPr/>
                    <a:lstStyle/>
                    <a:p>
                      <a:pPr algn="ctr"/>
                      <a:r>
                        <a:rPr lang="lv-LV" sz="2000" b="1" dirty="0" smtClean="0">
                          <a:latin typeface="+mn-lt"/>
                          <a:cs typeface="Arial" pitchFamily="34" charset="0"/>
                        </a:rPr>
                        <a:t>Rezultāti</a:t>
                      </a:r>
                      <a:endParaRPr lang="lv-LV" sz="2000" b="1" dirty="0">
                        <a:latin typeface="+mn-lt"/>
                        <a:cs typeface="Arial" pitchFamily="34" charset="0"/>
                      </a:endParaRPr>
                    </a:p>
                  </a:txBody>
                  <a:tcPr/>
                </a:tc>
                <a:tc hMerge="1">
                  <a:txBody>
                    <a:bodyPr/>
                    <a:lstStyle/>
                    <a:p>
                      <a:pPr algn="ctr"/>
                      <a:endParaRPr lang="lv-LV" sz="1800" dirty="0">
                        <a:latin typeface="+mn-lt"/>
                        <a:cs typeface="Arial" pitchFamily="34" charset="0"/>
                      </a:endParaRPr>
                    </a:p>
                  </a:txBody>
                  <a:tcPr/>
                </a:tc>
              </a:tr>
              <a:tr h="1540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lv-LV" sz="1800" b="1" kern="1200" dirty="0" smtClean="0"/>
                        <a:t>Esošie:</a:t>
                      </a:r>
                    </a:p>
                    <a:p>
                      <a:pPr marL="0" marR="0" indent="0" algn="l" defTabSz="914400" rtl="0" eaLnBrk="1" fontAlgn="auto" latinLnBrk="0" hangingPunct="1">
                        <a:lnSpc>
                          <a:spcPct val="100000"/>
                        </a:lnSpc>
                        <a:spcBef>
                          <a:spcPts val="0"/>
                        </a:spcBef>
                        <a:spcAft>
                          <a:spcPts val="0"/>
                        </a:spcAft>
                        <a:buClrTx/>
                        <a:buSzTx/>
                        <a:buFontTx/>
                        <a:buNone/>
                        <a:tabLst/>
                        <a:defRPr/>
                      </a:pPr>
                      <a:r>
                        <a:rPr kumimoji="0" lang="lv-LV" sz="1800" b="0" kern="1200" dirty="0" smtClean="0">
                          <a:latin typeface="+mn-lt"/>
                        </a:rPr>
                        <a:t>Nelauksaimnieciskie uzņēmēji</a:t>
                      </a:r>
                    </a:p>
                    <a:p>
                      <a:pPr marL="0" marR="0" indent="0" algn="l" defTabSz="914400" rtl="0" eaLnBrk="1" fontAlgn="auto" latinLnBrk="0" hangingPunct="1">
                        <a:lnSpc>
                          <a:spcPct val="100000"/>
                        </a:lnSpc>
                        <a:spcBef>
                          <a:spcPts val="0"/>
                        </a:spcBef>
                        <a:spcAft>
                          <a:spcPts val="0"/>
                        </a:spcAft>
                        <a:buClrTx/>
                        <a:buSzTx/>
                        <a:buFontTx/>
                        <a:buNone/>
                        <a:tabLst/>
                        <a:defRPr/>
                      </a:pPr>
                      <a:r>
                        <a:rPr kumimoji="0" lang="lv-LV" sz="1800" b="0" kern="1200" dirty="0" smtClean="0">
                          <a:solidFill>
                            <a:schemeClr val="dk1"/>
                          </a:solidFill>
                          <a:latin typeface="+mn-lt"/>
                          <a:ea typeface="+mn-ea"/>
                          <a:cs typeface="Arial" pitchFamily="34" charset="0"/>
                        </a:rPr>
                        <a:t>Lauksaimniecības uzņēmēji-pārstrādātāji</a:t>
                      </a:r>
                    </a:p>
                    <a:p>
                      <a:pPr marL="0" marR="0" indent="0" algn="l" defTabSz="914400" rtl="0" eaLnBrk="1" fontAlgn="auto" latinLnBrk="0" hangingPunct="1">
                        <a:lnSpc>
                          <a:spcPct val="100000"/>
                        </a:lnSpc>
                        <a:spcBef>
                          <a:spcPts val="0"/>
                        </a:spcBef>
                        <a:spcAft>
                          <a:spcPts val="0"/>
                        </a:spcAft>
                        <a:buClrTx/>
                        <a:buSzTx/>
                        <a:buFontTx/>
                        <a:buNone/>
                        <a:tabLst/>
                        <a:defRPr/>
                      </a:pPr>
                      <a:r>
                        <a:rPr kumimoji="0" lang="lv-LV" sz="1800" b="0" kern="1200" dirty="0" smtClean="0">
                          <a:solidFill>
                            <a:schemeClr val="dk1"/>
                          </a:solidFill>
                          <a:latin typeface="+mn-lt"/>
                          <a:ea typeface="+mn-ea"/>
                          <a:cs typeface="Arial" pitchFamily="34" charset="0"/>
                        </a:rPr>
                        <a:t>Biedrības/nodibinājumi</a:t>
                      </a:r>
                    </a:p>
                    <a:p>
                      <a:pPr marL="0" marR="0" indent="0" algn="l" defTabSz="914400" rtl="0" eaLnBrk="1" fontAlgn="auto" latinLnBrk="0" hangingPunct="1">
                        <a:lnSpc>
                          <a:spcPct val="100000"/>
                        </a:lnSpc>
                        <a:spcBef>
                          <a:spcPts val="0"/>
                        </a:spcBef>
                        <a:spcAft>
                          <a:spcPts val="0"/>
                        </a:spcAft>
                        <a:buClrTx/>
                        <a:buSzTx/>
                        <a:buFontTx/>
                        <a:buNone/>
                        <a:tabLst/>
                        <a:defRPr/>
                      </a:pPr>
                      <a:r>
                        <a:rPr kumimoji="0" lang="lv-LV" sz="1800" kern="1200" dirty="0" smtClean="0">
                          <a:solidFill>
                            <a:schemeClr val="dk1"/>
                          </a:solidFill>
                          <a:latin typeface="+mn-lt"/>
                          <a:ea typeface="+mn-ea"/>
                          <a:cs typeface="Arial" pitchFamily="34" charset="0"/>
                        </a:rPr>
                        <a:t>Juridiskas personas</a:t>
                      </a:r>
                    </a:p>
                  </a:txBody>
                  <a:tcPr/>
                </a:tc>
                <a:tc gridSpan="2">
                  <a:txBody>
                    <a:bodyPr/>
                    <a:lstStyle/>
                    <a:p>
                      <a:pPr algn="ctr"/>
                      <a:r>
                        <a:rPr lang="lv-LV" sz="1800" b="0" dirty="0" smtClean="0">
                          <a:latin typeface="+mn-lt"/>
                          <a:cs typeface="Arial" pitchFamily="34" charset="0"/>
                        </a:rPr>
                        <a:t>Sasniedz </a:t>
                      </a:r>
                      <a:r>
                        <a:rPr lang="lv-LV" sz="1800" b="1" u="sng" dirty="0" smtClean="0">
                          <a:latin typeface="+mn-lt"/>
                          <a:cs typeface="Arial" pitchFamily="34" charset="0"/>
                        </a:rPr>
                        <a:t>vismaz vienu </a:t>
                      </a:r>
                      <a:r>
                        <a:rPr lang="lv-LV" sz="1800" b="0" dirty="0" smtClean="0">
                          <a:latin typeface="+mn-lt"/>
                          <a:cs typeface="Arial" pitchFamily="34" charset="0"/>
                        </a:rPr>
                        <a:t>no minētajiem rādītājiem:</a:t>
                      </a:r>
                    </a:p>
                    <a:p>
                      <a:pPr marL="457200" indent="-457200" algn="l">
                        <a:buAutoNum type="arabicPeriod"/>
                      </a:pPr>
                      <a:r>
                        <a:rPr lang="lv-LV" sz="1800" b="0" baseline="0" dirty="0" smtClean="0">
                          <a:latin typeface="+mn-lt"/>
                          <a:cs typeface="Arial" pitchFamily="34" charset="0"/>
                        </a:rPr>
                        <a:t>Rada vismaz vienu jaunu darba vietu, saglabājot esošās.</a:t>
                      </a:r>
                    </a:p>
                    <a:p>
                      <a:pPr marL="457200" indent="-457200" algn="l">
                        <a:buAutoNum type="arabicPeriod"/>
                      </a:pPr>
                      <a:r>
                        <a:rPr lang="lv-LV" sz="1800" b="0" baseline="0" dirty="0" smtClean="0">
                          <a:latin typeface="+mn-lt"/>
                          <a:cs typeface="Arial" pitchFamily="34" charset="0"/>
                        </a:rPr>
                        <a:t>Salīdzinājumā ar pēdējo noslēgto gadu pirms projekta iesniegšanas vismaz par 10% palielina neto apgrozījumu, vai palielina par 30 % no ieguldīto investīciju apmēra, vai par 10 % palielina fizisko ražošanas apmēru.</a:t>
                      </a:r>
                    </a:p>
                  </a:txBody>
                  <a:tcPr/>
                </a:tc>
                <a:tc hMerge="1">
                  <a:txBody>
                    <a:bodyPr/>
                    <a:lstStyle/>
                    <a:p>
                      <a:pPr algn="l">
                        <a:spcAft>
                          <a:spcPts val="0"/>
                        </a:spcAft>
                        <a:tabLst>
                          <a:tab pos="228600" algn="l"/>
                        </a:tabLst>
                      </a:pPr>
                      <a:endParaRPr lang="lv-LV" sz="1400" dirty="0">
                        <a:latin typeface="Times New Roman"/>
                        <a:ea typeface="Times New Roman"/>
                      </a:endParaRPr>
                    </a:p>
                  </a:txBody>
                  <a:tcPr marL="114300" marR="114300" marT="0" marB="0"/>
                </a:tc>
              </a:tr>
              <a:tr h="15402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lv-LV" sz="1800" b="1" kern="1200" dirty="0" smtClean="0"/>
                        <a:t>Jaunie:</a:t>
                      </a:r>
                    </a:p>
                    <a:p>
                      <a:pPr marL="0" marR="0" indent="0" algn="l" defTabSz="914400" rtl="0" eaLnBrk="1" fontAlgn="auto" latinLnBrk="0" hangingPunct="1">
                        <a:lnSpc>
                          <a:spcPct val="100000"/>
                        </a:lnSpc>
                        <a:spcBef>
                          <a:spcPts val="0"/>
                        </a:spcBef>
                        <a:spcAft>
                          <a:spcPts val="0"/>
                        </a:spcAft>
                        <a:buClrTx/>
                        <a:buSzTx/>
                        <a:buFontTx/>
                        <a:buNone/>
                        <a:tabLst/>
                        <a:defRPr/>
                      </a:pPr>
                      <a:r>
                        <a:rPr kumimoji="0" lang="lv-LV" sz="1800" b="0" kern="1200" dirty="0" smtClean="0">
                          <a:latin typeface="+mn-lt"/>
                        </a:rPr>
                        <a:t>Nelauksaimnieciskie uzņēmēji</a:t>
                      </a:r>
                    </a:p>
                    <a:p>
                      <a:pPr marL="0" marR="0" indent="0" algn="l" defTabSz="914400" rtl="0" eaLnBrk="1" fontAlgn="auto" latinLnBrk="0" hangingPunct="1">
                        <a:lnSpc>
                          <a:spcPct val="100000"/>
                        </a:lnSpc>
                        <a:spcBef>
                          <a:spcPts val="0"/>
                        </a:spcBef>
                        <a:spcAft>
                          <a:spcPts val="0"/>
                        </a:spcAft>
                        <a:buClrTx/>
                        <a:buSzTx/>
                        <a:buFontTx/>
                        <a:buNone/>
                        <a:tabLst/>
                        <a:defRPr/>
                      </a:pPr>
                      <a:r>
                        <a:rPr kumimoji="0" lang="lv-LV" sz="1800" b="0" kern="1200" dirty="0" smtClean="0">
                          <a:solidFill>
                            <a:schemeClr val="dk1"/>
                          </a:solidFill>
                          <a:latin typeface="+mn-lt"/>
                          <a:ea typeface="+mn-ea"/>
                          <a:cs typeface="Arial" pitchFamily="34" charset="0"/>
                        </a:rPr>
                        <a:t>Lauksaimniecības uzņēmēji-pārstrādātāji</a:t>
                      </a:r>
                    </a:p>
                    <a:p>
                      <a:pPr marL="0" marR="0" indent="0" algn="l" defTabSz="914400" rtl="0" eaLnBrk="1" fontAlgn="auto" latinLnBrk="0" hangingPunct="1">
                        <a:lnSpc>
                          <a:spcPct val="100000"/>
                        </a:lnSpc>
                        <a:spcBef>
                          <a:spcPts val="0"/>
                        </a:spcBef>
                        <a:spcAft>
                          <a:spcPts val="0"/>
                        </a:spcAft>
                        <a:buClrTx/>
                        <a:buSzTx/>
                        <a:buFontTx/>
                        <a:buNone/>
                        <a:tabLst/>
                        <a:defRPr/>
                      </a:pPr>
                      <a:r>
                        <a:rPr kumimoji="0" lang="lv-LV" sz="1800" b="0" kern="1200" dirty="0" smtClean="0">
                          <a:solidFill>
                            <a:schemeClr val="dk1"/>
                          </a:solidFill>
                          <a:latin typeface="+mn-lt"/>
                          <a:ea typeface="+mn-ea"/>
                          <a:cs typeface="Arial" pitchFamily="34" charset="0"/>
                        </a:rPr>
                        <a:t>Biedrības/nodibinājumi</a:t>
                      </a:r>
                    </a:p>
                    <a:p>
                      <a:pPr marL="0" marR="0" indent="0" algn="l" defTabSz="914400" rtl="0" eaLnBrk="1" fontAlgn="auto" latinLnBrk="0" hangingPunct="1">
                        <a:lnSpc>
                          <a:spcPct val="100000"/>
                        </a:lnSpc>
                        <a:spcBef>
                          <a:spcPts val="0"/>
                        </a:spcBef>
                        <a:spcAft>
                          <a:spcPts val="0"/>
                        </a:spcAft>
                        <a:buClrTx/>
                        <a:buSzTx/>
                        <a:buFontTx/>
                        <a:buNone/>
                        <a:tabLst/>
                        <a:defRPr/>
                      </a:pPr>
                      <a:r>
                        <a:rPr kumimoji="0" lang="lv-LV" sz="1800" kern="1200" dirty="0" smtClean="0">
                          <a:solidFill>
                            <a:schemeClr val="dk1"/>
                          </a:solidFill>
                          <a:latin typeface="+mn-lt"/>
                          <a:ea typeface="+mn-ea"/>
                          <a:cs typeface="Arial" pitchFamily="34" charset="0"/>
                        </a:rPr>
                        <a:t>Juridiskas personas</a:t>
                      </a:r>
                    </a:p>
                  </a:txBody>
                  <a:tcPr/>
                </a:tc>
                <a:tc gridSpan="2">
                  <a:txBody>
                    <a:bodyPr/>
                    <a:lstStyle/>
                    <a:p>
                      <a:pPr marL="457200" indent="-457200" algn="l">
                        <a:buAutoNum type="arabicPeriod"/>
                      </a:pPr>
                      <a:r>
                        <a:rPr lang="lv-LV" sz="1800" b="0" dirty="0" smtClean="0">
                          <a:latin typeface="+mn-lt"/>
                          <a:cs typeface="Arial" pitchFamily="34" charset="0"/>
                        </a:rPr>
                        <a:t>Rada jaunu</a:t>
                      </a:r>
                      <a:r>
                        <a:rPr lang="lv-LV" sz="1800" b="0" baseline="0" dirty="0" smtClean="0">
                          <a:latin typeface="+mn-lt"/>
                          <a:cs typeface="Arial" pitchFamily="34" charset="0"/>
                        </a:rPr>
                        <a:t> darba vietu.</a:t>
                      </a:r>
                    </a:p>
                    <a:p>
                      <a:pPr marL="457200" indent="-457200" algn="l">
                        <a:buAutoNum type="arabicPeriod"/>
                      </a:pPr>
                      <a:r>
                        <a:rPr lang="lv-LV" sz="1800" b="0" baseline="0" dirty="0" smtClean="0">
                          <a:latin typeface="+mn-lt"/>
                          <a:cs typeface="Arial" pitchFamily="34" charset="0"/>
                        </a:rPr>
                        <a:t>Salīdzinājumā ar pirmo noslēgto gadu pēc projekta īstenošanas palielina neto apgrozījumu trešajā gadā vismaz par 30 % no projekta investīciju apmēra, turpmāk to nesamazina visu projekta uzraudzības laiku.</a:t>
                      </a:r>
                    </a:p>
                    <a:p>
                      <a:pPr marL="457200" marR="0" indent="-457200" algn="l" defTabSz="914400" rtl="0" eaLnBrk="1" fontAlgn="auto" latinLnBrk="0" hangingPunct="1">
                        <a:lnSpc>
                          <a:spcPct val="100000"/>
                        </a:lnSpc>
                        <a:spcBef>
                          <a:spcPts val="0"/>
                        </a:spcBef>
                        <a:spcAft>
                          <a:spcPts val="0"/>
                        </a:spcAft>
                        <a:buClrTx/>
                        <a:buSzTx/>
                        <a:buFontTx/>
                        <a:buAutoNum type="arabicPeriod"/>
                        <a:tabLst/>
                        <a:defRPr/>
                      </a:pPr>
                      <a:r>
                        <a:rPr lang="lv-LV" sz="1800" b="0" baseline="0" dirty="0" smtClean="0">
                          <a:latin typeface="+mn-lt"/>
                          <a:cs typeface="Arial" pitchFamily="34" charset="0"/>
                        </a:rPr>
                        <a:t>Sasniedz gada neto apgrozījumu vismaz 30 % apmērā no ieguldīto investīciju apmēra.</a:t>
                      </a:r>
                    </a:p>
                  </a:txBody>
                  <a:tcPr/>
                </a:tc>
                <a:tc hMerge="1">
                  <a:txBody>
                    <a:bodyPr/>
                    <a:lstStyle/>
                    <a:p>
                      <a:endParaRPr lang="lv-LV"/>
                    </a:p>
                  </a:txBody>
                  <a:tcPr/>
                </a:tc>
              </a:tr>
              <a:tr h="1165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lv-LV" sz="1800" b="1" kern="1200" dirty="0" smtClean="0">
                          <a:solidFill>
                            <a:schemeClr val="dk1"/>
                          </a:solidFill>
                          <a:latin typeface="+mn-lt"/>
                          <a:ea typeface="+mn-ea"/>
                          <a:cs typeface="Arial" pitchFamily="34" charset="0"/>
                        </a:rPr>
                        <a:t>Ja</a:t>
                      </a:r>
                      <a:r>
                        <a:rPr kumimoji="0" lang="lv-LV" sz="1800" kern="1200" dirty="0" smtClean="0">
                          <a:solidFill>
                            <a:schemeClr val="dk1"/>
                          </a:solidFill>
                          <a:latin typeface="+mn-lt"/>
                          <a:ea typeface="+mn-ea"/>
                          <a:cs typeface="Arial" pitchFamily="34" charset="0"/>
                        </a:rPr>
                        <a:t> īsteno </a:t>
                      </a:r>
                      <a:r>
                        <a:rPr kumimoji="0" lang="lv-LV" sz="1800" b="1" kern="1200" dirty="0" smtClean="0">
                          <a:solidFill>
                            <a:schemeClr val="dk1"/>
                          </a:solidFill>
                          <a:latin typeface="+mn-lt"/>
                          <a:ea typeface="+mn-ea"/>
                          <a:cs typeface="Arial" pitchFamily="34" charset="0"/>
                        </a:rPr>
                        <a:t>5.1.4.</a:t>
                      </a:r>
                      <a:r>
                        <a:rPr kumimoji="0" lang="lv-LV" sz="1800" kern="1200" baseline="0" dirty="0" smtClean="0">
                          <a:solidFill>
                            <a:schemeClr val="dk1"/>
                          </a:solidFill>
                          <a:latin typeface="+mn-lt"/>
                          <a:ea typeface="+mn-ea"/>
                          <a:cs typeface="Arial" pitchFamily="34" charset="0"/>
                        </a:rPr>
                        <a:t> aktivitāti (darbinieku kvalifikācijas celšana, apmācības)</a:t>
                      </a:r>
                      <a:endParaRPr kumimoji="0" lang="lv-LV" sz="1800" kern="1200" dirty="0" smtClean="0">
                        <a:solidFill>
                          <a:schemeClr val="dk1"/>
                        </a:solidFill>
                        <a:latin typeface="+mn-lt"/>
                        <a:ea typeface="+mn-ea"/>
                        <a:cs typeface="Arial" pitchFamily="34" charset="0"/>
                      </a:endParaRPr>
                    </a:p>
                  </a:txBody>
                  <a:tcPr/>
                </a:tc>
                <a:tc>
                  <a:txBody>
                    <a:bodyPr/>
                    <a:lstStyle/>
                    <a:p>
                      <a:pPr marL="342900" indent="-342900" algn="l">
                        <a:buAutoNum type="arabicPeriod"/>
                      </a:pPr>
                      <a:r>
                        <a:rPr lang="lv-LV" dirty="0" smtClean="0">
                          <a:latin typeface="+mn-lt"/>
                          <a:cs typeface="Arial" pitchFamily="34" charset="0"/>
                        </a:rPr>
                        <a:t>Vienojas par darba attiecību turpināšanu vismaz 18 mēnešus</a:t>
                      </a:r>
                      <a:r>
                        <a:rPr lang="lv-LV" baseline="0" dirty="0" smtClean="0">
                          <a:latin typeface="+mn-lt"/>
                          <a:cs typeface="Arial" pitchFamily="34" charset="0"/>
                        </a:rPr>
                        <a:t> pēc projekta īstenošanas (par darbiniekiem tiek veiktas valsts sociālās apdrošināšanas obligātās iemaksas).</a:t>
                      </a:r>
                      <a:endParaRPr lang="lv-LV" dirty="0">
                        <a:latin typeface="+mn-lt"/>
                        <a:cs typeface="Arial" pitchFamily="34" charset="0"/>
                      </a:endParaRPr>
                    </a:p>
                  </a:txBody>
                  <a:tcPr>
                    <a:lnR w="12700" cmpd="sng">
                      <a:noFill/>
                    </a:lnR>
                  </a:tcPr>
                </a:tc>
                <a:tc>
                  <a:txBody>
                    <a:bodyPr/>
                    <a:lstStyle/>
                    <a:p>
                      <a:endParaRPr lang="lv-LV" sz="1800" dirty="0">
                        <a:latin typeface="+mn-lt"/>
                        <a:cs typeface="Arial" pitchFamily="34" charset="0"/>
                      </a:endParaRPr>
                    </a:p>
                  </a:txBody>
                  <a:tcPr>
                    <a:lnL w="12700" cmpd="sng">
                      <a:noFill/>
                    </a:lnL>
                  </a:tcPr>
                </a:tc>
              </a:tr>
            </a:tbl>
          </a:graphicData>
        </a:graphic>
      </p:graphicFrame>
      <p:sp>
        <p:nvSpPr>
          <p:cNvPr id="4" name="Slide Number Placeholder 3"/>
          <p:cNvSpPr>
            <a:spLocks noGrp="1"/>
          </p:cNvSpPr>
          <p:nvPr>
            <p:ph type="sldNum" sz="quarter" idx="12"/>
          </p:nvPr>
        </p:nvSpPr>
        <p:spPr/>
        <p:txBody>
          <a:bodyPr/>
          <a:lstStyle/>
          <a:p>
            <a:pPr>
              <a:defRPr/>
            </a:pPr>
            <a:fld id="{51C5B92B-405D-4117-BDD6-5E6135EDB65F}" type="slidenum">
              <a:rPr lang="lv-LV" smtClean="0"/>
              <a:pPr>
                <a:defRPr/>
              </a:pPr>
              <a:t>16</a:t>
            </a:fld>
            <a:endParaRPr lang="lv-LV"/>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4EDFA3F-906E-43FE-B775-ABDF8377A6CC}" type="slidenum">
              <a:rPr lang="lv-LV" smtClean="0"/>
              <a:pPr>
                <a:defRPr/>
              </a:pPr>
              <a:t>17</a:t>
            </a:fld>
            <a:endParaRPr lang="lv-LV"/>
          </a:p>
        </p:txBody>
      </p:sp>
      <p:sp>
        <p:nvSpPr>
          <p:cNvPr id="3" name="Rectangle 2"/>
          <p:cNvSpPr/>
          <p:nvPr/>
        </p:nvSpPr>
        <p:spPr>
          <a:xfrm>
            <a:off x="1214414" y="571480"/>
            <a:ext cx="6500858" cy="4878259"/>
          </a:xfrm>
          <a:prstGeom prst="rect">
            <a:avLst/>
          </a:prstGeom>
        </p:spPr>
        <p:txBody>
          <a:bodyPr wrap="square">
            <a:spAutoFit/>
          </a:bodyPr>
          <a:lstStyle/>
          <a:p>
            <a:pPr algn="ctr" eaLnBrk="1" hangingPunct="1">
              <a:buClr>
                <a:schemeClr val="accent6">
                  <a:lumMod val="75000"/>
                </a:schemeClr>
              </a:buClr>
            </a:pPr>
            <a:r>
              <a:rPr lang="lv-LV"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Eiropas Jūrlietu un Zivsaimniecības fonds</a:t>
            </a:r>
          </a:p>
          <a:p>
            <a:pPr algn="ctr" eaLnBrk="1" hangingPunct="1">
              <a:buClr>
                <a:schemeClr val="accent6">
                  <a:lumMod val="75000"/>
                </a:schemeClr>
              </a:buClr>
            </a:pPr>
            <a:r>
              <a:rPr lang="lv-LV"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EJZF</a:t>
            </a:r>
          </a:p>
          <a:p>
            <a:pPr algn="ctr" eaLnBrk="1" hangingPunct="1">
              <a:buClr>
                <a:schemeClr val="accent1"/>
              </a:buClr>
            </a:pPr>
            <a:endParaRPr lang="lv-LV" sz="1100" b="1" dirty="0" smtClean="0"/>
          </a:p>
          <a:p>
            <a:pPr algn="ctr" eaLnBrk="1" hangingPunct="1">
              <a:buClr>
                <a:schemeClr val="accent1"/>
              </a:buClr>
            </a:pPr>
            <a:r>
              <a:rPr lang="lv-LV"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Plānotais 1.Kārtas  finansējums (EUR)</a:t>
            </a:r>
          </a:p>
          <a:p>
            <a:pPr algn="ctr" eaLnBrk="1" hangingPunct="1">
              <a:buClr>
                <a:schemeClr val="accent1"/>
              </a:buClr>
            </a:pPr>
            <a:endParaRPr lang="lv-LV" sz="4000" b="1" dirty="0" smtClean="0"/>
          </a:p>
          <a:p>
            <a:pPr algn="ctr" eaLnBrk="1" hangingPunct="1"/>
            <a:r>
              <a:rPr lang="lv-LV"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627 253,52</a:t>
            </a:r>
            <a:endParaRPr lang="lv-LV"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eaLnBrk="1" hangingPunct="1"/>
            <a:endParaRPr lang="lv-LV"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914400" y="214290"/>
            <a:ext cx="7772400" cy="357190"/>
          </a:xfrm>
        </p:spPr>
        <p:txBody>
          <a:bodyPr>
            <a:noAutofit/>
          </a:bodyPr>
          <a:lstStyle/>
          <a:p>
            <a:r>
              <a:rPr lang="lv-LV"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EJZF aktivitātes</a:t>
            </a:r>
          </a:p>
        </p:txBody>
      </p:sp>
      <p:graphicFrame>
        <p:nvGraphicFramePr>
          <p:cNvPr id="5" name="Content Placeholder 4"/>
          <p:cNvGraphicFramePr>
            <a:graphicFrameLocks noGrp="1"/>
          </p:cNvGraphicFramePr>
          <p:nvPr>
            <p:ph idx="1"/>
          </p:nvPr>
        </p:nvGraphicFramePr>
        <p:xfrm>
          <a:off x="214281" y="571482"/>
          <a:ext cx="8715437" cy="6140961"/>
        </p:xfrm>
        <a:graphic>
          <a:graphicData uri="http://schemas.openxmlformats.org/drawingml/2006/table">
            <a:tbl>
              <a:tblPr firstRow="1" bandRow="1">
                <a:tableStyleId>{0505E3EF-67EA-436B-97B2-0124C06EBD24}</a:tableStyleId>
              </a:tblPr>
              <a:tblGrid>
                <a:gridCol w="2500331"/>
                <a:gridCol w="2714644"/>
                <a:gridCol w="3500462"/>
              </a:tblGrid>
              <a:tr h="4056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Stratēģiskais</a:t>
                      </a:r>
                      <a:r>
                        <a:rPr lang="lv-LV" sz="2000" baseline="0" dirty="0" smtClean="0"/>
                        <a:t> mērķis</a:t>
                      </a:r>
                      <a:endParaRPr lang="lv-LV" sz="2000" dirty="0" smtClean="0">
                        <a:latin typeface="Arial" pitchFamily="34" charset="0"/>
                        <a:cs typeface="Arial" pitchFamily="34" charset="0"/>
                      </a:endParaRPr>
                    </a:p>
                  </a:txBody>
                  <a:tcPr/>
                </a:tc>
                <a:tc>
                  <a:txBody>
                    <a:bodyPr/>
                    <a:lstStyle/>
                    <a:p>
                      <a:pPr algn="ctr"/>
                      <a:r>
                        <a:rPr lang="lv-LV" sz="2000" dirty="0" smtClean="0"/>
                        <a:t>Rīcības</a:t>
                      </a:r>
                      <a:endParaRPr lang="lv-LV" sz="2000" dirty="0">
                        <a:latin typeface="Arial" pitchFamily="34" charset="0"/>
                        <a:cs typeface="Arial" pitchFamily="34" charset="0"/>
                      </a:endParaRPr>
                    </a:p>
                  </a:txBody>
                  <a:tcPr/>
                </a:tc>
                <a:tc>
                  <a:txBody>
                    <a:bodyPr/>
                    <a:lstStyle/>
                    <a:p>
                      <a:pPr algn="ctr"/>
                      <a:r>
                        <a:rPr lang="lv-LV" sz="2000" dirty="0" smtClean="0">
                          <a:latin typeface="+mn-lt"/>
                          <a:cs typeface="Arial" pitchFamily="34" charset="0"/>
                        </a:rPr>
                        <a:t>Aktivitāte (MK nr.605)</a:t>
                      </a:r>
                      <a:endParaRPr lang="lv-LV" sz="2000" dirty="0">
                        <a:latin typeface="+mn-lt"/>
                        <a:cs typeface="Arial" pitchFamily="34" charset="0"/>
                      </a:endParaRPr>
                    </a:p>
                  </a:txBody>
                  <a:tcPr/>
                </a:tc>
              </a:tr>
              <a:tr h="23741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dirty="0" smtClean="0">
                          <a:latin typeface="+mn-lt"/>
                          <a:cs typeface="Arial" pitchFamily="34" charset="0"/>
                        </a:rPr>
                        <a:t>M4</a:t>
                      </a:r>
                      <a:r>
                        <a:rPr lang="lv-LV" sz="1800" dirty="0" smtClean="0">
                          <a:latin typeface="+mn-lt"/>
                          <a:cs typeface="Arial" pitchFamily="34" charset="0"/>
                        </a:rPr>
                        <a:t> Veicināt piekrastes uzņēmumu attīstību un inovācijas veicināšanu.</a:t>
                      </a:r>
                      <a:endParaRPr lang="lv-LV" sz="1800" dirty="0" smtClean="0">
                        <a:latin typeface="+mn-lt"/>
                      </a:endParaRPr>
                    </a:p>
                    <a:p>
                      <a:pPr algn="l"/>
                      <a:endParaRPr lang="lv-LV" sz="1800" dirty="0" smtClean="0">
                        <a:latin typeface="+mj-lt"/>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lv-LV" sz="1800" b="1" kern="1200" dirty="0" smtClean="0">
                          <a:solidFill>
                            <a:schemeClr val="dk1"/>
                          </a:solidFill>
                          <a:latin typeface="+mn-lt"/>
                          <a:ea typeface="+mn-ea"/>
                          <a:cs typeface="Arial" pitchFamily="34" charset="0"/>
                        </a:rPr>
                        <a:t>EJZF 1 </a:t>
                      </a:r>
                      <a:r>
                        <a:rPr kumimoji="0" lang="lv-LV" sz="1800" b="0" kern="1200" dirty="0" smtClean="0">
                          <a:solidFill>
                            <a:schemeClr val="dk1"/>
                          </a:solidFill>
                          <a:latin typeface="+mn-lt"/>
                          <a:ea typeface="+mn-ea"/>
                          <a:cs typeface="Arial" pitchFamily="34" charset="0"/>
                        </a:rPr>
                        <a:t>Zivsaimniecības un jūras ekonomikas nozares uzņēmumu attīstība, darbību dažādošana un sezonalitātes ietekmes mazināšana.</a:t>
                      </a:r>
                    </a:p>
                    <a:p>
                      <a:pPr algn="l"/>
                      <a:endParaRPr kumimoji="0" lang="lv-LV" sz="1800" kern="1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kern="1200" dirty="0" smtClean="0">
                          <a:solidFill>
                            <a:schemeClr val="dk1"/>
                          </a:solidFill>
                          <a:latin typeface="+mn-lt"/>
                          <a:ea typeface="+mn-ea"/>
                          <a:cs typeface="+mn-cs"/>
                        </a:rPr>
                        <a:t>6.1. </a:t>
                      </a:r>
                      <a:r>
                        <a:rPr lang="lv-LV" sz="1800" kern="1200" dirty="0" smtClean="0">
                          <a:solidFill>
                            <a:schemeClr val="dk1"/>
                          </a:solidFill>
                          <a:latin typeface="+mn-lt"/>
                          <a:ea typeface="+mn-ea"/>
                          <a:cs typeface="+mn-cs"/>
                        </a:rPr>
                        <a:t>Pievienotās vērtības</a:t>
                      </a:r>
                      <a:r>
                        <a:rPr lang="lv-LV" sz="1800" kern="1200" baseline="0" dirty="0" smtClean="0">
                          <a:solidFill>
                            <a:schemeClr val="dk1"/>
                          </a:solidFill>
                          <a:latin typeface="+mn-lt"/>
                          <a:ea typeface="+mn-ea"/>
                          <a:cs typeface="+mn-cs"/>
                        </a:rPr>
                        <a:t> </a:t>
                      </a:r>
                      <a:r>
                        <a:rPr lang="lv-LV" sz="1800" kern="1200" dirty="0" smtClean="0">
                          <a:solidFill>
                            <a:schemeClr val="dk1"/>
                          </a:solidFill>
                          <a:latin typeface="+mn-lt"/>
                          <a:ea typeface="+mn-ea"/>
                          <a:cs typeface="+mn-cs"/>
                        </a:rPr>
                        <a:t>veidošana un inovācijas veicināšana visos zvejas un akvakultūras produktu piegādes posmos.</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lv-LV" sz="1800" b="1" kern="1200" dirty="0" smtClean="0">
                          <a:solidFill>
                            <a:schemeClr val="dk1"/>
                          </a:solidFill>
                          <a:latin typeface="+mn-lt"/>
                          <a:ea typeface="+mn-ea"/>
                          <a:cs typeface="+mn-cs"/>
                        </a:rPr>
                        <a:t>6.2. </a:t>
                      </a:r>
                      <a:r>
                        <a:rPr lang="lv-LV" sz="1800" kern="1200" dirty="0" smtClean="0">
                          <a:solidFill>
                            <a:schemeClr val="dk1"/>
                          </a:solidFill>
                          <a:latin typeface="+mn-lt"/>
                          <a:ea typeface="+mn-ea"/>
                          <a:cs typeface="+mn-cs"/>
                        </a:rPr>
                        <a:t>Darbību dažādošana</a:t>
                      </a:r>
                      <a:r>
                        <a:rPr lang="lv-LV" sz="1800" kern="1200" baseline="0" dirty="0" smtClean="0">
                          <a:solidFill>
                            <a:schemeClr val="dk1"/>
                          </a:solidFill>
                          <a:latin typeface="+mn-lt"/>
                          <a:ea typeface="+mn-ea"/>
                          <a:cs typeface="+mn-cs"/>
                        </a:rPr>
                        <a:t> </a:t>
                      </a:r>
                      <a:r>
                        <a:rPr lang="lv-LV" sz="1800" kern="1200" dirty="0" smtClean="0">
                          <a:solidFill>
                            <a:schemeClr val="dk1"/>
                          </a:solidFill>
                          <a:latin typeface="+mn-lt"/>
                          <a:ea typeface="+mn-ea"/>
                          <a:cs typeface="+mn-cs"/>
                        </a:rPr>
                        <a:t>zivsaimniecības nozarē un citās jūras ekonomikas nozarēs.</a:t>
                      </a:r>
                    </a:p>
                  </a:txBody>
                  <a:tcPr/>
                </a:tc>
              </a:tr>
              <a:tr h="1497890">
                <a:tc>
                  <a:txBody>
                    <a:bodyPr/>
                    <a:lstStyle/>
                    <a:p>
                      <a:pPr algn="l"/>
                      <a:r>
                        <a:rPr lang="lv-LV" sz="1800" b="1" dirty="0" smtClean="0">
                          <a:latin typeface="+mn-lt"/>
                          <a:cs typeface="Arial" pitchFamily="34" charset="0"/>
                        </a:rPr>
                        <a:t>M5</a:t>
                      </a:r>
                      <a:r>
                        <a:rPr lang="lv-LV" sz="1800" dirty="0" smtClean="0">
                          <a:latin typeface="+mn-lt"/>
                          <a:cs typeface="Arial" pitchFamily="34" charset="0"/>
                        </a:rPr>
                        <a:t> Veicināt</a:t>
                      </a:r>
                      <a:r>
                        <a:rPr lang="lv-LV" sz="1800" baseline="0" dirty="0" smtClean="0">
                          <a:latin typeface="+mn-lt"/>
                          <a:cs typeface="Arial" pitchFamily="34" charset="0"/>
                        </a:rPr>
                        <a:t> </a:t>
                      </a:r>
                      <a:r>
                        <a:rPr lang="lv-LV" sz="1800" dirty="0" smtClean="0">
                          <a:latin typeface="+mn-lt"/>
                          <a:cs typeface="Arial" pitchFamily="34" charset="0"/>
                        </a:rPr>
                        <a:t>piekrastes dabas un</a:t>
                      </a:r>
                      <a:r>
                        <a:rPr lang="lv-LV" sz="1800" baseline="0" dirty="0" smtClean="0">
                          <a:latin typeface="+mn-lt"/>
                          <a:cs typeface="Arial" pitchFamily="34" charset="0"/>
                        </a:rPr>
                        <a:t> </a:t>
                      </a:r>
                      <a:r>
                        <a:rPr lang="lv-LV" sz="1800" dirty="0" smtClean="0">
                          <a:latin typeface="+mn-lt"/>
                          <a:cs typeface="Arial" pitchFamily="34" charset="0"/>
                        </a:rPr>
                        <a:t>vides resursu</a:t>
                      </a:r>
                      <a:r>
                        <a:rPr lang="lv-LV" sz="1800" baseline="0" dirty="0" smtClean="0">
                          <a:latin typeface="+mn-lt"/>
                          <a:cs typeface="Arial" pitchFamily="34" charset="0"/>
                        </a:rPr>
                        <a:t> </a:t>
                      </a:r>
                      <a:r>
                        <a:rPr lang="lv-LV" sz="1800" dirty="0" smtClean="0">
                          <a:latin typeface="+mn-lt"/>
                          <a:cs typeface="Arial" pitchFamily="34" charset="0"/>
                        </a:rPr>
                        <a:t>saglabāšanu un</a:t>
                      </a:r>
                      <a:r>
                        <a:rPr lang="lv-LV" sz="1800" baseline="0" dirty="0" smtClean="0">
                          <a:latin typeface="+mn-lt"/>
                          <a:cs typeface="Arial" pitchFamily="34" charset="0"/>
                        </a:rPr>
                        <a:t> </a:t>
                      </a:r>
                      <a:r>
                        <a:rPr lang="lv-LV" sz="1800" dirty="0" smtClean="0">
                          <a:latin typeface="+mn-lt"/>
                          <a:cs typeface="Arial" pitchFamily="34" charset="0"/>
                        </a:rPr>
                        <a:t>izmantošanu.</a:t>
                      </a:r>
                      <a:endParaRPr lang="lv-LV" sz="1800" dirty="0" smtClean="0">
                        <a:latin typeface="+mj-lt"/>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dirty="0" smtClean="0">
                          <a:latin typeface="+mn-lt"/>
                          <a:cs typeface="Arial" pitchFamily="34" charset="0"/>
                        </a:rPr>
                        <a:t>EJZF 2 </a:t>
                      </a:r>
                      <a:r>
                        <a:rPr kumimoji="0" lang="lv-LV" sz="1800" b="0" kern="1200" baseline="0" dirty="0" smtClean="0">
                          <a:solidFill>
                            <a:schemeClr val="dk1"/>
                          </a:solidFill>
                          <a:latin typeface="+mn-lt"/>
                          <a:ea typeface="+mn-ea"/>
                          <a:cs typeface="Arial" pitchFamily="34" charset="0"/>
                        </a:rPr>
                        <a:t> </a:t>
                      </a:r>
                      <a:r>
                        <a:rPr kumimoji="0" lang="lv-LV" sz="1800" b="0" kern="1200" dirty="0" smtClean="0">
                          <a:solidFill>
                            <a:schemeClr val="dk1"/>
                          </a:solidFill>
                          <a:latin typeface="+mn-lt"/>
                          <a:ea typeface="+mn-ea"/>
                          <a:cs typeface="Arial" pitchFamily="34" charset="0"/>
                        </a:rPr>
                        <a:t>Zivsaimniecību teritoriju dabas un vides resursu saglabāšana un atjaunošana, klimata pārmaiņu mazināšana.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dirty="0" smtClean="0"/>
                        <a:t>6.3.</a:t>
                      </a:r>
                      <a:r>
                        <a:rPr lang="lv-LV" sz="1800" b="1" baseline="0" dirty="0" smtClean="0"/>
                        <a:t> </a:t>
                      </a:r>
                      <a:r>
                        <a:rPr lang="lv-LV" sz="1800" dirty="0" smtClean="0"/>
                        <a:t>Vides resursu vairošana vai izmantošana, kā arī klimata pārmaiņu mazināšana.</a:t>
                      </a:r>
                      <a:endParaRPr lang="lv-LV" sz="1800" kern="1200" dirty="0" smtClean="0">
                        <a:solidFill>
                          <a:schemeClr val="dk1"/>
                        </a:solidFill>
                        <a:latin typeface="+mn-lt"/>
                        <a:ea typeface="+mn-ea"/>
                        <a:cs typeface="+mn-cs"/>
                      </a:endParaRPr>
                    </a:p>
                  </a:txBody>
                  <a:tcPr/>
                </a:tc>
              </a:tr>
              <a:tr h="18632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baseline="0" dirty="0" smtClean="0">
                          <a:latin typeface="+mn-lt"/>
                          <a:cs typeface="Arial" charset="0"/>
                        </a:rPr>
                        <a:t>M6</a:t>
                      </a:r>
                      <a:r>
                        <a:rPr lang="lv-LV" sz="1800" baseline="0" dirty="0" smtClean="0">
                          <a:latin typeface="+mn-lt"/>
                          <a:cs typeface="Arial" charset="0"/>
                        </a:rPr>
                        <a:t> I</a:t>
                      </a:r>
                      <a:r>
                        <a:rPr lang="lv-LV" sz="1800" dirty="0" smtClean="0">
                          <a:latin typeface="+mn-lt"/>
                          <a:cs typeface="Arial" charset="0"/>
                        </a:rPr>
                        <a:t>zveidot un attīstīt</a:t>
                      </a:r>
                      <a:r>
                        <a:rPr lang="lv-LV" sz="1800" baseline="0" dirty="0" smtClean="0">
                          <a:latin typeface="+mn-lt"/>
                          <a:cs typeface="Arial" charset="0"/>
                        </a:rPr>
                        <a:t> </a:t>
                      </a:r>
                      <a:r>
                        <a:rPr lang="lv-LV" sz="1800" dirty="0" smtClean="0">
                          <a:latin typeface="+mn-lt"/>
                          <a:cs typeface="Arial" charset="0"/>
                        </a:rPr>
                        <a:t>piekrastes teritoriju publisko infrastruktūru un</a:t>
                      </a:r>
                      <a:r>
                        <a:rPr lang="lv-LV" sz="1800" baseline="0" dirty="0" smtClean="0">
                          <a:latin typeface="+mn-lt"/>
                          <a:cs typeface="Arial" charset="0"/>
                        </a:rPr>
                        <a:t> </a:t>
                      </a:r>
                      <a:r>
                        <a:rPr lang="lv-LV" sz="1800" dirty="0" smtClean="0">
                          <a:latin typeface="+mn-lt"/>
                          <a:cs typeface="Arial" charset="0"/>
                        </a:rPr>
                        <a:t>nodrošināt zvejas un jūras</a:t>
                      </a:r>
                      <a:r>
                        <a:rPr lang="lv-LV" sz="1800" baseline="0" dirty="0" smtClean="0">
                          <a:latin typeface="+mn-lt"/>
                          <a:cs typeface="Arial" charset="0"/>
                        </a:rPr>
                        <a:t> </a:t>
                      </a:r>
                      <a:r>
                        <a:rPr lang="lv-LV" sz="1800" dirty="0" smtClean="0">
                          <a:latin typeface="+mn-lt"/>
                          <a:cs typeface="Arial" charset="0"/>
                        </a:rPr>
                        <a:t>kultūras</a:t>
                      </a:r>
                      <a:r>
                        <a:rPr lang="lv-LV" sz="1800" baseline="0" dirty="0" smtClean="0">
                          <a:latin typeface="+mn-lt"/>
                          <a:cs typeface="Arial" charset="0"/>
                        </a:rPr>
                        <a:t> </a:t>
                      </a:r>
                      <a:r>
                        <a:rPr lang="lv-LV" sz="1800" dirty="0" smtClean="0">
                          <a:latin typeface="+mn-lt"/>
                          <a:cs typeface="Arial" charset="0"/>
                        </a:rPr>
                        <a:t>mantojuma pieejamību.</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dirty="0" smtClean="0">
                          <a:latin typeface="+mn-lt"/>
                          <a:cs typeface="Arial" pitchFamily="34" charset="0"/>
                        </a:rPr>
                        <a:t>EJZF 3</a:t>
                      </a:r>
                      <a:r>
                        <a:rPr lang="lv-LV" sz="1800" b="0" dirty="0" smtClean="0">
                          <a:latin typeface="+mn-lt"/>
                          <a:cs typeface="Arial" pitchFamily="34" charset="0"/>
                        </a:rPr>
                        <a:t> </a:t>
                      </a:r>
                      <a:r>
                        <a:rPr kumimoji="0" lang="lv-LV" sz="1800" b="0" kern="1200" dirty="0" smtClean="0">
                          <a:solidFill>
                            <a:schemeClr val="dk1"/>
                          </a:solidFill>
                          <a:latin typeface="+mn-lt"/>
                          <a:ea typeface="+mn-ea"/>
                          <a:cs typeface="Arial" pitchFamily="34" charset="0"/>
                        </a:rPr>
                        <a:t>Piekrastes teritoriju publiskās infrastruktūras pilnveidošana un kultūras mantojuma pieejamība un izmantošana.</a:t>
                      </a:r>
                    </a:p>
                  </a:txBody>
                  <a:tcPr>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dirty="0" smtClean="0"/>
                        <a:t>6.4.</a:t>
                      </a:r>
                      <a:r>
                        <a:rPr lang="lv-LV" sz="1800" b="1" baseline="0" dirty="0" smtClean="0"/>
                        <a:t> </a:t>
                      </a:r>
                      <a:r>
                        <a:rPr lang="lv-LV" sz="1800" dirty="0" smtClean="0"/>
                        <a:t>Sociālās labklājības, t.sk. zvejas un kultūras mantojuma izmantošanas veicināšana zivsaimniecībai nozīmīgās teritorijās.</a:t>
                      </a:r>
                      <a:endParaRPr lang="lv-LV"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800" kern="1200" dirty="0" smtClean="0">
                        <a:solidFill>
                          <a:schemeClr val="dk1"/>
                        </a:solidFill>
                        <a:latin typeface="+mn-lt"/>
                        <a:ea typeface="+mn-ea"/>
                        <a:cs typeface="+mn-cs"/>
                      </a:endParaRPr>
                    </a:p>
                  </a:txBody>
                  <a:tcPr>
                    <a:lnB w="12700" cap="flat" cmpd="sng" algn="ctr">
                      <a:no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pPr>
              <a:defRPr/>
            </a:pPr>
            <a:fld id="{2849C58F-DB80-4662-9181-4A05229ADA1C}" type="slidenum">
              <a:rPr lang="lv-LV" smtClean="0"/>
              <a:pPr>
                <a:defRPr/>
              </a:pPr>
              <a:t>18</a:t>
            </a:fld>
            <a:endParaRPr lang="lv-LV"/>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57224" y="142853"/>
            <a:ext cx="7772400" cy="357189"/>
          </a:xfrm>
        </p:spPr>
        <p:txBody>
          <a:bodyPr>
            <a:noAutofit/>
          </a:bodyPr>
          <a:lstStyle/>
          <a:p>
            <a:r>
              <a:rPr lang="lv-LV"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EJZF aktivitātes</a:t>
            </a:r>
          </a:p>
        </p:txBody>
      </p:sp>
      <p:graphicFrame>
        <p:nvGraphicFramePr>
          <p:cNvPr id="5" name="Content Placeholder 4"/>
          <p:cNvGraphicFramePr>
            <a:graphicFrameLocks noGrp="1"/>
          </p:cNvGraphicFramePr>
          <p:nvPr>
            <p:ph idx="1"/>
          </p:nvPr>
        </p:nvGraphicFramePr>
        <p:xfrm>
          <a:off x="285720" y="571481"/>
          <a:ext cx="8643998" cy="6000792"/>
        </p:xfrm>
        <a:graphic>
          <a:graphicData uri="http://schemas.openxmlformats.org/drawingml/2006/table">
            <a:tbl>
              <a:tblPr firstRow="1" bandRow="1">
                <a:tableStyleId>{0505E3EF-67EA-436B-97B2-0124C06EBD24}</a:tableStyleId>
              </a:tblPr>
              <a:tblGrid>
                <a:gridCol w="1428760"/>
                <a:gridCol w="1928826"/>
                <a:gridCol w="3357586"/>
                <a:gridCol w="1928826"/>
              </a:tblGrid>
              <a:tr h="470583">
                <a:tc>
                  <a:txBody>
                    <a:bodyPr/>
                    <a:lstStyle/>
                    <a:p>
                      <a:pPr algn="ctr"/>
                      <a:r>
                        <a:rPr lang="lv-LV" sz="2000" dirty="0" smtClean="0"/>
                        <a:t>Rīcība</a:t>
                      </a:r>
                      <a:endParaRPr lang="lv-LV" sz="2000" dirty="0">
                        <a:latin typeface="Arial" pitchFamily="34" charset="0"/>
                        <a:cs typeface="Arial" pitchFamily="34" charset="0"/>
                      </a:endParaRPr>
                    </a:p>
                  </a:txBody>
                  <a:tcPr/>
                </a:tc>
                <a:tc>
                  <a:txBody>
                    <a:bodyPr/>
                    <a:lstStyle/>
                    <a:p>
                      <a:pPr algn="ctr"/>
                      <a:r>
                        <a:rPr lang="lv-LV" sz="2000" dirty="0" smtClean="0"/>
                        <a:t>Aktivitāte</a:t>
                      </a:r>
                      <a:endParaRPr lang="lv-LV" sz="200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Atbalstāmās</a:t>
                      </a:r>
                      <a:r>
                        <a:rPr lang="lv-LV" sz="2000" baseline="0" dirty="0" smtClean="0"/>
                        <a:t> darbības</a:t>
                      </a:r>
                      <a:endParaRPr lang="lv-LV" sz="20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Iesniedzēji</a:t>
                      </a:r>
                      <a:endParaRPr lang="lv-LV" sz="2000" dirty="0" smtClean="0">
                        <a:latin typeface="Arial" pitchFamily="34" charset="0"/>
                        <a:cs typeface="Arial" pitchFamily="34" charset="0"/>
                      </a:endParaRPr>
                    </a:p>
                  </a:txBody>
                  <a:tcPr/>
                </a:tc>
              </a:tr>
              <a:tr h="5530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lv-LV" sz="1800" b="1" kern="1200" dirty="0" smtClean="0">
                          <a:solidFill>
                            <a:schemeClr val="dk1"/>
                          </a:solidFill>
                          <a:latin typeface="+mn-lt"/>
                          <a:ea typeface="+mn-ea"/>
                          <a:cs typeface="Arial" pitchFamily="34" charset="0"/>
                        </a:rPr>
                        <a:t>EJZF 1 </a:t>
                      </a:r>
                      <a:r>
                        <a:rPr kumimoji="0" lang="lv-LV" sz="1800" b="0" kern="1200" dirty="0" smtClean="0">
                          <a:solidFill>
                            <a:schemeClr val="dk1"/>
                          </a:solidFill>
                          <a:latin typeface="+mn-lt"/>
                          <a:ea typeface="+mn-ea"/>
                          <a:cs typeface="Arial" pitchFamily="34" charset="0"/>
                        </a:rPr>
                        <a:t>Zivsaimniecības un jūras ekonomikas nozares uzņēmumu attīstība, darbību dažādošana un sezonalitātes ietekmes mazināšana.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kern="1200" dirty="0" smtClean="0">
                          <a:solidFill>
                            <a:schemeClr val="dk1"/>
                          </a:solidFill>
                          <a:latin typeface="+mn-lt"/>
                          <a:ea typeface="+mn-ea"/>
                          <a:cs typeface="+mn-cs"/>
                        </a:rPr>
                        <a:t>6.1. </a:t>
                      </a:r>
                      <a:r>
                        <a:rPr lang="lv-LV" sz="1800" kern="1200" dirty="0" smtClean="0">
                          <a:solidFill>
                            <a:schemeClr val="dk1"/>
                          </a:solidFill>
                          <a:latin typeface="+mn-lt"/>
                          <a:ea typeface="+mn-ea"/>
                          <a:cs typeface="+mn-cs"/>
                        </a:rPr>
                        <a:t>Pievienotās vērtības</a:t>
                      </a:r>
                      <a:r>
                        <a:rPr lang="lv-LV" sz="1800" kern="1200" baseline="0" dirty="0" smtClean="0">
                          <a:solidFill>
                            <a:schemeClr val="dk1"/>
                          </a:solidFill>
                          <a:latin typeface="+mn-lt"/>
                          <a:ea typeface="+mn-ea"/>
                          <a:cs typeface="+mn-cs"/>
                        </a:rPr>
                        <a:t> </a:t>
                      </a:r>
                      <a:r>
                        <a:rPr lang="lv-LV" sz="1800" kern="1200" dirty="0" smtClean="0">
                          <a:solidFill>
                            <a:schemeClr val="dk1"/>
                          </a:solidFill>
                          <a:latin typeface="+mn-lt"/>
                          <a:ea typeface="+mn-ea"/>
                          <a:cs typeface="+mn-cs"/>
                        </a:rPr>
                        <a:t>veidošana un inovācijas veicināšana visos zvejas un akvakultūras produktu piegādes posmos.</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800" dirty="0" smtClean="0">
                        <a:latin typeface="+mn-lt"/>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dirty="0" smtClean="0">
                          <a:solidFill>
                            <a:schemeClr val="dk1"/>
                          </a:solidFill>
                          <a:latin typeface="+mn-lt"/>
                          <a:ea typeface="+mn-ea"/>
                          <a:cs typeface="+mn-cs"/>
                        </a:rPr>
                        <a:t> </a:t>
                      </a:r>
                      <a:r>
                        <a:rPr lang="lv-LV" sz="1700" kern="1200" dirty="0" smtClean="0">
                          <a:solidFill>
                            <a:schemeClr val="dk1"/>
                          </a:solidFill>
                          <a:latin typeface="+mn-lt"/>
                          <a:ea typeface="+mn-ea"/>
                          <a:cs typeface="+mn-cs"/>
                        </a:rPr>
                        <a:t>Esošo piekrastes uzņēmumu </a:t>
                      </a:r>
                      <a:r>
                        <a:rPr lang="lv-LV" sz="1700" u="sng" kern="1200" dirty="0" smtClean="0">
                          <a:solidFill>
                            <a:schemeClr val="dk1"/>
                          </a:solidFill>
                          <a:latin typeface="+mn-lt"/>
                          <a:ea typeface="+mn-ea"/>
                          <a:cs typeface="+mn-cs"/>
                        </a:rPr>
                        <a:t>saimnieciskās darbības uzlabošana</a:t>
                      </a:r>
                      <a:r>
                        <a:rPr lang="lv-LV" sz="1700" kern="120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dirty="0" smtClean="0">
                          <a:solidFill>
                            <a:schemeClr val="dk1"/>
                          </a:solidFill>
                          <a:latin typeface="+mn-lt"/>
                          <a:ea typeface="+mn-ea"/>
                          <a:cs typeface="+mn-cs"/>
                        </a:rPr>
                        <a:t> ražošanas procesa uzlabošana, </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dirty="0" smtClean="0">
                          <a:solidFill>
                            <a:schemeClr val="dk1"/>
                          </a:solidFill>
                          <a:latin typeface="+mn-lt"/>
                          <a:ea typeface="+mn-ea"/>
                          <a:cs typeface="+mn-cs"/>
                        </a:rPr>
                        <a:t> tirdzniecības veicināšanai, zivsaimniecības uzņēmumu darbības uzsākšana, uzņēmuma teritorijas labiekārtošana.</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dirty="0" smtClean="0">
                          <a:solidFill>
                            <a:schemeClr val="dk1"/>
                          </a:solidFill>
                          <a:latin typeface="+mn-lt"/>
                          <a:ea typeface="+mn-ea"/>
                          <a:cs typeface="+mn-cs"/>
                        </a:rPr>
                        <a:t> Atbalsts iespējams speciālā transporta iegādei (saldētava, autoveikals u.c. ar zivsaimniecību saistītu),</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baseline="0" dirty="0" smtClean="0">
                          <a:solidFill>
                            <a:schemeClr val="dk1"/>
                          </a:solidFill>
                          <a:latin typeface="+mn-lt"/>
                          <a:ea typeface="+mn-ea"/>
                          <a:cs typeface="+mn-cs"/>
                        </a:rPr>
                        <a:t> </a:t>
                      </a:r>
                      <a:r>
                        <a:rPr lang="lv-LV" sz="1700" kern="1200" dirty="0" smtClean="0">
                          <a:solidFill>
                            <a:schemeClr val="dk1"/>
                          </a:solidFill>
                          <a:latin typeface="+mn-lt"/>
                          <a:ea typeface="+mn-ea"/>
                          <a:cs typeface="+mn-cs"/>
                        </a:rPr>
                        <a:t>pamatlīdzekļu iegāde, uzglabāšanas telpu un/vai remonta telpu nodrošināšana.</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baseline="0" dirty="0" smtClean="0">
                          <a:solidFill>
                            <a:schemeClr val="dk1"/>
                          </a:solidFill>
                          <a:latin typeface="+mn-lt"/>
                          <a:ea typeface="+mn-ea"/>
                          <a:cs typeface="+mn-cs"/>
                        </a:rPr>
                        <a:t> </a:t>
                      </a:r>
                      <a:r>
                        <a:rPr lang="lv-LV" sz="1700" kern="1200" dirty="0" smtClean="0">
                          <a:solidFill>
                            <a:schemeClr val="dk1"/>
                          </a:solidFill>
                          <a:latin typeface="+mn-lt"/>
                          <a:ea typeface="+mn-ea"/>
                          <a:cs typeface="+mn-cs"/>
                        </a:rPr>
                        <a:t>būvniecība;</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baseline="0" dirty="0" smtClean="0">
                          <a:solidFill>
                            <a:schemeClr val="dk1"/>
                          </a:solidFill>
                          <a:latin typeface="+mn-lt"/>
                          <a:ea typeface="+mn-ea"/>
                          <a:cs typeface="+mn-cs"/>
                        </a:rPr>
                        <a:t> </a:t>
                      </a:r>
                      <a:r>
                        <a:rPr lang="lv-LV" sz="1700" kern="1200" dirty="0" smtClean="0">
                          <a:solidFill>
                            <a:schemeClr val="dk1"/>
                          </a:solidFill>
                          <a:latin typeface="+mn-lt"/>
                          <a:ea typeface="+mn-ea"/>
                          <a:cs typeface="+mn-cs"/>
                        </a:rPr>
                        <a:t>būvmateriālu iegāde;</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dirty="0" smtClean="0">
                          <a:solidFill>
                            <a:schemeClr val="dk1"/>
                          </a:solidFill>
                          <a:latin typeface="+mn-lt"/>
                          <a:ea typeface="+mn-ea"/>
                          <a:cs typeface="+mn-cs"/>
                        </a:rPr>
                        <a:t> </a:t>
                      </a:r>
                      <a:r>
                        <a:rPr lang="lv-LV" sz="1600" u="sng" dirty="0" smtClean="0">
                          <a:latin typeface="+mn-lt"/>
                          <a:cs typeface="Arial" pitchFamily="34" charset="0"/>
                        </a:rPr>
                        <a:t>Īpašs atbalsts ir projektiem inovatīvu produktu un pakalpojumu radīšanai. </a:t>
                      </a:r>
                      <a:endParaRPr lang="lv-LV" sz="17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dirty="0" smtClean="0">
                          <a:solidFill>
                            <a:schemeClr val="dk1"/>
                          </a:solidFill>
                          <a:latin typeface="+mn-lt"/>
                          <a:ea typeface="+mn-ea"/>
                          <a:cs typeface="+mn-cs"/>
                        </a:rPr>
                        <a:t> iespējams iesniegt </a:t>
                      </a:r>
                      <a:r>
                        <a:rPr lang="lv-LV" sz="1700" kern="1200" dirty="0" err="1" smtClean="0">
                          <a:solidFill>
                            <a:schemeClr val="dk1"/>
                          </a:solidFill>
                          <a:latin typeface="+mn-lt"/>
                          <a:ea typeface="+mn-ea"/>
                          <a:cs typeface="+mn-cs"/>
                        </a:rPr>
                        <a:t>kopprojektu</a:t>
                      </a:r>
                      <a:r>
                        <a:rPr lang="lv-LV" sz="1700" kern="1200" baseline="0" dirty="0" smtClean="0">
                          <a:solidFill>
                            <a:schemeClr val="dk1"/>
                          </a:solidFill>
                          <a:latin typeface="+mn-lt"/>
                          <a:ea typeface="+mn-ea"/>
                          <a:cs typeface="+mn-cs"/>
                        </a:rPr>
                        <a:t>.</a:t>
                      </a:r>
                      <a:endParaRPr lang="lv-LV" sz="1700" kern="1200" dirty="0" smtClean="0">
                        <a:solidFill>
                          <a:schemeClr val="dk1"/>
                        </a:solidFill>
                        <a:latin typeface="+mn-lt"/>
                        <a:ea typeface="+mn-ea"/>
                        <a:cs typeface="+mn-cs"/>
                      </a:endParaRPr>
                    </a:p>
                  </a:txBody>
                  <a:tcPr/>
                </a:tc>
                <a:tc>
                  <a:txBody>
                    <a:bodyPr/>
                    <a:lstStyle/>
                    <a:p>
                      <a:pPr>
                        <a:buClr>
                          <a:schemeClr val="accent6">
                            <a:lumMod val="75000"/>
                          </a:schemeClr>
                        </a:buClr>
                        <a:buSzPct val="70000"/>
                        <a:buFont typeface="Wingdings" pitchFamily="2" charset="2"/>
                        <a:buChar char="Ø"/>
                      </a:pPr>
                      <a:r>
                        <a:rPr lang="lv-LV" sz="2000" baseline="0" dirty="0" smtClean="0">
                          <a:latin typeface="Arial" pitchFamily="34" charset="0"/>
                          <a:cs typeface="Arial" pitchFamily="34" charset="0"/>
                        </a:rPr>
                        <a:t> </a:t>
                      </a:r>
                      <a:r>
                        <a:rPr lang="lv-LV" sz="1800" dirty="0" smtClean="0">
                          <a:cs typeface="Times New Roman" pitchFamily="18" charset="0"/>
                        </a:rPr>
                        <a:t>juridiska persona vai fiziska persona.  </a:t>
                      </a:r>
                    </a:p>
                    <a:p>
                      <a:pPr>
                        <a:buClr>
                          <a:schemeClr val="accent6">
                            <a:lumMod val="75000"/>
                          </a:schemeClr>
                        </a:buClr>
                        <a:buSzPct val="70000"/>
                        <a:buFont typeface="Wingdings" pitchFamily="2" charset="2"/>
                        <a:buChar char="Ø"/>
                      </a:pPr>
                      <a:r>
                        <a:rPr lang="lv-LV" sz="1800" dirty="0" smtClean="0">
                          <a:cs typeface="Times New Roman" pitchFamily="18" charset="0"/>
                        </a:rPr>
                        <a:t> Vietējā pašvaldība var būt pretendents tikai </a:t>
                      </a:r>
                      <a:r>
                        <a:rPr lang="lv-LV" sz="1800" u="sng" dirty="0" err="1" smtClean="0">
                          <a:cs typeface="Times New Roman" pitchFamily="18" charset="0"/>
                        </a:rPr>
                        <a:t>kopprojektā</a:t>
                      </a:r>
                      <a:r>
                        <a:rPr lang="lv-LV" sz="1800" u="sng" dirty="0" smtClean="0">
                          <a:cs typeface="Times New Roman" pitchFamily="18" charset="0"/>
                        </a:rPr>
                        <a:t>.</a:t>
                      </a:r>
                      <a:endParaRPr lang="lv-LV" sz="1700" dirty="0">
                        <a:latin typeface="+mn-lt"/>
                        <a:cs typeface="Arial" pitchFamily="34" charset="0"/>
                      </a:endParaRPr>
                    </a:p>
                  </a:txBody>
                  <a:tcPr/>
                </a:tc>
              </a:tr>
            </a:tbl>
          </a:graphicData>
        </a:graphic>
      </p:graphicFrame>
      <p:sp>
        <p:nvSpPr>
          <p:cNvPr id="4" name="Slide Number Placeholder 3"/>
          <p:cNvSpPr>
            <a:spLocks noGrp="1"/>
          </p:cNvSpPr>
          <p:nvPr>
            <p:ph type="sldNum" sz="quarter" idx="12"/>
          </p:nvPr>
        </p:nvSpPr>
        <p:spPr/>
        <p:txBody>
          <a:bodyPr/>
          <a:lstStyle/>
          <a:p>
            <a:pPr>
              <a:defRPr/>
            </a:pPr>
            <a:fld id="{811D8454-D2BF-4BEC-BA65-7158F281B2A8}" type="slidenum">
              <a:rPr lang="lv-LV" smtClean="0"/>
              <a:pPr>
                <a:defRPr/>
              </a:pPr>
              <a:t>19</a:t>
            </a:fld>
            <a:endParaRPr lang="lv-LV"/>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a:defRPr/>
            </a:pPr>
            <a:fld id="{2D9CCE49-A5EC-49D9-B92B-DE8EC912E16B}" type="slidenum">
              <a:rPr lang="lv-LV">
                <a:latin typeface="Times New Roman" pitchFamily="18" charset="0"/>
                <a:cs typeface="Times New Roman" pitchFamily="18" charset="0"/>
              </a:rPr>
              <a:pPr>
                <a:defRPr/>
              </a:pPr>
              <a:t>2</a:t>
            </a:fld>
            <a:endParaRPr lang="lv-LV" dirty="0">
              <a:latin typeface="Times New Roman" pitchFamily="18" charset="0"/>
              <a:cs typeface="Times New Roman" pitchFamily="18" charset="0"/>
            </a:endParaRPr>
          </a:p>
        </p:txBody>
      </p:sp>
      <p:sp>
        <p:nvSpPr>
          <p:cNvPr id="7171" name="Content Placeholder 2"/>
          <p:cNvSpPr>
            <a:spLocks noGrp="1"/>
          </p:cNvSpPr>
          <p:nvPr>
            <p:ph sz="quarter" idx="4294967295"/>
          </p:nvPr>
        </p:nvSpPr>
        <p:spPr>
          <a:xfrm>
            <a:off x="642910" y="357188"/>
            <a:ext cx="7858153" cy="6072187"/>
          </a:xfrm>
        </p:spPr>
        <p:txBody>
          <a:bodyPr/>
          <a:lstStyle/>
          <a:p>
            <a:pPr algn="ctr" eaLnBrk="1" hangingPunct="1">
              <a:buFont typeface="Wingdings 2" pitchFamily="18" charset="2"/>
              <a:buNone/>
            </a:pPr>
            <a:r>
              <a:rPr lang="lv-LV"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cs typeface="Arial" charset="0"/>
              </a:rPr>
              <a:t>Biedrības “Talsu rajona partnerība” darbības teritoriju veido </a:t>
            </a:r>
          </a:p>
          <a:p>
            <a:pPr algn="ctr" eaLnBrk="1" hangingPunct="1">
              <a:buFont typeface="Wingdings 2" pitchFamily="18" charset="2"/>
              <a:buNone/>
            </a:pPr>
            <a:endParaRPr lang="lv-LV" sz="1100" b="1" dirty="0" smtClean="0">
              <a:latin typeface="Arial" charset="0"/>
              <a:cs typeface="Arial" charset="0"/>
            </a:endParaRPr>
          </a:p>
          <a:p>
            <a:pPr algn="ctr" eaLnBrk="1" hangingPunct="1">
              <a:buNone/>
            </a:pPr>
            <a:r>
              <a:rPr lang="lv-LV" sz="2000" dirty="0" smtClean="0">
                <a:latin typeface="Arial" charset="0"/>
                <a:cs typeface="Arial" charset="0"/>
              </a:rPr>
              <a:t>Talsu novada 4 pilsētas - Talsi, Sabile, Stende, Valdemārpils un 11 pagasti – </a:t>
            </a:r>
            <a:r>
              <a:rPr lang="lv-LV" sz="2000" dirty="0" err="1" smtClean="0">
                <a:latin typeface="Arial" charset="0"/>
                <a:cs typeface="Arial" charset="0"/>
              </a:rPr>
              <a:t>Ārlavas</a:t>
            </a:r>
            <a:r>
              <a:rPr lang="lv-LV" sz="2000" dirty="0" smtClean="0">
                <a:latin typeface="Arial" charset="0"/>
                <a:cs typeface="Arial" charset="0"/>
              </a:rPr>
              <a:t>, </a:t>
            </a:r>
            <a:r>
              <a:rPr lang="lv-LV" sz="2000" dirty="0" smtClean="0">
                <a:latin typeface="Arial" pitchFamily="34" charset="0"/>
                <a:cs typeface="Arial" pitchFamily="34" charset="0"/>
              </a:rPr>
              <a:t>Abavas, Balgales, Ģibuļu, Ķūļciema, Laidzes, Laucienes, Lībagu, Strazdes, Vandzenes un Virbu pagasti, </a:t>
            </a:r>
            <a:endParaRPr lang="lv-LV" sz="2000" b="1" i="1" dirty="0" smtClean="0">
              <a:latin typeface="Arial" pitchFamily="34" charset="0"/>
              <a:cs typeface="Arial" pitchFamily="34" charset="0"/>
            </a:endParaRPr>
          </a:p>
          <a:p>
            <a:pPr algn="ctr" eaLnBrk="1" hangingPunct="1">
              <a:buFont typeface="Wingdings 2" pitchFamily="18" charset="2"/>
              <a:buNone/>
            </a:pPr>
            <a:r>
              <a:rPr lang="lv-LV" sz="2000" dirty="0" smtClean="0">
                <a:latin typeface="Arial" charset="0"/>
                <a:cs typeface="Arial" charset="0"/>
              </a:rPr>
              <a:t> Rojas novads un Mērsraga novads.</a:t>
            </a:r>
          </a:p>
          <a:p>
            <a:pPr algn="ctr" eaLnBrk="1" hangingPunct="1">
              <a:buFont typeface="Wingdings 2" pitchFamily="18" charset="2"/>
              <a:buNone/>
            </a:pPr>
            <a:endParaRPr lang="lv-LV" sz="2000" dirty="0" smtClean="0">
              <a:latin typeface="Arial" charset="0"/>
              <a:cs typeface="Arial" charset="0"/>
            </a:endParaRPr>
          </a:p>
          <a:p>
            <a:pPr algn="ctr" eaLnBrk="1" hangingPunct="1">
              <a:buFont typeface="Wingdings 2" pitchFamily="18" charset="2"/>
              <a:buNone/>
            </a:pPr>
            <a:endParaRPr lang="lv-LV" sz="1800" b="1" dirty="0" smtClean="0">
              <a:latin typeface="Arial" charset="0"/>
              <a:cs typeface="Arial" charset="0"/>
            </a:endParaRPr>
          </a:p>
          <a:p>
            <a:pPr algn="ctr" eaLnBrk="1" hangingPunct="1">
              <a:buFont typeface="Wingdings 2" pitchFamily="18" charset="2"/>
              <a:buNone/>
            </a:pPr>
            <a:endParaRPr lang="lv-LV" sz="4000" b="1" dirty="0" smtClean="0">
              <a:latin typeface="Arial" charset="0"/>
              <a:cs typeface="Arial" charset="0"/>
            </a:endParaRPr>
          </a:p>
          <a:p>
            <a:pPr algn="ctr" eaLnBrk="1" hangingPunct="1">
              <a:buFont typeface="Wingdings 2" pitchFamily="18" charset="2"/>
              <a:buNone/>
            </a:pPr>
            <a:endParaRPr lang="lv-LV" sz="4000" b="1" dirty="0" smtClean="0">
              <a:latin typeface="Arial" charset="0"/>
              <a:cs typeface="Arial" charset="0"/>
            </a:endParaRPr>
          </a:p>
        </p:txBody>
      </p:sp>
      <p:pic>
        <p:nvPicPr>
          <p:cNvPr id="7172" name="Picture 4" descr="IMG_0063.JPG"/>
          <p:cNvPicPr>
            <a:picLocks noChangeAspect="1"/>
          </p:cNvPicPr>
          <p:nvPr/>
        </p:nvPicPr>
        <p:blipFill>
          <a:blip r:embed="rId2" cstate="print"/>
          <a:srcRect/>
          <a:stretch>
            <a:fillRect/>
          </a:stretch>
        </p:blipFill>
        <p:spPr bwMode="auto">
          <a:xfrm>
            <a:off x="142844" y="2928934"/>
            <a:ext cx="2143125" cy="1643074"/>
          </a:xfrm>
          <a:prstGeom prst="rect">
            <a:avLst/>
          </a:prstGeom>
          <a:noFill/>
          <a:ln w="9525">
            <a:noFill/>
            <a:miter lim="800000"/>
            <a:headEnd/>
            <a:tailEnd/>
          </a:ln>
        </p:spPr>
      </p:pic>
      <p:pic>
        <p:nvPicPr>
          <p:cNvPr id="7174" name="Picture 8" descr="IMG_0375.JPG"/>
          <p:cNvPicPr>
            <a:picLocks noChangeAspect="1"/>
          </p:cNvPicPr>
          <p:nvPr/>
        </p:nvPicPr>
        <p:blipFill>
          <a:blip r:embed="rId3"/>
          <a:srcRect/>
          <a:stretch>
            <a:fillRect/>
          </a:stretch>
        </p:blipFill>
        <p:spPr bwMode="auto">
          <a:xfrm>
            <a:off x="4429124" y="4572008"/>
            <a:ext cx="2214578" cy="1714512"/>
          </a:xfrm>
          <a:prstGeom prst="rect">
            <a:avLst/>
          </a:prstGeom>
          <a:noFill/>
          <a:ln w="9525">
            <a:noFill/>
            <a:miter lim="800000"/>
            <a:headEnd/>
            <a:tailEnd/>
          </a:ln>
        </p:spPr>
      </p:pic>
      <p:pic>
        <p:nvPicPr>
          <p:cNvPr id="10" name="Picture 9" descr="IMG_0086.JPG"/>
          <p:cNvPicPr>
            <a:picLocks noChangeAspect="1"/>
          </p:cNvPicPr>
          <p:nvPr/>
        </p:nvPicPr>
        <p:blipFill>
          <a:blip r:embed="rId4" cstate="print"/>
          <a:stretch>
            <a:fillRect/>
          </a:stretch>
        </p:blipFill>
        <p:spPr>
          <a:xfrm>
            <a:off x="142844" y="4572008"/>
            <a:ext cx="2143140" cy="1714512"/>
          </a:xfrm>
          <a:prstGeom prst="rect">
            <a:avLst/>
          </a:prstGeom>
        </p:spPr>
      </p:pic>
      <p:pic>
        <p:nvPicPr>
          <p:cNvPr id="12" name="Picture 11" descr="DSCN8446.JPG"/>
          <p:cNvPicPr>
            <a:picLocks noChangeAspect="1"/>
          </p:cNvPicPr>
          <p:nvPr/>
        </p:nvPicPr>
        <p:blipFill>
          <a:blip r:embed="rId5" cstate="print"/>
          <a:stretch>
            <a:fillRect/>
          </a:stretch>
        </p:blipFill>
        <p:spPr>
          <a:xfrm>
            <a:off x="2285984" y="2928934"/>
            <a:ext cx="2214578" cy="1643074"/>
          </a:xfrm>
          <a:prstGeom prst="rect">
            <a:avLst/>
          </a:prstGeom>
        </p:spPr>
      </p:pic>
      <p:pic>
        <p:nvPicPr>
          <p:cNvPr id="13" name="Picture 12" descr="DSCN8543.JPG"/>
          <p:cNvPicPr>
            <a:picLocks noChangeAspect="1"/>
          </p:cNvPicPr>
          <p:nvPr/>
        </p:nvPicPr>
        <p:blipFill>
          <a:blip r:embed="rId6" cstate="print"/>
          <a:stretch>
            <a:fillRect/>
          </a:stretch>
        </p:blipFill>
        <p:spPr>
          <a:xfrm>
            <a:off x="6643702" y="4572008"/>
            <a:ext cx="2143140" cy="1714512"/>
          </a:xfrm>
          <a:prstGeom prst="rect">
            <a:avLst/>
          </a:prstGeom>
        </p:spPr>
      </p:pic>
      <p:pic>
        <p:nvPicPr>
          <p:cNvPr id="14" name="Picture 13" descr="DSCN8605.JPG"/>
          <p:cNvPicPr>
            <a:picLocks noChangeAspect="1"/>
          </p:cNvPicPr>
          <p:nvPr/>
        </p:nvPicPr>
        <p:blipFill>
          <a:blip r:embed="rId7" cstate="print"/>
          <a:stretch>
            <a:fillRect/>
          </a:stretch>
        </p:blipFill>
        <p:spPr>
          <a:xfrm>
            <a:off x="6643702" y="2928934"/>
            <a:ext cx="2143140" cy="1643074"/>
          </a:xfrm>
          <a:prstGeom prst="rect">
            <a:avLst/>
          </a:prstGeom>
        </p:spPr>
      </p:pic>
      <p:pic>
        <p:nvPicPr>
          <p:cNvPr id="15" name="Picture 14" descr="DSCN8463.JPG"/>
          <p:cNvPicPr>
            <a:picLocks noChangeAspect="1"/>
          </p:cNvPicPr>
          <p:nvPr/>
        </p:nvPicPr>
        <p:blipFill>
          <a:blip r:embed="rId8" cstate="print"/>
          <a:stretch>
            <a:fillRect/>
          </a:stretch>
        </p:blipFill>
        <p:spPr>
          <a:xfrm>
            <a:off x="2285984" y="4572008"/>
            <a:ext cx="2214578" cy="1714512"/>
          </a:xfrm>
          <a:prstGeom prst="rect">
            <a:avLst/>
          </a:prstGeom>
        </p:spPr>
      </p:pic>
      <p:pic>
        <p:nvPicPr>
          <p:cNvPr id="17" name="Picture 16" descr="DSCN8599.JPG"/>
          <p:cNvPicPr>
            <a:picLocks noChangeAspect="1"/>
          </p:cNvPicPr>
          <p:nvPr/>
        </p:nvPicPr>
        <p:blipFill>
          <a:blip r:embed="rId9" cstate="print"/>
          <a:stretch>
            <a:fillRect/>
          </a:stretch>
        </p:blipFill>
        <p:spPr>
          <a:xfrm>
            <a:off x="4500562" y="2928934"/>
            <a:ext cx="2143140" cy="164307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57224" y="142853"/>
            <a:ext cx="7772400" cy="357189"/>
          </a:xfrm>
        </p:spPr>
        <p:txBody>
          <a:bodyPr>
            <a:noAutofit/>
          </a:bodyPr>
          <a:lstStyle/>
          <a:p>
            <a:r>
              <a:rPr lang="lv-LV"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EJZF aktivitātes</a:t>
            </a:r>
          </a:p>
        </p:txBody>
      </p:sp>
      <p:graphicFrame>
        <p:nvGraphicFramePr>
          <p:cNvPr id="5" name="Content Placeholder 4"/>
          <p:cNvGraphicFramePr>
            <a:graphicFrameLocks noGrp="1"/>
          </p:cNvGraphicFramePr>
          <p:nvPr>
            <p:ph idx="1"/>
          </p:nvPr>
        </p:nvGraphicFramePr>
        <p:xfrm>
          <a:off x="285720" y="571481"/>
          <a:ext cx="8643998" cy="6150403"/>
        </p:xfrm>
        <a:graphic>
          <a:graphicData uri="http://schemas.openxmlformats.org/drawingml/2006/table">
            <a:tbl>
              <a:tblPr firstRow="1" bandRow="1">
                <a:tableStyleId>{0505E3EF-67EA-436B-97B2-0124C06EBD24}</a:tableStyleId>
              </a:tblPr>
              <a:tblGrid>
                <a:gridCol w="1428760"/>
                <a:gridCol w="1643074"/>
                <a:gridCol w="2857520"/>
                <a:gridCol w="2714644"/>
              </a:tblGrid>
              <a:tr h="420163">
                <a:tc>
                  <a:txBody>
                    <a:bodyPr/>
                    <a:lstStyle/>
                    <a:p>
                      <a:pPr algn="ctr"/>
                      <a:r>
                        <a:rPr lang="lv-LV" sz="2000" dirty="0" smtClean="0"/>
                        <a:t>Rīcība</a:t>
                      </a:r>
                      <a:endParaRPr lang="lv-LV" sz="2000" dirty="0">
                        <a:latin typeface="Arial" pitchFamily="34" charset="0"/>
                        <a:cs typeface="Arial" pitchFamily="34" charset="0"/>
                      </a:endParaRPr>
                    </a:p>
                  </a:txBody>
                  <a:tcPr/>
                </a:tc>
                <a:tc>
                  <a:txBody>
                    <a:bodyPr/>
                    <a:lstStyle/>
                    <a:p>
                      <a:pPr algn="ctr"/>
                      <a:r>
                        <a:rPr lang="lv-LV" sz="2000" dirty="0" smtClean="0"/>
                        <a:t>Aktivitāte</a:t>
                      </a:r>
                      <a:endParaRPr lang="lv-LV" sz="200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Atbalstāmās</a:t>
                      </a:r>
                      <a:r>
                        <a:rPr lang="lv-LV" sz="2000" baseline="0" dirty="0" smtClean="0"/>
                        <a:t> darbības</a:t>
                      </a:r>
                      <a:endParaRPr lang="lv-LV" sz="20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Iesniedzēji</a:t>
                      </a:r>
                      <a:endParaRPr lang="lv-LV" sz="2000" dirty="0" smtClean="0">
                        <a:latin typeface="Arial" pitchFamily="34" charset="0"/>
                        <a:cs typeface="Arial" pitchFamily="34" charset="0"/>
                      </a:endParaRPr>
                    </a:p>
                  </a:txBody>
                  <a:tcPr/>
                </a:tc>
              </a:tr>
              <a:tr h="4937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lv-LV" sz="1800" b="1" kern="1200" dirty="0" smtClean="0">
                          <a:solidFill>
                            <a:schemeClr val="dk1"/>
                          </a:solidFill>
                          <a:latin typeface="+mn-lt"/>
                          <a:ea typeface="+mn-ea"/>
                          <a:cs typeface="Arial" pitchFamily="34" charset="0"/>
                        </a:rPr>
                        <a:t>EJZF 1 </a:t>
                      </a:r>
                      <a:r>
                        <a:rPr kumimoji="0" lang="lv-LV" sz="1800" b="0" kern="1200" dirty="0" smtClean="0">
                          <a:solidFill>
                            <a:schemeClr val="dk1"/>
                          </a:solidFill>
                          <a:latin typeface="+mn-lt"/>
                          <a:ea typeface="+mn-ea"/>
                          <a:cs typeface="Arial" pitchFamily="34" charset="0"/>
                        </a:rPr>
                        <a:t>Zivsaimniecības un jūras ekonomikas nozares uzņēmumu attīstība, darbību dažādošana un sezonalitātes ietekmes mazināšana.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kern="1200" dirty="0" smtClean="0">
                          <a:solidFill>
                            <a:schemeClr val="dk1"/>
                          </a:solidFill>
                          <a:latin typeface="+mn-lt"/>
                          <a:ea typeface="+mn-ea"/>
                          <a:cs typeface="+mn-cs"/>
                        </a:rPr>
                        <a:t>6.2. </a:t>
                      </a:r>
                      <a:r>
                        <a:rPr lang="lv-LV" sz="1800" kern="1200" dirty="0" smtClean="0">
                          <a:solidFill>
                            <a:schemeClr val="dk1"/>
                          </a:solidFill>
                          <a:latin typeface="+mn-lt"/>
                          <a:ea typeface="+mn-ea"/>
                          <a:cs typeface="+mn-cs"/>
                        </a:rPr>
                        <a:t>Darbību dažādošana</a:t>
                      </a:r>
                      <a:r>
                        <a:rPr lang="lv-LV" sz="1800" kern="1200" baseline="0" dirty="0" smtClean="0">
                          <a:solidFill>
                            <a:schemeClr val="dk1"/>
                          </a:solidFill>
                          <a:latin typeface="+mn-lt"/>
                          <a:ea typeface="+mn-ea"/>
                          <a:cs typeface="+mn-cs"/>
                        </a:rPr>
                        <a:t> </a:t>
                      </a:r>
                      <a:r>
                        <a:rPr lang="lv-LV" sz="1800" kern="1200" dirty="0" smtClean="0">
                          <a:solidFill>
                            <a:schemeClr val="dk1"/>
                          </a:solidFill>
                          <a:latin typeface="+mn-lt"/>
                          <a:ea typeface="+mn-ea"/>
                          <a:cs typeface="+mn-cs"/>
                        </a:rPr>
                        <a:t>zivsaimniecības nozarē un citās jūras ekonomikas nozarēs.</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800" dirty="0" smtClean="0">
                        <a:latin typeface="+mn-lt"/>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dirty="0" smtClean="0">
                          <a:solidFill>
                            <a:schemeClr val="dk1"/>
                          </a:solidFill>
                          <a:latin typeface="+mn-lt"/>
                          <a:ea typeface="+mn-ea"/>
                          <a:cs typeface="+mn-cs"/>
                        </a:rPr>
                        <a:t> saimniecisko darbību </a:t>
                      </a:r>
                      <a:r>
                        <a:rPr lang="lv-LV" sz="1800" u="sng" kern="1200" dirty="0" smtClean="0">
                          <a:solidFill>
                            <a:schemeClr val="dk1"/>
                          </a:solidFill>
                          <a:latin typeface="+mn-lt"/>
                          <a:ea typeface="+mn-ea"/>
                          <a:cs typeface="+mn-cs"/>
                        </a:rPr>
                        <a:t>dažādošana </a:t>
                      </a:r>
                      <a:r>
                        <a:rPr lang="lv-LV" sz="1800" kern="1200" dirty="0" smtClean="0">
                          <a:solidFill>
                            <a:schemeClr val="dk1"/>
                          </a:solidFill>
                          <a:latin typeface="+mn-lt"/>
                          <a:ea typeface="+mn-ea"/>
                          <a:cs typeface="+mn-cs"/>
                        </a:rPr>
                        <a:t>zivsaimniecības un jūras ekonomikas nozarēs (jūras transports, piekrastes tūrisma attīstīšana un pakalpojumu dažādošana, zivju produkcijas tirdzniecība), </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dirty="0" smtClean="0">
                          <a:solidFill>
                            <a:schemeClr val="dk1"/>
                          </a:solidFill>
                          <a:latin typeface="+mn-lt"/>
                          <a:ea typeface="+mn-ea"/>
                          <a:cs typeface="+mn-cs"/>
                        </a:rPr>
                        <a:t> pamatlīdzekļu iegāde, uzglabāšanas telpu un/vai remonta telpu nodrošināšana.</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baseline="0" dirty="0" smtClean="0">
                          <a:solidFill>
                            <a:schemeClr val="dk1"/>
                          </a:solidFill>
                          <a:latin typeface="+mn-lt"/>
                          <a:ea typeface="+mn-ea"/>
                          <a:cs typeface="+mn-cs"/>
                        </a:rPr>
                        <a:t> </a:t>
                      </a:r>
                      <a:r>
                        <a:rPr lang="lv-LV" sz="1800" kern="1200" dirty="0" smtClean="0">
                          <a:solidFill>
                            <a:schemeClr val="dk1"/>
                          </a:solidFill>
                          <a:latin typeface="+mn-lt"/>
                          <a:ea typeface="+mn-ea"/>
                          <a:cs typeface="+mn-cs"/>
                        </a:rPr>
                        <a:t>būvniecība;</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baseline="0" dirty="0" smtClean="0">
                          <a:solidFill>
                            <a:schemeClr val="dk1"/>
                          </a:solidFill>
                          <a:latin typeface="+mn-lt"/>
                          <a:ea typeface="+mn-ea"/>
                          <a:cs typeface="+mn-cs"/>
                        </a:rPr>
                        <a:t> </a:t>
                      </a:r>
                      <a:r>
                        <a:rPr lang="lv-LV" sz="1800" kern="1200" dirty="0" smtClean="0">
                          <a:solidFill>
                            <a:schemeClr val="dk1"/>
                          </a:solidFill>
                          <a:latin typeface="+mn-lt"/>
                          <a:ea typeface="+mn-ea"/>
                          <a:cs typeface="+mn-cs"/>
                        </a:rPr>
                        <a:t>būvmateriālu iegāde;</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dirty="0" smtClean="0">
                          <a:solidFill>
                            <a:schemeClr val="dk1"/>
                          </a:solidFill>
                          <a:latin typeface="+mn-lt"/>
                          <a:ea typeface="+mn-ea"/>
                          <a:cs typeface="+mn-cs"/>
                        </a:rPr>
                        <a:t> </a:t>
                      </a:r>
                      <a:r>
                        <a:rPr lang="lv-LV" sz="1800" u="sng" dirty="0" smtClean="0">
                          <a:latin typeface="+mn-lt"/>
                          <a:cs typeface="Arial" pitchFamily="34" charset="0"/>
                        </a:rPr>
                        <a:t>Īpašs atbalsts ir projektiem inovatīvu produktu un pakalpojumu radīšanai. </a:t>
                      </a:r>
                      <a:endParaRPr lang="lv-LV"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dirty="0" smtClean="0">
                          <a:solidFill>
                            <a:schemeClr val="dk1"/>
                          </a:solidFill>
                          <a:latin typeface="+mn-lt"/>
                          <a:ea typeface="+mn-ea"/>
                          <a:cs typeface="+mn-cs"/>
                        </a:rPr>
                        <a:t> iespējams iesniegt </a:t>
                      </a:r>
                      <a:r>
                        <a:rPr lang="lv-LV" sz="1800" kern="1200" dirty="0" err="1" smtClean="0">
                          <a:solidFill>
                            <a:schemeClr val="dk1"/>
                          </a:solidFill>
                          <a:latin typeface="+mn-lt"/>
                          <a:ea typeface="+mn-ea"/>
                          <a:cs typeface="+mn-cs"/>
                        </a:rPr>
                        <a:t>kopprojektu</a:t>
                      </a:r>
                      <a:r>
                        <a:rPr lang="lv-LV" sz="1800" kern="1200" baseline="0" dirty="0" smtClean="0">
                          <a:solidFill>
                            <a:schemeClr val="dk1"/>
                          </a:solidFill>
                          <a:latin typeface="+mn-lt"/>
                          <a:ea typeface="+mn-ea"/>
                          <a:cs typeface="+mn-cs"/>
                        </a:rPr>
                        <a:t>.</a:t>
                      </a:r>
                      <a:endParaRPr lang="lv-LV" sz="1800" kern="1200" dirty="0" smtClean="0">
                        <a:solidFill>
                          <a:schemeClr val="dk1"/>
                        </a:solidFill>
                        <a:latin typeface="+mn-lt"/>
                        <a:ea typeface="+mn-ea"/>
                        <a:cs typeface="+mn-cs"/>
                      </a:endParaRPr>
                    </a:p>
                  </a:txBody>
                  <a:tcPr/>
                </a:tc>
                <a:tc>
                  <a:txBody>
                    <a:bodyPr/>
                    <a:lstStyle/>
                    <a:p>
                      <a:pPr>
                        <a:buClr>
                          <a:schemeClr val="accent6">
                            <a:lumMod val="75000"/>
                          </a:schemeClr>
                        </a:buClr>
                        <a:buSzPct val="70000"/>
                        <a:buFont typeface="Wingdings" pitchFamily="2" charset="2"/>
                        <a:buChar char="Ø"/>
                      </a:pPr>
                      <a:r>
                        <a:rPr lang="lv-LV" sz="1800" baseline="0" dirty="0" smtClean="0">
                          <a:latin typeface="+mn-lt"/>
                          <a:cs typeface="Arial" pitchFamily="34" charset="0"/>
                        </a:rPr>
                        <a:t> </a:t>
                      </a:r>
                      <a:r>
                        <a:rPr lang="lv-LV" sz="1800" dirty="0" smtClean="0">
                          <a:latin typeface="+mn-lt"/>
                          <a:cs typeface="Times New Roman" pitchFamily="18" charset="0"/>
                        </a:rPr>
                        <a:t>juridiska persona vai fiziska persona. Vietējā pašvaldība var būt pretendents tikai </a:t>
                      </a:r>
                      <a:r>
                        <a:rPr lang="lv-LV" sz="1800" u="sng" dirty="0" err="1" smtClean="0">
                          <a:latin typeface="+mn-lt"/>
                          <a:cs typeface="Times New Roman" pitchFamily="18" charset="0"/>
                        </a:rPr>
                        <a:t>kopprojektā</a:t>
                      </a:r>
                      <a:r>
                        <a:rPr lang="lv-LV" sz="1800" u="sng" dirty="0" smtClean="0">
                          <a:latin typeface="+mn-lt"/>
                          <a:cs typeface="Times New Roman" pitchFamily="18" charset="0"/>
                        </a:rPr>
                        <a:t>.</a:t>
                      </a:r>
                    </a:p>
                    <a:p>
                      <a:pPr>
                        <a:buClr>
                          <a:schemeClr val="accent6">
                            <a:lumMod val="75000"/>
                          </a:schemeClr>
                        </a:buClr>
                        <a:buSzPct val="70000"/>
                        <a:buFont typeface="Wingdings" pitchFamily="2" charset="2"/>
                        <a:buChar char="Ø"/>
                      </a:pPr>
                      <a:endParaRPr lang="lv-LV" sz="600" u="sng" dirty="0" smtClean="0">
                        <a:latin typeface="+mn-lt"/>
                        <a:cs typeface="Times New Roman" pitchFamily="18" charset="0"/>
                      </a:endParaRPr>
                    </a:p>
                    <a:p>
                      <a:r>
                        <a:rPr lang="lv-LV" sz="1600" b="1" u="sng" kern="1200" dirty="0" err="1" smtClean="0">
                          <a:solidFill>
                            <a:schemeClr val="dk1"/>
                          </a:solidFill>
                          <a:latin typeface="+mn-lt"/>
                          <a:ea typeface="+mn-ea"/>
                          <a:cs typeface="+mn-cs"/>
                        </a:rPr>
                        <a:t>Kopprojekti</a:t>
                      </a:r>
                      <a:r>
                        <a:rPr lang="lv-LV" sz="1600" kern="1200" dirty="0" smtClean="0">
                          <a:solidFill>
                            <a:schemeClr val="dk1"/>
                          </a:solidFill>
                          <a:latin typeface="+mn-lt"/>
                          <a:ea typeface="+mn-ea"/>
                          <a:cs typeface="+mn-cs"/>
                        </a:rPr>
                        <a:t> – projekti, kurā investīcijas paredzēts izmantot kopīgi un kuru iesniedz:</a:t>
                      </a:r>
                    </a:p>
                    <a:p>
                      <a:pPr lvl="0">
                        <a:buClr>
                          <a:schemeClr val="accent6">
                            <a:lumMod val="75000"/>
                          </a:schemeClr>
                        </a:buClr>
                        <a:buSzPct val="70000"/>
                        <a:buFont typeface="Wingdings" pitchFamily="2" charset="2"/>
                        <a:buChar char="Ø"/>
                      </a:pPr>
                      <a:r>
                        <a:rPr lang="lv-LV" sz="1600" kern="1200" dirty="0" smtClean="0">
                          <a:solidFill>
                            <a:schemeClr val="dk1"/>
                          </a:solidFill>
                          <a:latin typeface="+mn-lt"/>
                          <a:ea typeface="+mn-ea"/>
                          <a:cs typeface="+mn-cs"/>
                        </a:rPr>
                        <a:t> </a:t>
                      </a:r>
                      <a:r>
                        <a:rPr lang="lv-LV" sz="1600" u="sng" kern="1200" dirty="0" smtClean="0">
                          <a:solidFill>
                            <a:schemeClr val="dk1"/>
                          </a:solidFill>
                          <a:latin typeface="+mn-lt"/>
                          <a:ea typeface="+mn-ea"/>
                          <a:cs typeface="+mn-cs"/>
                        </a:rPr>
                        <a:t>Biedrība, kas vismaz gadu pirms projekta iesniegšanas reģistrēt</a:t>
                      </a:r>
                      <a:r>
                        <a:rPr lang="lv-LV" sz="1600" kern="1200" dirty="0" smtClean="0">
                          <a:solidFill>
                            <a:schemeClr val="dk1"/>
                          </a:solidFill>
                          <a:latin typeface="+mn-lt"/>
                          <a:ea typeface="+mn-ea"/>
                          <a:cs typeface="+mn-cs"/>
                        </a:rPr>
                        <a:t>a un kuras biedriem </a:t>
                      </a:r>
                      <a:r>
                        <a:rPr lang="lv-LV" sz="1600" u="sng" kern="1200" dirty="0" smtClean="0">
                          <a:solidFill>
                            <a:schemeClr val="dk1"/>
                          </a:solidFill>
                          <a:latin typeface="+mn-lt"/>
                          <a:ea typeface="+mn-ea"/>
                          <a:cs typeface="+mn-cs"/>
                        </a:rPr>
                        <a:t>(vismaz trīs) </a:t>
                      </a:r>
                      <a:r>
                        <a:rPr lang="lv-LV" sz="1600" kern="1200" dirty="0" smtClean="0">
                          <a:solidFill>
                            <a:schemeClr val="dk1"/>
                          </a:solidFill>
                          <a:latin typeface="+mn-lt"/>
                          <a:ea typeface="+mn-ea"/>
                          <a:cs typeface="+mn-cs"/>
                        </a:rPr>
                        <a:t>komercdarbības joma pārsvarā ir zvejniecība un akvakultūra.</a:t>
                      </a:r>
                    </a:p>
                    <a:p>
                      <a:pPr lvl="0">
                        <a:buClr>
                          <a:schemeClr val="accent6">
                            <a:lumMod val="75000"/>
                          </a:schemeClr>
                        </a:buClr>
                        <a:buSzPct val="70000"/>
                        <a:buFont typeface="Wingdings" pitchFamily="2" charset="2"/>
                        <a:buChar char="Ø"/>
                      </a:pPr>
                      <a:r>
                        <a:rPr lang="lv-LV" sz="1600" u="sng" kern="1200" dirty="0" smtClean="0">
                          <a:solidFill>
                            <a:schemeClr val="dk1"/>
                          </a:solidFill>
                          <a:latin typeface="+mn-lt"/>
                          <a:ea typeface="+mn-ea"/>
                          <a:cs typeface="+mn-cs"/>
                        </a:rPr>
                        <a:t> Vietējā pašvaldība</a:t>
                      </a:r>
                      <a:r>
                        <a:rPr lang="lv-LV" sz="1600" kern="1200" dirty="0" smtClean="0">
                          <a:solidFill>
                            <a:schemeClr val="dk1"/>
                          </a:solidFill>
                          <a:latin typeface="+mn-lt"/>
                          <a:ea typeface="+mn-ea"/>
                          <a:cs typeface="+mn-cs"/>
                        </a:rPr>
                        <a:t>, lai nodrošinātu zivsaimniecības uzņēmējdarbības infrastruktūras izveidi vismaz divām juridiskām personām, kas veic saimniecisko darbību zvejniecībā vai akvakultūrā.</a:t>
                      </a:r>
                    </a:p>
                    <a:p>
                      <a:pPr>
                        <a:buClr>
                          <a:schemeClr val="accent6">
                            <a:lumMod val="75000"/>
                          </a:schemeClr>
                        </a:buClr>
                        <a:buSzPct val="70000"/>
                        <a:buFont typeface="Wingdings" pitchFamily="2" charset="2"/>
                        <a:buNone/>
                      </a:pPr>
                      <a:endParaRPr lang="lv-LV" sz="1800" u="sng" dirty="0" smtClean="0">
                        <a:latin typeface="+mn-lt"/>
                        <a:cs typeface="Times New Roman" pitchFamily="18" charset="0"/>
                      </a:endParaRPr>
                    </a:p>
                  </a:txBody>
                  <a:tcPr/>
                </a:tc>
              </a:tr>
            </a:tbl>
          </a:graphicData>
        </a:graphic>
      </p:graphicFrame>
      <p:sp>
        <p:nvSpPr>
          <p:cNvPr id="4" name="Slide Number Placeholder 3"/>
          <p:cNvSpPr>
            <a:spLocks noGrp="1"/>
          </p:cNvSpPr>
          <p:nvPr>
            <p:ph type="sldNum" sz="quarter" idx="12"/>
          </p:nvPr>
        </p:nvSpPr>
        <p:spPr/>
        <p:txBody>
          <a:bodyPr/>
          <a:lstStyle/>
          <a:p>
            <a:pPr>
              <a:defRPr/>
            </a:pPr>
            <a:fld id="{811D8454-D2BF-4BEC-BA65-7158F281B2A8}" type="slidenum">
              <a:rPr lang="lv-LV" smtClean="0"/>
              <a:pPr>
                <a:defRPr/>
              </a:pPr>
              <a:t>20</a:t>
            </a:fld>
            <a:endParaRPr lang="lv-LV"/>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57224" y="142853"/>
            <a:ext cx="7772400" cy="357189"/>
          </a:xfrm>
        </p:spPr>
        <p:txBody>
          <a:bodyPr>
            <a:noAutofit/>
          </a:bodyPr>
          <a:lstStyle/>
          <a:p>
            <a:r>
              <a:rPr lang="lv-LV"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EJZF aktivitātes</a:t>
            </a:r>
          </a:p>
        </p:txBody>
      </p:sp>
      <p:graphicFrame>
        <p:nvGraphicFramePr>
          <p:cNvPr id="5" name="Content Placeholder 4"/>
          <p:cNvGraphicFramePr>
            <a:graphicFrameLocks noGrp="1"/>
          </p:cNvGraphicFramePr>
          <p:nvPr>
            <p:ph idx="1"/>
          </p:nvPr>
        </p:nvGraphicFramePr>
        <p:xfrm>
          <a:off x="285720" y="571481"/>
          <a:ext cx="8643998" cy="5723683"/>
        </p:xfrm>
        <a:graphic>
          <a:graphicData uri="http://schemas.openxmlformats.org/drawingml/2006/table">
            <a:tbl>
              <a:tblPr firstRow="1" bandRow="1">
                <a:tableStyleId>{0505E3EF-67EA-436B-97B2-0124C06EBD24}</a:tableStyleId>
              </a:tblPr>
              <a:tblGrid>
                <a:gridCol w="1428760"/>
                <a:gridCol w="1928826"/>
                <a:gridCol w="2928958"/>
                <a:gridCol w="2357454"/>
              </a:tblGrid>
              <a:tr h="420163">
                <a:tc>
                  <a:txBody>
                    <a:bodyPr/>
                    <a:lstStyle/>
                    <a:p>
                      <a:pPr algn="ctr"/>
                      <a:r>
                        <a:rPr lang="lv-LV" sz="2000" dirty="0" smtClean="0"/>
                        <a:t>Rīcība</a:t>
                      </a:r>
                      <a:endParaRPr lang="lv-LV" sz="2000" dirty="0">
                        <a:latin typeface="Arial" pitchFamily="34" charset="0"/>
                        <a:cs typeface="Arial" pitchFamily="34" charset="0"/>
                      </a:endParaRPr>
                    </a:p>
                  </a:txBody>
                  <a:tcPr/>
                </a:tc>
                <a:tc>
                  <a:txBody>
                    <a:bodyPr/>
                    <a:lstStyle/>
                    <a:p>
                      <a:pPr algn="ctr"/>
                      <a:r>
                        <a:rPr lang="lv-LV" sz="2000" dirty="0" smtClean="0"/>
                        <a:t>Aktivitāte</a:t>
                      </a:r>
                      <a:endParaRPr lang="lv-LV" sz="200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Atbalstāmās</a:t>
                      </a:r>
                      <a:r>
                        <a:rPr lang="lv-LV" sz="2000" baseline="0" dirty="0" smtClean="0"/>
                        <a:t> darbības</a:t>
                      </a:r>
                      <a:endParaRPr lang="lv-LV" sz="20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Iesniedzēji</a:t>
                      </a:r>
                      <a:endParaRPr lang="lv-LV" sz="2000" dirty="0" smtClean="0">
                        <a:latin typeface="Arial" pitchFamily="34" charset="0"/>
                        <a:cs typeface="Arial" pitchFamily="34" charset="0"/>
                      </a:endParaRPr>
                    </a:p>
                  </a:txBody>
                  <a:tcPr/>
                </a:tc>
              </a:tr>
              <a:tr h="4937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dirty="0" smtClean="0">
                          <a:latin typeface="+mn-lt"/>
                          <a:cs typeface="Arial" pitchFamily="34" charset="0"/>
                        </a:rPr>
                        <a:t>EJZF 2 </a:t>
                      </a:r>
                      <a:r>
                        <a:rPr kumimoji="0" lang="lv-LV" sz="1800" b="0" kern="1200" baseline="0" dirty="0" smtClean="0">
                          <a:solidFill>
                            <a:schemeClr val="dk1"/>
                          </a:solidFill>
                          <a:latin typeface="+mn-lt"/>
                          <a:ea typeface="+mn-ea"/>
                          <a:cs typeface="Arial" pitchFamily="34" charset="0"/>
                        </a:rPr>
                        <a:t> </a:t>
                      </a:r>
                      <a:r>
                        <a:rPr kumimoji="0" lang="lv-LV" sz="1800" b="0" kern="1200" dirty="0" smtClean="0">
                          <a:solidFill>
                            <a:schemeClr val="dk1"/>
                          </a:solidFill>
                          <a:latin typeface="+mn-lt"/>
                          <a:ea typeface="+mn-ea"/>
                          <a:cs typeface="Arial" pitchFamily="34" charset="0"/>
                        </a:rPr>
                        <a:t>Zivsaimniecību teritoriju dabas un vides resursu saglabāšana un atjaunošana, klimata pārmaiņu mazināšana.</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lv-LV" sz="1800" b="0" kern="1200" dirty="0" smtClean="0">
                        <a:solidFill>
                          <a:schemeClr val="dk1"/>
                        </a:solidFill>
                        <a:latin typeface="+mn-lt"/>
                        <a:ea typeface="+mn-ea"/>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dirty="0" smtClean="0"/>
                        <a:t>6.3.</a:t>
                      </a:r>
                      <a:r>
                        <a:rPr lang="lv-LV" sz="1800" b="1" baseline="0" dirty="0" smtClean="0"/>
                        <a:t> </a:t>
                      </a:r>
                      <a:r>
                        <a:rPr lang="lv-LV" sz="1800" dirty="0" smtClean="0"/>
                        <a:t>Vides resursu vairošana vai izmantošana, kā arī klimata pārmaiņu mazināšana.</a:t>
                      </a:r>
                      <a:endParaRPr lang="lv-LV"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800" dirty="0" smtClean="0">
                        <a:latin typeface="+mn-lt"/>
                        <a:cs typeface="Arial" pitchFamily="34" charset="0"/>
                      </a:endParaRPr>
                    </a:p>
                  </a:txBody>
                  <a:tcPr/>
                </a:tc>
                <a:tc>
                  <a:txBody>
                    <a:bodyPr/>
                    <a:lstStyle/>
                    <a:p>
                      <a:pPr>
                        <a:buClr>
                          <a:schemeClr val="accent6">
                            <a:lumMod val="75000"/>
                          </a:schemeClr>
                        </a:buClr>
                        <a:buSzPct val="70000"/>
                        <a:buFont typeface="Wingdings" pitchFamily="2" charset="2"/>
                        <a:buChar char="Ø"/>
                      </a:pPr>
                      <a:r>
                        <a:rPr lang="lv-LV" sz="1800" kern="1200" dirty="0" smtClean="0">
                          <a:solidFill>
                            <a:schemeClr val="dk1"/>
                          </a:solidFill>
                          <a:latin typeface="+mn-lt"/>
                          <a:ea typeface="+mn-ea"/>
                          <a:cs typeface="+mn-cs"/>
                        </a:rPr>
                        <a:t> Atbalsts tiks sniegts projektiem, kas mazina vidi degradējošo ietekmi uz piekrastes teritoriju, piemēram, apgaismojuma un gājēju celiņa ierīkošana, zivsaimniecības ražošanas ēku siltināšana, atjaunojamās enerģijas izmantošana.</a:t>
                      </a:r>
                    </a:p>
                    <a:p>
                      <a:pPr>
                        <a:buClr>
                          <a:schemeClr val="accent6">
                            <a:lumMod val="75000"/>
                          </a:schemeClr>
                        </a:buClr>
                        <a:buSzPct val="70000"/>
                        <a:buFont typeface="Wingdings" pitchFamily="2" charset="2"/>
                        <a:buChar char="Ø"/>
                      </a:pPr>
                      <a:r>
                        <a:rPr lang="lv-LV" sz="1800" kern="1200" dirty="0" smtClean="0">
                          <a:solidFill>
                            <a:schemeClr val="dk1"/>
                          </a:solidFill>
                          <a:latin typeface="+mn-lt"/>
                          <a:ea typeface="+mn-ea"/>
                          <a:cs typeface="+mn-cs"/>
                        </a:rPr>
                        <a:t> jaunu pamatlīdzekļu, aprīkojuma iegāde, </a:t>
                      </a:r>
                    </a:p>
                    <a:p>
                      <a:pPr>
                        <a:buClr>
                          <a:schemeClr val="accent6">
                            <a:lumMod val="75000"/>
                          </a:schemeClr>
                        </a:buClr>
                        <a:buSzPct val="70000"/>
                        <a:buFont typeface="Wingdings" pitchFamily="2" charset="2"/>
                        <a:buChar char="Ø"/>
                      </a:pPr>
                      <a:r>
                        <a:rPr lang="lv-LV" sz="1800" kern="1200" dirty="0" smtClean="0">
                          <a:solidFill>
                            <a:schemeClr val="dk1"/>
                          </a:solidFill>
                          <a:latin typeface="+mn-lt"/>
                          <a:ea typeface="+mn-ea"/>
                          <a:cs typeface="+mn-cs"/>
                        </a:rPr>
                        <a:t> būvdarbu veikšana,</a:t>
                      </a:r>
                      <a:endParaRPr lang="lv-LV" sz="1800" kern="1200" baseline="0" dirty="0" smtClean="0">
                        <a:solidFill>
                          <a:schemeClr val="dk1"/>
                        </a:solidFill>
                        <a:latin typeface="+mn-lt"/>
                        <a:ea typeface="+mn-ea"/>
                        <a:cs typeface="+mn-cs"/>
                      </a:endParaRPr>
                    </a:p>
                    <a:p>
                      <a:pPr>
                        <a:buClr>
                          <a:schemeClr val="accent6">
                            <a:lumMod val="75000"/>
                          </a:schemeClr>
                        </a:buClr>
                        <a:buSzPct val="70000"/>
                        <a:buFont typeface="Wingdings" pitchFamily="2" charset="2"/>
                        <a:buChar char="Ø"/>
                      </a:pPr>
                      <a:r>
                        <a:rPr lang="lv-LV" sz="1800" kern="1200" baseline="0" dirty="0" smtClean="0">
                          <a:solidFill>
                            <a:schemeClr val="dk1"/>
                          </a:solidFill>
                          <a:latin typeface="+mn-lt"/>
                          <a:ea typeface="+mn-ea"/>
                          <a:cs typeface="+mn-cs"/>
                        </a:rPr>
                        <a:t> </a:t>
                      </a:r>
                      <a:r>
                        <a:rPr lang="lv-LV" sz="1800" kern="1200" dirty="0" smtClean="0">
                          <a:solidFill>
                            <a:schemeClr val="dk1"/>
                          </a:solidFill>
                          <a:latin typeface="+mn-lt"/>
                          <a:ea typeface="+mn-ea"/>
                          <a:cs typeface="+mn-cs"/>
                        </a:rPr>
                        <a:t>teritorijas labiekārtošanai.</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dirty="0" smtClean="0">
                          <a:solidFill>
                            <a:schemeClr val="dk1"/>
                          </a:solidFill>
                          <a:latin typeface="+mn-lt"/>
                          <a:ea typeface="+mn-ea"/>
                          <a:cs typeface="+mn-cs"/>
                        </a:rPr>
                        <a:t> vides resursu un dabas objektu saglabāšanas un atjaunošanas</a:t>
                      </a:r>
                      <a:r>
                        <a:rPr lang="lv-LV" sz="1800" kern="1200" baseline="0" dirty="0" smtClean="0">
                          <a:solidFill>
                            <a:schemeClr val="dk1"/>
                          </a:solidFill>
                          <a:latin typeface="+mn-lt"/>
                          <a:ea typeface="+mn-ea"/>
                          <a:cs typeface="+mn-cs"/>
                        </a:rPr>
                        <a:t> veicināšana</a:t>
                      </a:r>
                      <a:r>
                        <a:rPr lang="lv-LV" sz="1800" kern="1200" dirty="0" smtClean="0">
                          <a:solidFill>
                            <a:schemeClr val="dk1"/>
                          </a:solidFill>
                          <a:latin typeface="+mn-lt"/>
                          <a:ea typeface="+mn-ea"/>
                          <a:cs typeface="+mn-cs"/>
                        </a:rPr>
                        <a:t>, iesaistīšanās klimata pārmaiņu mazināšanā. </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None/>
                        <a:tabLst/>
                        <a:defRPr/>
                      </a:pPr>
                      <a:endParaRPr lang="lv-LV" sz="1800" kern="1200" dirty="0" smtClean="0">
                        <a:solidFill>
                          <a:schemeClr val="dk1"/>
                        </a:solidFill>
                        <a:latin typeface="+mn-lt"/>
                        <a:ea typeface="+mn-ea"/>
                        <a:cs typeface="+mn-cs"/>
                      </a:endParaRPr>
                    </a:p>
                  </a:txBody>
                  <a:tcPr/>
                </a:tc>
                <a:tc>
                  <a:txBody>
                    <a:bodyPr/>
                    <a:lstStyle/>
                    <a:p>
                      <a:pPr>
                        <a:buClr>
                          <a:schemeClr val="accent6">
                            <a:lumMod val="75000"/>
                          </a:schemeClr>
                        </a:buClr>
                        <a:buSzPct val="70000"/>
                        <a:buFont typeface="Wingdings" pitchFamily="2" charset="2"/>
                        <a:buChar char="Ø"/>
                      </a:pPr>
                      <a:r>
                        <a:rPr lang="lv-LV" sz="2000" baseline="0" dirty="0" smtClean="0">
                          <a:latin typeface="Arial" pitchFamily="34" charset="0"/>
                          <a:cs typeface="Arial" pitchFamily="34" charset="0"/>
                        </a:rPr>
                        <a:t> </a:t>
                      </a:r>
                      <a:r>
                        <a:rPr lang="lv-LV" sz="1800" dirty="0" smtClean="0">
                          <a:cs typeface="Times New Roman" pitchFamily="18" charset="0"/>
                        </a:rPr>
                        <a:t>juridiska persona, </a:t>
                      </a:r>
                    </a:p>
                    <a:p>
                      <a:pPr>
                        <a:buClr>
                          <a:schemeClr val="accent6">
                            <a:lumMod val="75000"/>
                          </a:schemeClr>
                        </a:buClr>
                        <a:buSzPct val="70000"/>
                        <a:buFont typeface="Wingdings" pitchFamily="2" charset="2"/>
                        <a:buChar char="Ø"/>
                      </a:pPr>
                      <a:r>
                        <a:rPr lang="lv-LV" sz="1800" dirty="0" smtClean="0">
                          <a:cs typeface="Times New Roman" pitchFamily="18" charset="0"/>
                        </a:rPr>
                        <a:t> vietējā pašvaldība.</a:t>
                      </a:r>
                      <a:endParaRPr lang="lv-LV" sz="1700" dirty="0">
                        <a:latin typeface="+mn-lt"/>
                        <a:cs typeface="Arial" pitchFamily="34" charset="0"/>
                      </a:endParaRPr>
                    </a:p>
                  </a:txBody>
                  <a:tcPr/>
                </a:tc>
              </a:tr>
            </a:tbl>
          </a:graphicData>
        </a:graphic>
      </p:graphicFrame>
      <p:sp>
        <p:nvSpPr>
          <p:cNvPr id="4" name="Slide Number Placeholder 3"/>
          <p:cNvSpPr>
            <a:spLocks noGrp="1"/>
          </p:cNvSpPr>
          <p:nvPr>
            <p:ph type="sldNum" sz="quarter" idx="12"/>
          </p:nvPr>
        </p:nvSpPr>
        <p:spPr/>
        <p:txBody>
          <a:bodyPr/>
          <a:lstStyle/>
          <a:p>
            <a:pPr>
              <a:defRPr/>
            </a:pPr>
            <a:fld id="{811D8454-D2BF-4BEC-BA65-7158F281B2A8}" type="slidenum">
              <a:rPr lang="lv-LV" smtClean="0"/>
              <a:pPr>
                <a:defRPr/>
              </a:pPr>
              <a:t>21</a:t>
            </a:fld>
            <a:endParaRPr lang="lv-LV"/>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57224" y="142853"/>
            <a:ext cx="7772400" cy="357189"/>
          </a:xfrm>
        </p:spPr>
        <p:txBody>
          <a:bodyPr>
            <a:noAutofit/>
          </a:bodyPr>
          <a:lstStyle/>
          <a:p>
            <a:r>
              <a:rPr lang="lv-LV"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EJZF aktivitātes</a:t>
            </a:r>
          </a:p>
        </p:txBody>
      </p:sp>
      <p:graphicFrame>
        <p:nvGraphicFramePr>
          <p:cNvPr id="5" name="Content Placeholder 4"/>
          <p:cNvGraphicFramePr>
            <a:graphicFrameLocks noGrp="1"/>
          </p:cNvGraphicFramePr>
          <p:nvPr>
            <p:ph idx="1"/>
          </p:nvPr>
        </p:nvGraphicFramePr>
        <p:xfrm>
          <a:off x="285720" y="571481"/>
          <a:ext cx="8643998" cy="5723683"/>
        </p:xfrm>
        <a:graphic>
          <a:graphicData uri="http://schemas.openxmlformats.org/drawingml/2006/table">
            <a:tbl>
              <a:tblPr firstRow="1" bandRow="1">
                <a:tableStyleId>{0505E3EF-67EA-436B-97B2-0124C06EBD24}</a:tableStyleId>
              </a:tblPr>
              <a:tblGrid>
                <a:gridCol w="1428760"/>
                <a:gridCol w="1928826"/>
                <a:gridCol w="2928958"/>
                <a:gridCol w="2357454"/>
              </a:tblGrid>
              <a:tr h="420163">
                <a:tc>
                  <a:txBody>
                    <a:bodyPr/>
                    <a:lstStyle/>
                    <a:p>
                      <a:pPr algn="ctr"/>
                      <a:r>
                        <a:rPr lang="lv-LV" sz="2000" dirty="0" smtClean="0"/>
                        <a:t>Rīcība</a:t>
                      </a:r>
                      <a:endParaRPr lang="lv-LV" sz="2000" dirty="0">
                        <a:latin typeface="Arial" pitchFamily="34" charset="0"/>
                        <a:cs typeface="Arial" pitchFamily="34" charset="0"/>
                      </a:endParaRPr>
                    </a:p>
                  </a:txBody>
                  <a:tcPr/>
                </a:tc>
                <a:tc>
                  <a:txBody>
                    <a:bodyPr/>
                    <a:lstStyle/>
                    <a:p>
                      <a:pPr algn="ctr"/>
                      <a:r>
                        <a:rPr lang="lv-LV" sz="2000" dirty="0" smtClean="0"/>
                        <a:t>Aktivitāte</a:t>
                      </a:r>
                      <a:endParaRPr lang="lv-LV" sz="200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Atbalstāmās</a:t>
                      </a:r>
                      <a:r>
                        <a:rPr lang="lv-LV" sz="2000" baseline="0" dirty="0" smtClean="0"/>
                        <a:t> darbības</a:t>
                      </a:r>
                      <a:endParaRPr lang="lv-LV" sz="20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Iesniedzēji</a:t>
                      </a:r>
                      <a:endParaRPr lang="lv-LV" sz="2000" dirty="0" smtClean="0">
                        <a:latin typeface="Arial" pitchFamily="34" charset="0"/>
                        <a:cs typeface="Arial" pitchFamily="34" charset="0"/>
                      </a:endParaRPr>
                    </a:p>
                  </a:txBody>
                  <a:tcPr/>
                </a:tc>
              </a:tr>
              <a:tr h="4937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dirty="0" smtClean="0">
                          <a:latin typeface="+mn-lt"/>
                          <a:cs typeface="Arial" pitchFamily="34" charset="0"/>
                        </a:rPr>
                        <a:t>EJZF 3</a:t>
                      </a:r>
                      <a:r>
                        <a:rPr lang="lv-LV" sz="1800" b="0" dirty="0" smtClean="0">
                          <a:latin typeface="+mn-lt"/>
                          <a:cs typeface="Arial" pitchFamily="34" charset="0"/>
                        </a:rPr>
                        <a:t> </a:t>
                      </a:r>
                      <a:r>
                        <a:rPr kumimoji="0" lang="lv-LV" sz="1800" b="0" kern="1200" dirty="0" smtClean="0">
                          <a:solidFill>
                            <a:schemeClr val="dk1"/>
                          </a:solidFill>
                          <a:latin typeface="+mn-lt"/>
                          <a:ea typeface="+mn-ea"/>
                          <a:cs typeface="Arial" pitchFamily="34" charset="0"/>
                        </a:rPr>
                        <a:t>Piekrastes teritoriju publiskās infrastruktūras pilnveidošana un kultūras mantojuma pieejamība un izmantošana.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dirty="0" smtClean="0"/>
                        <a:t>6.4.</a:t>
                      </a:r>
                      <a:r>
                        <a:rPr lang="lv-LV" sz="1800" b="1" baseline="0" dirty="0" smtClean="0"/>
                        <a:t> </a:t>
                      </a:r>
                      <a:r>
                        <a:rPr lang="lv-LV" sz="1800" dirty="0" smtClean="0"/>
                        <a:t>Sociālās labklājības, t.sk. zvejas un kultūras mantojuma izmantošanas veicināšana zivsaimniecībai nozīmīgās teritorijās.</a:t>
                      </a:r>
                      <a:endParaRPr lang="lv-LV"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800" dirty="0" smtClean="0">
                        <a:latin typeface="+mn-lt"/>
                        <a:cs typeface="Arial" pitchFamily="34" charset="0"/>
                      </a:endParaRPr>
                    </a:p>
                  </a:txBody>
                  <a:tcPr/>
                </a:tc>
                <a:tc>
                  <a:txBody>
                    <a:bodyPr/>
                    <a:lstStyle/>
                    <a:p>
                      <a:pPr>
                        <a:buClr>
                          <a:schemeClr val="accent6">
                            <a:lumMod val="75000"/>
                          </a:schemeClr>
                        </a:buClr>
                        <a:buSzPct val="70000"/>
                        <a:buFont typeface="Wingdings" pitchFamily="2" charset="2"/>
                        <a:buChar char="Ø"/>
                      </a:pPr>
                      <a:r>
                        <a:rPr lang="lv-LV" sz="1800" kern="1200" dirty="0" smtClean="0">
                          <a:solidFill>
                            <a:schemeClr val="dk1"/>
                          </a:solidFill>
                          <a:latin typeface="+mn-lt"/>
                          <a:ea typeface="+mn-ea"/>
                          <a:cs typeface="+mn-cs"/>
                        </a:rPr>
                        <a:t> piekrastes teritoriju publiskās infrastruktūras</a:t>
                      </a:r>
                      <a:r>
                        <a:rPr lang="lv-LV" sz="1800" kern="1200" baseline="0" dirty="0" smtClean="0">
                          <a:solidFill>
                            <a:schemeClr val="dk1"/>
                          </a:solidFill>
                          <a:latin typeface="+mn-lt"/>
                          <a:ea typeface="+mn-ea"/>
                          <a:cs typeface="+mn-cs"/>
                        </a:rPr>
                        <a:t> </a:t>
                      </a:r>
                      <a:r>
                        <a:rPr lang="lv-LV" sz="1800" kern="1200" dirty="0" smtClean="0">
                          <a:solidFill>
                            <a:schemeClr val="dk1"/>
                          </a:solidFill>
                          <a:latin typeface="+mn-lt"/>
                          <a:ea typeface="+mn-ea"/>
                          <a:cs typeface="+mn-cs"/>
                        </a:rPr>
                        <a:t>labiekārtošana,</a:t>
                      </a:r>
                      <a:r>
                        <a:rPr lang="lv-LV" sz="1800" kern="1200" baseline="0" dirty="0" smtClean="0">
                          <a:solidFill>
                            <a:schemeClr val="dk1"/>
                          </a:solidFill>
                          <a:latin typeface="+mn-lt"/>
                          <a:ea typeface="+mn-ea"/>
                          <a:cs typeface="+mn-cs"/>
                        </a:rPr>
                        <a:t> i</a:t>
                      </a:r>
                      <a:r>
                        <a:rPr lang="lv-LV" sz="1800" kern="1200" dirty="0" smtClean="0">
                          <a:solidFill>
                            <a:schemeClr val="dk1"/>
                          </a:solidFill>
                          <a:latin typeface="+mn-lt"/>
                          <a:ea typeface="+mn-ea"/>
                          <a:cs typeface="+mn-cs"/>
                        </a:rPr>
                        <a:t>zveidošana zvejas vai jūras kultūras mantojuma saglabāšanai un lietderīgai izmantošanai, </a:t>
                      </a:r>
                    </a:p>
                    <a:p>
                      <a:pPr>
                        <a:buClr>
                          <a:schemeClr val="accent6">
                            <a:lumMod val="75000"/>
                          </a:schemeClr>
                        </a:buClr>
                        <a:buSzPct val="70000"/>
                        <a:buFont typeface="Wingdings" pitchFamily="2" charset="2"/>
                        <a:buChar char="Ø"/>
                      </a:pPr>
                      <a:r>
                        <a:rPr lang="lv-LV" sz="1800" kern="1200" dirty="0" smtClean="0">
                          <a:solidFill>
                            <a:schemeClr val="dk1"/>
                          </a:solidFill>
                          <a:latin typeface="+mn-lt"/>
                          <a:ea typeface="+mn-ea"/>
                          <a:cs typeface="+mn-cs"/>
                        </a:rPr>
                        <a:t> jaunu pamatlīdzekļu un programmnodrošinājuma iegāde un uzstādīšana,</a:t>
                      </a:r>
                    </a:p>
                    <a:p>
                      <a:pPr>
                        <a:buClr>
                          <a:schemeClr val="accent6">
                            <a:lumMod val="75000"/>
                          </a:schemeClr>
                        </a:buClr>
                        <a:buSzPct val="70000"/>
                        <a:buFont typeface="Wingdings" pitchFamily="2" charset="2"/>
                        <a:buChar char="Ø"/>
                      </a:pPr>
                      <a:r>
                        <a:rPr lang="lv-LV" sz="1800" kern="1200" baseline="0" dirty="0" smtClean="0">
                          <a:solidFill>
                            <a:schemeClr val="dk1"/>
                          </a:solidFill>
                          <a:latin typeface="+mn-lt"/>
                          <a:ea typeface="+mn-ea"/>
                          <a:cs typeface="+mn-cs"/>
                        </a:rPr>
                        <a:t> </a:t>
                      </a:r>
                      <a:r>
                        <a:rPr lang="lv-LV" sz="1800" kern="1200" dirty="0" smtClean="0">
                          <a:solidFill>
                            <a:schemeClr val="dk1"/>
                          </a:solidFill>
                          <a:latin typeface="+mn-lt"/>
                          <a:ea typeface="+mn-ea"/>
                          <a:cs typeface="+mn-cs"/>
                        </a:rPr>
                        <a:t>muzeju eksponātu atjaunošana, </a:t>
                      </a:r>
                    </a:p>
                    <a:p>
                      <a:pPr>
                        <a:buClr>
                          <a:schemeClr val="accent6">
                            <a:lumMod val="75000"/>
                          </a:schemeClr>
                        </a:buClr>
                        <a:buSzPct val="70000"/>
                        <a:buFont typeface="Wingdings" pitchFamily="2" charset="2"/>
                        <a:buChar char="Ø"/>
                      </a:pPr>
                      <a:r>
                        <a:rPr lang="lv-LV" sz="1800" kern="1200" dirty="0" smtClean="0">
                          <a:solidFill>
                            <a:schemeClr val="dk1"/>
                          </a:solidFill>
                          <a:latin typeface="+mn-lt"/>
                          <a:ea typeface="+mn-ea"/>
                          <a:cs typeface="+mn-cs"/>
                        </a:rPr>
                        <a:t> būvniecība, būvmateriālu iegāde, </a:t>
                      </a:r>
                    </a:p>
                    <a:p>
                      <a:pPr>
                        <a:buClr>
                          <a:schemeClr val="accent6">
                            <a:lumMod val="75000"/>
                          </a:schemeClr>
                        </a:buClr>
                        <a:buSzPct val="70000"/>
                        <a:buFont typeface="Wingdings" pitchFamily="2" charset="2"/>
                        <a:buChar char="Ø"/>
                      </a:pPr>
                      <a:r>
                        <a:rPr lang="lv-LV" sz="1800" kern="1200" dirty="0" smtClean="0">
                          <a:solidFill>
                            <a:schemeClr val="dk1"/>
                          </a:solidFill>
                          <a:latin typeface="+mn-lt"/>
                          <a:ea typeface="+mn-ea"/>
                          <a:cs typeface="+mn-cs"/>
                        </a:rPr>
                        <a:t> teritorijas labiekārtošana. Plānotajām darbībām jābūt saistītām ar zvejas vai jūras kultūras mantojuma saglabāšanu un/vai izmantošanu.</a:t>
                      </a:r>
                    </a:p>
                  </a:txBody>
                  <a:tcPr/>
                </a:tc>
                <a:tc>
                  <a:txBody>
                    <a:bodyPr/>
                    <a:lstStyle/>
                    <a:p>
                      <a:pPr>
                        <a:buClr>
                          <a:schemeClr val="accent6">
                            <a:lumMod val="75000"/>
                          </a:schemeClr>
                        </a:buClr>
                        <a:buSzPct val="70000"/>
                        <a:buFont typeface="Wingdings" pitchFamily="2" charset="2"/>
                        <a:buChar char="Ø"/>
                      </a:pPr>
                      <a:r>
                        <a:rPr lang="lv-LV" sz="2000" baseline="0" dirty="0" smtClean="0">
                          <a:latin typeface="Arial" pitchFamily="34" charset="0"/>
                          <a:cs typeface="Arial" pitchFamily="34" charset="0"/>
                        </a:rPr>
                        <a:t> </a:t>
                      </a:r>
                      <a:r>
                        <a:rPr lang="lv-LV" sz="1800" dirty="0" smtClean="0">
                          <a:cs typeface="Times New Roman" pitchFamily="18" charset="0"/>
                        </a:rPr>
                        <a:t>juridiska persona, </a:t>
                      </a:r>
                    </a:p>
                    <a:p>
                      <a:pPr>
                        <a:buClr>
                          <a:schemeClr val="accent6">
                            <a:lumMod val="75000"/>
                          </a:schemeClr>
                        </a:buClr>
                        <a:buSzPct val="70000"/>
                        <a:buFont typeface="Wingdings" pitchFamily="2" charset="2"/>
                        <a:buChar char="Ø"/>
                      </a:pPr>
                      <a:r>
                        <a:rPr lang="lv-LV" sz="1800" dirty="0" smtClean="0">
                          <a:cs typeface="Times New Roman" pitchFamily="18" charset="0"/>
                        </a:rPr>
                        <a:t> vietējā pašvaldība.</a:t>
                      </a:r>
                      <a:endParaRPr lang="lv-LV" sz="1700" dirty="0">
                        <a:latin typeface="+mn-lt"/>
                        <a:cs typeface="Arial" pitchFamily="34" charset="0"/>
                      </a:endParaRPr>
                    </a:p>
                  </a:txBody>
                  <a:tcPr/>
                </a:tc>
              </a:tr>
            </a:tbl>
          </a:graphicData>
        </a:graphic>
      </p:graphicFrame>
      <p:sp>
        <p:nvSpPr>
          <p:cNvPr id="4" name="Slide Number Placeholder 3"/>
          <p:cNvSpPr>
            <a:spLocks noGrp="1"/>
          </p:cNvSpPr>
          <p:nvPr>
            <p:ph type="sldNum" sz="quarter" idx="12"/>
          </p:nvPr>
        </p:nvSpPr>
        <p:spPr/>
        <p:txBody>
          <a:bodyPr/>
          <a:lstStyle/>
          <a:p>
            <a:pPr>
              <a:defRPr/>
            </a:pPr>
            <a:fld id="{811D8454-D2BF-4BEC-BA65-7158F281B2A8}" type="slidenum">
              <a:rPr lang="lv-LV" smtClean="0"/>
              <a:pPr>
                <a:defRPr/>
              </a:pPr>
              <a:t>22</a:t>
            </a:fld>
            <a:endParaRPr lang="lv-LV"/>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4EDFA3F-906E-43FE-B775-ABDF8377A6CC}" type="slidenum">
              <a:rPr lang="lv-LV" smtClean="0"/>
              <a:pPr>
                <a:defRPr/>
              </a:pPr>
              <a:t>23</a:t>
            </a:fld>
            <a:endParaRPr lang="lv-LV"/>
          </a:p>
        </p:txBody>
      </p:sp>
      <p:sp>
        <p:nvSpPr>
          <p:cNvPr id="3" name="Rectangle 2"/>
          <p:cNvSpPr/>
          <p:nvPr/>
        </p:nvSpPr>
        <p:spPr>
          <a:xfrm>
            <a:off x="500034" y="357166"/>
            <a:ext cx="8358246" cy="6093976"/>
          </a:xfrm>
          <a:prstGeom prst="rect">
            <a:avLst/>
          </a:prstGeom>
        </p:spPr>
        <p:txBody>
          <a:bodyPr wrap="square">
            <a:spAutoFit/>
          </a:bodyPr>
          <a:lstStyle/>
          <a:p>
            <a:pPr algn="ctr" eaLnBrk="1" hangingPunct="1">
              <a:buFont typeface="Wingdings 2" pitchFamily="18" charset="2"/>
              <a:buNone/>
            </a:pPr>
            <a:r>
              <a:rPr lang="lv-LV"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Projektu iesniegumu pieņemšanas kārtība</a:t>
            </a:r>
            <a:endParaRPr lang="lv-LV"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eaLnBrk="1" hangingPunct="1">
              <a:buFont typeface="Wingdings 2" pitchFamily="18" charset="2"/>
              <a:buNone/>
            </a:pPr>
            <a:endParaRPr lang="lv-LV"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eaLnBrk="1" hangingPunct="1">
              <a:buClr>
                <a:schemeClr val="accent6">
                  <a:lumMod val="75000"/>
                </a:schemeClr>
              </a:buClr>
              <a:buFont typeface="Wingdings" pitchFamily="2" charset="2"/>
              <a:buChar char="Ø"/>
            </a:pPr>
            <a:r>
              <a:rPr lang="lv-LV" sz="2800" dirty="0" smtClean="0"/>
              <a:t>Projektu iesniegumu pieņemšana notiek kārtās.</a:t>
            </a:r>
          </a:p>
          <a:p>
            <a:pPr eaLnBrk="1" hangingPunct="1">
              <a:buClr>
                <a:schemeClr val="accent6">
                  <a:lumMod val="75000"/>
                </a:schemeClr>
              </a:buClr>
            </a:pPr>
            <a:endParaRPr lang="lv-LV" sz="1000" dirty="0" smtClean="0"/>
          </a:p>
          <a:p>
            <a:pPr eaLnBrk="1" hangingPunct="1">
              <a:buClr>
                <a:schemeClr val="accent6">
                  <a:lumMod val="75000"/>
                </a:schemeClr>
              </a:buClr>
              <a:buFont typeface="Wingdings" pitchFamily="2" charset="2"/>
              <a:buChar char="Ø"/>
            </a:pPr>
            <a:r>
              <a:rPr lang="lv-LV" sz="2800" dirty="0" smtClean="0"/>
              <a:t>Par plānoto projektu pieņemšanu medijos informē mēnesi iepriekš pirms kārtas atvēršanas.</a:t>
            </a:r>
          </a:p>
          <a:p>
            <a:pPr eaLnBrk="1" hangingPunct="1">
              <a:buClr>
                <a:schemeClr val="accent6">
                  <a:lumMod val="75000"/>
                </a:schemeClr>
              </a:buClr>
            </a:pPr>
            <a:endParaRPr lang="lv-LV" sz="1000" dirty="0" smtClean="0"/>
          </a:p>
          <a:p>
            <a:pPr eaLnBrk="1" hangingPunct="1">
              <a:buClr>
                <a:schemeClr val="accent6">
                  <a:lumMod val="75000"/>
                </a:schemeClr>
              </a:buClr>
              <a:buFont typeface="Wingdings" pitchFamily="2" charset="2"/>
              <a:buChar char="Ø"/>
            </a:pPr>
            <a:r>
              <a:rPr lang="lv-LV" sz="2800" dirty="0" smtClean="0"/>
              <a:t>Viena mēneša garumā pieņem projektu iesniegumus.</a:t>
            </a:r>
          </a:p>
          <a:p>
            <a:pPr eaLnBrk="1" hangingPunct="1">
              <a:buClr>
                <a:schemeClr val="accent6">
                  <a:lumMod val="75000"/>
                </a:schemeClr>
              </a:buClr>
            </a:pPr>
            <a:endParaRPr lang="lv-LV" sz="1000" dirty="0" smtClean="0"/>
          </a:p>
          <a:p>
            <a:pPr eaLnBrk="1" hangingPunct="1">
              <a:buClr>
                <a:schemeClr val="accent6">
                  <a:lumMod val="75000"/>
                </a:schemeClr>
              </a:buClr>
              <a:buFont typeface="Wingdings" pitchFamily="2" charset="2"/>
              <a:buChar char="Ø"/>
            </a:pPr>
            <a:r>
              <a:rPr lang="lv-LV" sz="2800" dirty="0" smtClean="0"/>
              <a:t>Pēc projektu iesniegumu kārtas slēgšanas, projektus vienu mēnesi vērtē biedrības Vērtēšanas komisija. </a:t>
            </a:r>
          </a:p>
          <a:p>
            <a:pPr eaLnBrk="1" hangingPunct="1">
              <a:buClr>
                <a:schemeClr val="accent6">
                  <a:lumMod val="75000"/>
                </a:schemeClr>
              </a:buClr>
            </a:pPr>
            <a:endParaRPr lang="lv-LV" sz="1000" dirty="0" smtClean="0"/>
          </a:p>
          <a:p>
            <a:pPr eaLnBrk="1" hangingPunct="1">
              <a:buClr>
                <a:schemeClr val="accent6">
                  <a:lumMod val="75000"/>
                </a:schemeClr>
              </a:buClr>
              <a:buFont typeface="Wingdings" pitchFamily="2" charset="2"/>
              <a:buChar char="Ø"/>
            </a:pPr>
            <a:r>
              <a:rPr lang="lv-LV" sz="2800" dirty="0" smtClean="0"/>
              <a:t>Pēc VRG lēmuma pieņemšanas projektu iesniegumus iesniedz Lauku atbalsta dienesta reģionālajā pārvaldē.</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4EDFA3F-906E-43FE-B775-ABDF8377A6CC}" type="slidenum">
              <a:rPr lang="lv-LV" smtClean="0"/>
              <a:pPr>
                <a:defRPr/>
              </a:pPr>
              <a:t>24</a:t>
            </a:fld>
            <a:endParaRPr lang="lv-LV"/>
          </a:p>
        </p:txBody>
      </p:sp>
      <p:sp>
        <p:nvSpPr>
          <p:cNvPr id="3" name="Rectangle 2"/>
          <p:cNvSpPr/>
          <p:nvPr/>
        </p:nvSpPr>
        <p:spPr>
          <a:xfrm>
            <a:off x="642910" y="500042"/>
            <a:ext cx="8286808" cy="6217087"/>
          </a:xfrm>
          <a:prstGeom prst="rect">
            <a:avLst/>
          </a:prstGeom>
        </p:spPr>
        <p:txBody>
          <a:bodyPr wrap="square">
            <a:spAutoFit/>
          </a:bodyPr>
          <a:lstStyle/>
          <a:p>
            <a:pPr algn="ctr" eaLnBrk="1" hangingPunct="1">
              <a:buFont typeface="Wingdings 2" pitchFamily="18" charset="2"/>
              <a:buNone/>
            </a:pPr>
            <a:r>
              <a:rPr lang="lv-LV"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Projektu iesniegumu pieņemšanas kārtība</a:t>
            </a:r>
          </a:p>
          <a:p>
            <a:pPr algn="ctr" eaLnBrk="1" hangingPunct="1">
              <a:buFont typeface="Wingdings 2" pitchFamily="18" charset="2"/>
              <a:buNone/>
            </a:pPr>
            <a:endParaRPr lang="lv-LV" sz="1600" b="1" dirty="0" smtClean="0">
              <a:ln w="19050">
                <a:solidFill>
                  <a:schemeClr val="accent3">
                    <a:lumMod val="50000"/>
                  </a:schemeClr>
                </a:solidFill>
                <a:prstDash val="solid"/>
              </a:ln>
              <a:solidFill>
                <a:schemeClr val="accent3"/>
              </a:solidFill>
              <a:effectLst>
                <a:outerShdw blurRad="50000" dist="50800" dir="7500000" algn="tl">
                  <a:srgbClr val="000000">
                    <a:shade val="5000"/>
                    <a:alpha val="35000"/>
                  </a:srgbClr>
                </a:outerShdw>
              </a:effectLst>
            </a:endParaRPr>
          </a:p>
          <a:p>
            <a:pPr eaLnBrk="1" hangingPunct="1">
              <a:buClr>
                <a:schemeClr val="accent6">
                  <a:lumMod val="75000"/>
                </a:schemeClr>
              </a:buClr>
              <a:buFont typeface="Wingdings" pitchFamily="2" charset="2"/>
              <a:buChar char="Ø"/>
            </a:pPr>
            <a:r>
              <a:rPr lang="lv-LV" sz="2800" dirty="0" smtClean="0"/>
              <a:t>Projektu iesniegumu pieņemšanas </a:t>
            </a:r>
            <a:r>
              <a:rPr lang="lv-LV" sz="2800" b="1" dirty="0" smtClean="0"/>
              <a:t>1.kārta</a:t>
            </a:r>
            <a:r>
              <a:rPr lang="lv-LV" sz="2800" dirty="0" smtClean="0"/>
              <a:t> </a:t>
            </a:r>
            <a:r>
              <a:rPr lang="lv-LV" sz="2800" b="1" dirty="0" smtClean="0"/>
              <a:t>ELFLA</a:t>
            </a:r>
            <a:r>
              <a:rPr lang="lv-LV" sz="2800" dirty="0" smtClean="0"/>
              <a:t> programmā notiek no </a:t>
            </a:r>
            <a:r>
              <a:rPr lang="lv-LV" sz="2800" b="1" dirty="0" smtClean="0"/>
              <a:t>06.06.2016. līdz 06.07.2016</a:t>
            </a:r>
            <a:r>
              <a:rPr lang="lv-LV" sz="2800" dirty="0" smtClean="0"/>
              <a:t>.</a:t>
            </a:r>
          </a:p>
          <a:p>
            <a:pPr algn="ctr" eaLnBrk="1" hangingPunct="1">
              <a:buClr>
                <a:schemeClr val="accent6">
                  <a:lumMod val="75000"/>
                </a:schemeClr>
              </a:buClr>
            </a:pPr>
            <a:endParaRPr lang="lv-LV" sz="600" dirty="0" smtClean="0"/>
          </a:p>
          <a:p>
            <a:pPr eaLnBrk="1" hangingPunct="1">
              <a:buClr>
                <a:schemeClr val="accent6">
                  <a:lumMod val="75000"/>
                </a:schemeClr>
              </a:buClr>
              <a:buFont typeface="Wingdings" pitchFamily="2" charset="2"/>
              <a:buChar char="Ø"/>
            </a:pPr>
            <a:r>
              <a:rPr lang="lv-LV" sz="2800" dirty="0" smtClean="0"/>
              <a:t>Projektus var iesniegt biedrībā papīra formātā 3 eksemplāros.</a:t>
            </a:r>
          </a:p>
          <a:p>
            <a:pPr algn="ctr" eaLnBrk="1" hangingPunct="1">
              <a:buClr>
                <a:schemeClr val="accent6">
                  <a:lumMod val="75000"/>
                </a:schemeClr>
              </a:buClr>
            </a:pPr>
            <a:endParaRPr lang="lv-LV" sz="1000" dirty="0" smtClean="0"/>
          </a:p>
          <a:p>
            <a:pPr eaLnBrk="1" hangingPunct="1">
              <a:buClr>
                <a:schemeClr val="accent6">
                  <a:lumMod val="75000"/>
                </a:schemeClr>
              </a:buClr>
              <a:buFont typeface="Wingdings" pitchFamily="2" charset="2"/>
              <a:buChar char="Ø"/>
            </a:pPr>
            <a:r>
              <a:rPr lang="lv-LV" sz="2800" dirty="0" smtClean="0"/>
              <a:t>Elektroniskās pieteikšanās sistēmā (EPS).</a:t>
            </a:r>
          </a:p>
          <a:p>
            <a:pPr algn="ctr" eaLnBrk="1" hangingPunct="1">
              <a:buClr>
                <a:schemeClr val="accent6">
                  <a:lumMod val="75000"/>
                </a:schemeClr>
              </a:buClr>
            </a:pPr>
            <a:endParaRPr lang="lv-LV" sz="1000" dirty="0" smtClean="0"/>
          </a:p>
          <a:p>
            <a:pPr eaLnBrk="1" hangingPunct="1">
              <a:buClr>
                <a:schemeClr val="accent6">
                  <a:lumMod val="75000"/>
                </a:schemeClr>
              </a:buClr>
              <a:buFont typeface="Wingdings" pitchFamily="2" charset="2"/>
              <a:buChar char="Ø"/>
            </a:pPr>
            <a:r>
              <a:rPr lang="lv-LV" sz="2800" dirty="0" smtClean="0"/>
              <a:t> Elektroniska dokumenta formā, parakstītu ar drošu elektronisko parakstu un apliecinātu ar laika zīmogu Elektronisko dokumentu likumā noteiktajā kārtībā</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4EDFA3F-906E-43FE-B775-ABDF8377A6CC}" type="slidenum">
              <a:rPr lang="lv-LV" smtClean="0"/>
              <a:pPr>
                <a:defRPr/>
              </a:pPr>
              <a:t>25</a:t>
            </a:fld>
            <a:endParaRPr lang="lv-LV" dirty="0"/>
          </a:p>
        </p:txBody>
      </p:sp>
      <p:sp>
        <p:nvSpPr>
          <p:cNvPr id="3" name="Rectangle 2"/>
          <p:cNvSpPr/>
          <p:nvPr/>
        </p:nvSpPr>
        <p:spPr>
          <a:xfrm>
            <a:off x="642910" y="214290"/>
            <a:ext cx="8286808" cy="5878532"/>
          </a:xfrm>
          <a:prstGeom prst="rect">
            <a:avLst/>
          </a:prstGeom>
        </p:spPr>
        <p:txBody>
          <a:bodyPr wrap="square">
            <a:spAutoFit/>
          </a:bodyPr>
          <a:lstStyle/>
          <a:p>
            <a:pPr algn="ctr" eaLnBrk="1" hangingPunct="1">
              <a:buFont typeface="Wingdings 2" pitchFamily="18" charset="2"/>
              <a:buNone/>
            </a:pPr>
            <a:r>
              <a:rPr lang="lv-LV"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Likumdošana</a:t>
            </a:r>
          </a:p>
          <a:p>
            <a:pPr algn="ctr" eaLnBrk="1" hangingPunct="1">
              <a:buFont typeface="Wingdings 2" pitchFamily="18" charset="2"/>
              <a:buNone/>
            </a:pPr>
            <a:endParaRPr lang="lv-LV" sz="2400" dirty="0" smtClean="0">
              <a:latin typeface="+mn-lt"/>
            </a:endParaRPr>
          </a:p>
          <a:p>
            <a:pPr eaLnBrk="1" hangingPunct="1">
              <a:buClr>
                <a:schemeClr val="accent6">
                  <a:lumMod val="75000"/>
                </a:schemeClr>
              </a:buClr>
              <a:buFont typeface="Wingdings" pitchFamily="2" charset="2"/>
              <a:buChar char="Ø"/>
            </a:pPr>
            <a:r>
              <a:rPr lang="lv-LV" sz="2400" dirty="0" smtClean="0">
                <a:latin typeface="+mn-lt"/>
              </a:rPr>
              <a:t> 13.10.2015.gada MK noteikumi nr.590 “Darbību īstenošana saskaņā ar sabiedrības virzītas vietējās attīstības stratēģiju”.</a:t>
            </a:r>
          </a:p>
          <a:p>
            <a:pPr algn="ctr" eaLnBrk="1" hangingPunct="1">
              <a:buClr>
                <a:schemeClr val="accent6">
                  <a:lumMod val="75000"/>
                </a:schemeClr>
              </a:buClr>
            </a:pPr>
            <a:endParaRPr lang="lv-LV" sz="2400" dirty="0" smtClean="0">
              <a:latin typeface="+mn-lt"/>
            </a:endParaRPr>
          </a:p>
          <a:p>
            <a:pPr eaLnBrk="1" hangingPunct="1">
              <a:buClr>
                <a:schemeClr val="accent6">
                  <a:lumMod val="75000"/>
                </a:schemeClr>
              </a:buClr>
              <a:buFont typeface="Wingdings" pitchFamily="2" charset="2"/>
              <a:buChar char="Ø"/>
            </a:pPr>
            <a:r>
              <a:rPr lang="lv-LV" sz="2400" dirty="0" smtClean="0">
                <a:latin typeface="+mn-lt"/>
              </a:rPr>
              <a:t>30.09.2014. gada MK noteikumi nr.598 “Noteikumi par valsts un Eiropas savienības atbalsta piešķiršanu lauku un zivsaimniecības attīstībai 2014.-2020.gada plānošanas periodā”.</a:t>
            </a:r>
          </a:p>
          <a:p>
            <a:pPr eaLnBrk="1" hangingPunct="1">
              <a:buClr>
                <a:schemeClr val="accent6">
                  <a:lumMod val="75000"/>
                </a:schemeClr>
              </a:buClr>
            </a:pPr>
            <a:endParaRPr lang="lv-LV" sz="2400" dirty="0" smtClean="0">
              <a:latin typeface="+mn-lt"/>
            </a:endParaRPr>
          </a:p>
          <a:p>
            <a:pPr eaLnBrk="1" hangingPunct="1">
              <a:buClr>
                <a:schemeClr val="accent6">
                  <a:lumMod val="75000"/>
                </a:schemeClr>
              </a:buClr>
              <a:buFont typeface="Wingdings" pitchFamily="2" charset="2"/>
              <a:buChar char="Ø"/>
            </a:pPr>
            <a:r>
              <a:rPr lang="lv-LV" sz="2400" dirty="0" smtClean="0">
                <a:latin typeface="+mn-lt"/>
              </a:rPr>
              <a:t> 30.09.2014. gada MK noteikumi nr. 599 “Noteikumi par Eiropas Lauksaimniecības garantiju fonda, Eiropas Lauksaimniecības fonda lauku attīstībai, Eiropas Jūrlietu un zivsaimniecības fonda, kā arī par valsts un Eiropas Savienības atbalsta lauksaimniecībai un lauku un zivsaimniecības attīstībai finansējuma administrēšanu 2014.–2020.gada plānošanas periodā”.</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4EDFA3F-906E-43FE-B775-ABDF8377A6CC}" type="slidenum">
              <a:rPr lang="lv-LV" smtClean="0"/>
              <a:pPr>
                <a:defRPr/>
              </a:pPr>
              <a:t>26</a:t>
            </a:fld>
            <a:endParaRPr lang="lv-LV"/>
          </a:p>
        </p:txBody>
      </p:sp>
      <p:sp>
        <p:nvSpPr>
          <p:cNvPr id="3" name="Rectangle 2"/>
          <p:cNvSpPr/>
          <p:nvPr/>
        </p:nvSpPr>
        <p:spPr>
          <a:xfrm>
            <a:off x="642910" y="214290"/>
            <a:ext cx="8286808" cy="5632311"/>
          </a:xfrm>
          <a:prstGeom prst="rect">
            <a:avLst/>
          </a:prstGeom>
        </p:spPr>
        <p:txBody>
          <a:bodyPr wrap="square">
            <a:spAutoFit/>
          </a:bodyPr>
          <a:lstStyle/>
          <a:p>
            <a:pPr algn="ctr" eaLnBrk="1" hangingPunct="1">
              <a:buFont typeface="Wingdings 2" pitchFamily="18" charset="2"/>
              <a:buNone/>
            </a:pPr>
            <a:r>
              <a:rPr lang="lv-LV"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Likumdošana</a:t>
            </a:r>
          </a:p>
          <a:p>
            <a:pPr algn="ctr" eaLnBrk="1" hangingPunct="1">
              <a:buFont typeface="Wingdings 2" pitchFamily="18" charset="2"/>
              <a:buNone/>
            </a:pPr>
            <a:endParaRPr lang="lv-LV" sz="2400" dirty="0" smtClean="0">
              <a:latin typeface="+mn-lt"/>
            </a:endParaRPr>
          </a:p>
          <a:p>
            <a:pPr eaLnBrk="1" hangingPunct="1">
              <a:buClr>
                <a:schemeClr val="accent6">
                  <a:lumMod val="75000"/>
                </a:schemeClr>
              </a:buClr>
              <a:buFont typeface="Wingdings" pitchFamily="2" charset="2"/>
              <a:buChar char="Ø"/>
            </a:pPr>
            <a:r>
              <a:rPr lang="lv-LV" sz="2400" dirty="0" smtClean="0">
                <a:latin typeface="+mn-lt"/>
              </a:rPr>
              <a:t> </a:t>
            </a:r>
            <a:r>
              <a:rPr lang="lv-LV" sz="2800" dirty="0" smtClean="0">
                <a:latin typeface="+mn-lt"/>
              </a:rPr>
              <a:t>25.10.2015.gada MK noteikumi nr.605 “Valsts un Eiropas atbalsta piešķiršanas kārtība Eiropas Jūrlietu un Zivsaimniecības fonda pasākumam Sabiedrības virzīta vietējās attīstības stratēģiju īstenošana”.</a:t>
            </a:r>
          </a:p>
          <a:p>
            <a:pPr algn="ctr" eaLnBrk="1" hangingPunct="1">
              <a:buClr>
                <a:schemeClr val="accent6">
                  <a:lumMod val="75000"/>
                </a:schemeClr>
              </a:buClr>
            </a:pPr>
            <a:endParaRPr lang="lv-LV" sz="2800" dirty="0" smtClean="0">
              <a:latin typeface="+mn-lt"/>
            </a:endParaRPr>
          </a:p>
          <a:p>
            <a:pPr eaLnBrk="1" hangingPunct="1">
              <a:buClr>
                <a:schemeClr val="accent6">
                  <a:lumMod val="75000"/>
                </a:schemeClr>
              </a:buClr>
              <a:buFont typeface="Wingdings" pitchFamily="2" charset="2"/>
              <a:buChar char="Ø"/>
            </a:pPr>
            <a:r>
              <a:rPr lang="lv-LV" sz="2800" dirty="0" smtClean="0">
                <a:latin typeface="+mn-lt"/>
              </a:rPr>
              <a:t>Biedrības “Talsu rajona partnerība” sabiedrības virzīta vietējās attīstības stratēģija 2015. – 2020.gadam”.</a:t>
            </a:r>
          </a:p>
          <a:p>
            <a:pPr eaLnBrk="1" hangingPunct="1">
              <a:buClr>
                <a:schemeClr val="accent6">
                  <a:lumMod val="75000"/>
                </a:schemeClr>
              </a:buClr>
            </a:pPr>
            <a:endParaRPr lang="lv-LV" sz="2400" dirty="0" smtClean="0">
              <a:latin typeface="+mn-lt"/>
            </a:endParaRPr>
          </a:p>
          <a:p>
            <a:pPr eaLnBrk="1" hangingPunct="1">
              <a:buClr>
                <a:schemeClr val="accent6">
                  <a:lumMod val="75000"/>
                </a:schemeClr>
              </a:buClr>
            </a:pPr>
            <a:endParaRPr lang="lv-LV" sz="2400" dirty="0" smtClean="0">
              <a:latin typeface="+mn-lt"/>
            </a:endParaRPr>
          </a:p>
          <a:p>
            <a:pPr eaLnBrk="1" hangingPunct="1">
              <a:buClr>
                <a:schemeClr val="accent6">
                  <a:lumMod val="75000"/>
                </a:schemeClr>
              </a:buClr>
            </a:pPr>
            <a:endParaRPr lang="lv-LV" sz="2400" dirty="0" smtClean="0">
              <a:latin typeface="+mn-lt"/>
            </a:endParaRPr>
          </a:p>
          <a:p>
            <a:pPr eaLnBrk="1" hangingPunct="1">
              <a:buClr>
                <a:schemeClr val="accent6">
                  <a:lumMod val="75000"/>
                </a:schemeClr>
              </a:buClr>
            </a:pPr>
            <a:endParaRPr lang="lv-LV" sz="2800" dirty="0" smtClean="0">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4EDFA3F-906E-43FE-B775-ABDF8377A6CC}" type="slidenum">
              <a:rPr lang="lv-LV" smtClean="0"/>
              <a:pPr>
                <a:defRPr/>
              </a:pPr>
              <a:t>27</a:t>
            </a:fld>
            <a:endParaRPr lang="lv-LV" dirty="0"/>
          </a:p>
        </p:txBody>
      </p:sp>
      <p:sp>
        <p:nvSpPr>
          <p:cNvPr id="3" name="Rectangle 2"/>
          <p:cNvSpPr/>
          <p:nvPr/>
        </p:nvSpPr>
        <p:spPr>
          <a:xfrm>
            <a:off x="642910" y="214290"/>
            <a:ext cx="8286808" cy="5909310"/>
          </a:xfrm>
          <a:prstGeom prst="rect">
            <a:avLst/>
          </a:prstGeom>
        </p:spPr>
        <p:txBody>
          <a:bodyPr wrap="square">
            <a:spAutoFit/>
          </a:bodyPr>
          <a:lstStyle/>
          <a:p>
            <a:pPr algn="ctr" eaLnBrk="1" hangingPunct="1">
              <a:buFont typeface="Wingdings 2" pitchFamily="18" charset="2"/>
              <a:buNone/>
            </a:pPr>
            <a:r>
              <a:rPr lang="lv-LV"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Būvniecība</a:t>
            </a:r>
          </a:p>
          <a:p>
            <a:pPr algn="ctr" eaLnBrk="1" hangingPunct="1">
              <a:buFont typeface="Wingdings 2" pitchFamily="18" charset="2"/>
              <a:buNone/>
            </a:pPr>
            <a:endParaRPr lang="lv-LV" sz="800" dirty="0" smtClean="0">
              <a:latin typeface="+mn-lt"/>
            </a:endParaRPr>
          </a:p>
          <a:p>
            <a:pPr eaLnBrk="1" hangingPunct="1">
              <a:buClr>
                <a:schemeClr val="accent6">
                  <a:lumMod val="75000"/>
                </a:schemeClr>
              </a:buClr>
              <a:buFont typeface="Wingdings" pitchFamily="2" charset="2"/>
              <a:buChar char="Ø"/>
            </a:pPr>
            <a:r>
              <a:rPr lang="lv-LV" sz="2400" dirty="0" smtClean="0">
                <a:latin typeface="+mn-lt"/>
              </a:rPr>
              <a:t> </a:t>
            </a:r>
            <a:r>
              <a:rPr lang="lv-LV" sz="2800" dirty="0" smtClean="0">
                <a:latin typeface="+mn-lt"/>
              </a:rPr>
              <a:t>01.10.2014.gadā stājas spēkā jaunais “Būvniecības likums”. Jaunais likums nosaka atšķirīgu būvniecības procesu:</a:t>
            </a:r>
          </a:p>
          <a:p>
            <a:pPr eaLnBrk="1" hangingPunct="1">
              <a:buClr>
                <a:schemeClr val="accent6">
                  <a:lumMod val="75000"/>
                </a:schemeClr>
              </a:buClr>
              <a:buFont typeface="Wingdings" pitchFamily="2" charset="2"/>
              <a:buChar char="Ø"/>
            </a:pPr>
            <a:r>
              <a:rPr lang="lv-LV" sz="2800" dirty="0" smtClean="0">
                <a:latin typeface="+mn-lt"/>
              </a:rPr>
              <a:t> </a:t>
            </a:r>
            <a:r>
              <a:rPr lang="lv-LV" sz="2000" dirty="0" smtClean="0">
                <a:latin typeface="+mn-lt"/>
              </a:rPr>
              <a:t>Būvatļauja tiek izsniegta pamatojoties uz būvniecības ieceres iesniegumu un būvprojektu minimālā sastāvā, kas ir izstrādāts atbilstoši teritorijas izmantošanas un apbūves noteikumos noteiktajām prasībām.</a:t>
            </a:r>
          </a:p>
          <a:p>
            <a:pPr eaLnBrk="1" hangingPunct="1">
              <a:buClr>
                <a:schemeClr val="accent6">
                  <a:lumMod val="75000"/>
                </a:schemeClr>
              </a:buClr>
            </a:pPr>
            <a:endParaRPr lang="lv-LV" sz="600" dirty="0" smtClean="0">
              <a:latin typeface="+mn-lt"/>
            </a:endParaRPr>
          </a:p>
          <a:p>
            <a:pPr eaLnBrk="1" hangingPunct="1">
              <a:buClr>
                <a:schemeClr val="accent6">
                  <a:lumMod val="75000"/>
                </a:schemeClr>
              </a:buClr>
              <a:buFont typeface="Wingdings" pitchFamily="2" charset="2"/>
              <a:buChar char="Ø"/>
            </a:pPr>
            <a:r>
              <a:rPr lang="lv-LV" sz="2000" dirty="0" smtClean="0">
                <a:latin typeface="+mn-lt"/>
              </a:rPr>
              <a:t> Būvvalde neizdos plānošanas un arhitektūras uzdevumu.</a:t>
            </a:r>
          </a:p>
          <a:p>
            <a:pPr eaLnBrk="1" hangingPunct="1">
              <a:buClr>
                <a:schemeClr val="accent6">
                  <a:lumMod val="75000"/>
                </a:schemeClr>
              </a:buClr>
            </a:pPr>
            <a:endParaRPr lang="lv-LV" sz="600" dirty="0" smtClean="0">
              <a:latin typeface="+mn-lt"/>
            </a:endParaRPr>
          </a:p>
          <a:p>
            <a:pPr eaLnBrk="1" hangingPunct="1">
              <a:buClr>
                <a:schemeClr val="accent6">
                  <a:lumMod val="75000"/>
                </a:schemeClr>
              </a:buClr>
              <a:buFont typeface="Wingdings" pitchFamily="2" charset="2"/>
              <a:buChar char="Ø"/>
            </a:pPr>
            <a:r>
              <a:rPr lang="lv-LV" sz="2000" dirty="0" smtClean="0">
                <a:latin typeface="+mn-lt"/>
              </a:rPr>
              <a:t> Atkarībā no plānotās būves sarežģītības pakāpes un ietekmes uz vidi, būvatļauja tiks izdota ar nosacījumiem. Nosacījumi ietvers prasības būvprojektēšanai un nepieciešamos saskaņojumus, kā arī prasības būvdarbu uzsākšanai.</a:t>
            </a:r>
          </a:p>
          <a:p>
            <a:pPr eaLnBrk="1" hangingPunct="1">
              <a:buClr>
                <a:schemeClr val="accent6">
                  <a:lumMod val="75000"/>
                </a:schemeClr>
              </a:buClr>
            </a:pPr>
            <a:endParaRPr lang="lv-LV" sz="600" dirty="0" smtClean="0">
              <a:latin typeface="+mn-lt"/>
            </a:endParaRPr>
          </a:p>
          <a:p>
            <a:pPr eaLnBrk="1" hangingPunct="1">
              <a:buClr>
                <a:schemeClr val="accent6">
                  <a:lumMod val="75000"/>
                </a:schemeClr>
              </a:buClr>
              <a:buFont typeface="Wingdings" pitchFamily="2" charset="2"/>
              <a:buChar char="Ø"/>
            </a:pPr>
            <a:r>
              <a:rPr lang="lv-LV" sz="2000" dirty="0" smtClean="0">
                <a:latin typeface="+mn-lt"/>
              </a:rPr>
              <a:t> Būvdarbus drīkstēs uzsākt pēc tam, kad būvvalde būs izdarījusi atzīmi būvatļaujā par tajā ietverto nosacījumu izpildi un būvatļauja būs kļuvusi neapstrīdama.</a:t>
            </a:r>
            <a:endParaRPr lang="lv-LV" sz="2800" dirty="0" smtClean="0">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4EDFA3F-906E-43FE-B775-ABDF8377A6CC}" type="slidenum">
              <a:rPr lang="lv-LV" smtClean="0"/>
              <a:pPr>
                <a:defRPr/>
              </a:pPr>
              <a:t>28</a:t>
            </a:fld>
            <a:endParaRPr lang="lv-LV" dirty="0"/>
          </a:p>
        </p:txBody>
      </p:sp>
      <p:sp>
        <p:nvSpPr>
          <p:cNvPr id="3" name="Rectangle 2"/>
          <p:cNvSpPr/>
          <p:nvPr/>
        </p:nvSpPr>
        <p:spPr>
          <a:xfrm>
            <a:off x="642910" y="214290"/>
            <a:ext cx="8286808" cy="5016758"/>
          </a:xfrm>
          <a:prstGeom prst="rect">
            <a:avLst/>
          </a:prstGeom>
        </p:spPr>
        <p:txBody>
          <a:bodyPr wrap="square">
            <a:spAutoFit/>
          </a:bodyPr>
          <a:lstStyle/>
          <a:p>
            <a:pPr algn="ctr" eaLnBrk="1" hangingPunct="1">
              <a:buFont typeface="Wingdings 2" pitchFamily="18" charset="2"/>
              <a:buNone/>
            </a:pPr>
            <a:r>
              <a:rPr lang="lv-LV"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Būvniecība</a:t>
            </a:r>
          </a:p>
          <a:p>
            <a:pPr eaLnBrk="1" hangingPunct="1">
              <a:buClr>
                <a:schemeClr val="accent6">
                  <a:lumMod val="75000"/>
                </a:schemeClr>
              </a:buClr>
            </a:pPr>
            <a:endParaRPr lang="lv-LV" sz="2800" dirty="0" smtClean="0">
              <a:latin typeface="+mn-lt"/>
            </a:endParaRPr>
          </a:p>
          <a:p>
            <a:pPr eaLnBrk="1" hangingPunct="1">
              <a:buClr>
                <a:schemeClr val="accent6">
                  <a:lumMod val="75000"/>
                </a:schemeClr>
              </a:buClr>
            </a:pPr>
            <a:r>
              <a:rPr lang="lv-LV" sz="2400" dirty="0" smtClean="0">
                <a:latin typeface="+mn-lt"/>
              </a:rPr>
              <a:t>Atkarībā no būvniecības ieceres būvvaldei jāpieņem lēmums šādos termiņos:</a:t>
            </a:r>
          </a:p>
          <a:p>
            <a:pPr eaLnBrk="1" hangingPunct="1">
              <a:buClr>
                <a:schemeClr val="accent6">
                  <a:lumMod val="75000"/>
                </a:schemeClr>
              </a:buClr>
            </a:pPr>
            <a:endParaRPr lang="lv-LV" sz="800" dirty="0" smtClean="0">
              <a:latin typeface="+mn-lt"/>
            </a:endParaRPr>
          </a:p>
          <a:p>
            <a:pPr eaLnBrk="1" hangingPunct="1">
              <a:buClr>
                <a:schemeClr val="accent6">
                  <a:lumMod val="75000"/>
                </a:schemeClr>
              </a:buClr>
              <a:buFont typeface="Wingdings" pitchFamily="2" charset="2"/>
              <a:buChar char="Ø"/>
            </a:pPr>
            <a:r>
              <a:rPr lang="lv-LV" sz="2400" dirty="0" smtClean="0">
                <a:latin typeface="+mn-lt"/>
              </a:rPr>
              <a:t> 1 mēneša laikā - būvatļaujas izdošana vai atteikums izdod būvatļauju;</a:t>
            </a:r>
          </a:p>
          <a:p>
            <a:pPr eaLnBrk="1" hangingPunct="1">
              <a:buClr>
                <a:schemeClr val="accent6">
                  <a:lumMod val="75000"/>
                </a:schemeClr>
              </a:buClr>
              <a:buFont typeface="Wingdings" pitchFamily="2" charset="2"/>
              <a:buChar char="Ø"/>
            </a:pPr>
            <a:r>
              <a:rPr lang="lv-LV" sz="2400" dirty="0" smtClean="0">
                <a:latin typeface="+mn-lt"/>
              </a:rPr>
              <a:t> 14 dienu laikā - būvniecības ieceres akcepts, izdarot atzīmi apliecinājuma kartē, vai atteikums izdarīt atzīmi;</a:t>
            </a:r>
          </a:p>
          <a:p>
            <a:pPr eaLnBrk="1" hangingPunct="1">
              <a:buClr>
                <a:schemeClr val="accent6">
                  <a:lumMod val="75000"/>
                </a:schemeClr>
              </a:buClr>
              <a:buFont typeface="Wingdings" pitchFamily="2" charset="2"/>
              <a:buChar char="Ø"/>
            </a:pPr>
            <a:r>
              <a:rPr lang="lv-LV" sz="2400" dirty="0" smtClean="0">
                <a:latin typeface="+mn-lt"/>
              </a:rPr>
              <a:t> 7 dienu laikā - būvniecības ieceres akcepts, izdarot atzīmi būvniecības ieceres paskaidrojuma rakstā vai atteikums izdarīt atzīmi.</a:t>
            </a:r>
          </a:p>
          <a:p>
            <a:pPr eaLnBrk="1" hangingPunct="1">
              <a:buClr>
                <a:schemeClr val="accent6">
                  <a:lumMod val="75000"/>
                </a:schemeClr>
              </a:buClr>
              <a:buFont typeface="Wingdings" pitchFamily="2" charset="2"/>
              <a:buChar char="Ø"/>
            </a:pPr>
            <a:endParaRPr lang="lv-LV" sz="2800" dirty="0" smtClean="0">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4EDFA3F-906E-43FE-B775-ABDF8377A6CC}" type="slidenum">
              <a:rPr lang="lv-LV" smtClean="0"/>
              <a:pPr>
                <a:defRPr/>
              </a:pPr>
              <a:t>29</a:t>
            </a:fld>
            <a:endParaRPr lang="lv-LV" dirty="0"/>
          </a:p>
        </p:txBody>
      </p:sp>
      <p:sp>
        <p:nvSpPr>
          <p:cNvPr id="3" name="Rectangle 2"/>
          <p:cNvSpPr/>
          <p:nvPr/>
        </p:nvSpPr>
        <p:spPr>
          <a:xfrm>
            <a:off x="642910" y="214290"/>
            <a:ext cx="8286808" cy="5416868"/>
          </a:xfrm>
          <a:prstGeom prst="rect">
            <a:avLst/>
          </a:prstGeom>
        </p:spPr>
        <p:txBody>
          <a:bodyPr wrap="square">
            <a:spAutoFit/>
          </a:bodyPr>
          <a:lstStyle/>
          <a:p>
            <a:pPr algn="ctr" eaLnBrk="1" hangingPunct="1">
              <a:buFont typeface="Wingdings 2" pitchFamily="18" charset="2"/>
              <a:buNone/>
            </a:pPr>
            <a:r>
              <a:rPr lang="lv-LV"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Iepirkums</a:t>
            </a:r>
          </a:p>
          <a:p>
            <a:pPr algn="ctr" eaLnBrk="1" hangingPunct="1">
              <a:buFont typeface="Wingdings 2" pitchFamily="18" charset="2"/>
              <a:buNone/>
            </a:pPr>
            <a:endParaRPr lang="lv-LV" sz="2400" dirty="0" smtClean="0">
              <a:latin typeface="+mn-lt"/>
            </a:endParaRPr>
          </a:p>
          <a:p>
            <a:pPr eaLnBrk="1" hangingPunct="1">
              <a:buClr>
                <a:schemeClr val="accent6">
                  <a:lumMod val="75000"/>
                </a:schemeClr>
              </a:buClr>
              <a:buFont typeface="Wingdings" pitchFamily="2" charset="2"/>
              <a:buChar char="Ø"/>
            </a:pPr>
            <a:r>
              <a:rPr lang="lv-LV" sz="2400" dirty="0" smtClean="0">
                <a:latin typeface="+mn-lt"/>
              </a:rPr>
              <a:t> </a:t>
            </a:r>
            <a:r>
              <a:rPr lang="lv-LV" sz="2800" dirty="0" smtClean="0">
                <a:latin typeface="+mn-lt"/>
              </a:rPr>
              <a:t>01.08.2013.gada “Publisko iepirkumu likums”.</a:t>
            </a:r>
          </a:p>
          <a:p>
            <a:pPr algn="ctr" eaLnBrk="1" hangingPunct="1">
              <a:buClr>
                <a:schemeClr val="accent6">
                  <a:lumMod val="75000"/>
                </a:schemeClr>
              </a:buClr>
            </a:pPr>
            <a:endParaRPr lang="lv-LV" sz="600" dirty="0" smtClean="0">
              <a:latin typeface="+mn-lt"/>
            </a:endParaRPr>
          </a:p>
          <a:p>
            <a:pPr eaLnBrk="1" hangingPunct="1">
              <a:buClr>
                <a:schemeClr val="accent6">
                  <a:lumMod val="75000"/>
                </a:schemeClr>
              </a:buClr>
              <a:buFont typeface="Wingdings" pitchFamily="2" charset="2"/>
              <a:buChar char="Ø"/>
            </a:pPr>
            <a:r>
              <a:rPr lang="lv-LV" sz="2800" dirty="0" smtClean="0">
                <a:latin typeface="+mn-lt"/>
              </a:rPr>
              <a:t>LEADER programmā iepirkumiem </a:t>
            </a:r>
            <a:r>
              <a:rPr lang="lv-LV" sz="2800" b="1" dirty="0" smtClean="0">
                <a:latin typeface="+mn-lt"/>
              </a:rPr>
              <a:t>piemēro</a:t>
            </a:r>
            <a:r>
              <a:rPr lang="lv-LV" sz="2800" dirty="0" smtClean="0">
                <a:latin typeface="+mn-lt"/>
              </a:rPr>
              <a:t> </a:t>
            </a:r>
            <a:r>
              <a:rPr lang="lv-LV" sz="2800" b="1" i="1" dirty="0" smtClean="0">
                <a:latin typeface="+mn-lt"/>
              </a:rPr>
              <a:t>Vienkāršoto cenu aptauju sākot no summas 700 EUR</a:t>
            </a:r>
            <a:r>
              <a:rPr lang="lv-LV" sz="2800" dirty="0" smtClean="0">
                <a:latin typeface="+mn-lt"/>
              </a:rPr>
              <a:t>.</a:t>
            </a:r>
          </a:p>
          <a:p>
            <a:pPr eaLnBrk="1" hangingPunct="1">
              <a:buClr>
                <a:schemeClr val="accent6">
                  <a:lumMod val="75000"/>
                </a:schemeClr>
              </a:buClr>
              <a:buFont typeface="Wingdings" pitchFamily="2" charset="2"/>
              <a:buChar char="Ø"/>
            </a:pPr>
            <a:r>
              <a:rPr lang="lv-LV" sz="2800" dirty="0" smtClean="0">
                <a:latin typeface="+mn-lt"/>
              </a:rPr>
              <a:t> Piegādātāja izvēles kritērijs – zemākā cena.</a:t>
            </a:r>
          </a:p>
          <a:p>
            <a:pPr eaLnBrk="1" hangingPunct="1">
              <a:buClr>
                <a:schemeClr val="accent6">
                  <a:lumMod val="75000"/>
                </a:schemeClr>
              </a:buClr>
              <a:buFont typeface="Wingdings" pitchFamily="2" charset="2"/>
              <a:buChar char="Ø"/>
            </a:pPr>
            <a:r>
              <a:rPr lang="lv-LV" sz="2800" dirty="0" smtClean="0">
                <a:latin typeface="+mn-lt"/>
              </a:rPr>
              <a:t> Projekta iesniegumam pievieno:</a:t>
            </a:r>
          </a:p>
          <a:p>
            <a:pPr eaLnBrk="1" hangingPunct="1">
              <a:buClr>
                <a:schemeClr val="accent6">
                  <a:lumMod val="75000"/>
                </a:schemeClr>
              </a:buClr>
              <a:buFont typeface="Courier New" pitchFamily="49" charset="0"/>
              <a:buChar char="o"/>
            </a:pPr>
            <a:r>
              <a:rPr lang="lv-LV" sz="2800" dirty="0" smtClean="0">
                <a:latin typeface="+mn-lt"/>
              </a:rPr>
              <a:t> tehnisko specifikāciju,</a:t>
            </a:r>
          </a:p>
          <a:p>
            <a:pPr eaLnBrk="1" hangingPunct="1">
              <a:buClr>
                <a:schemeClr val="accent6">
                  <a:lumMod val="75000"/>
                </a:schemeClr>
              </a:buClr>
              <a:buFont typeface="Courier New" pitchFamily="49" charset="0"/>
              <a:buChar char="o"/>
            </a:pPr>
            <a:r>
              <a:rPr lang="lv-LV" sz="2800" dirty="0" smtClean="0">
                <a:latin typeface="+mn-lt"/>
              </a:rPr>
              <a:t> vismaz divus derīgus piedāvājumus,</a:t>
            </a:r>
          </a:p>
          <a:p>
            <a:pPr eaLnBrk="1" hangingPunct="1">
              <a:buClr>
                <a:schemeClr val="accent6">
                  <a:lumMod val="75000"/>
                </a:schemeClr>
              </a:buClr>
              <a:buFont typeface="Courier New" pitchFamily="49" charset="0"/>
              <a:buChar char="o"/>
            </a:pPr>
            <a:r>
              <a:rPr lang="lv-LV" sz="2800" dirty="0" smtClean="0">
                <a:latin typeface="+mn-lt"/>
              </a:rPr>
              <a:t> rezultātu apkopojumu.</a:t>
            </a:r>
          </a:p>
          <a:p>
            <a:pPr eaLnBrk="1" hangingPunct="1">
              <a:buClr>
                <a:schemeClr val="accent6">
                  <a:lumMod val="75000"/>
                </a:schemeClr>
              </a:buClr>
            </a:pPr>
            <a:endParaRPr lang="lv-LV" sz="2400" dirty="0" smtClean="0">
              <a:latin typeface="+mn-lt"/>
            </a:endParaRPr>
          </a:p>
          <a:p>
            <a:pPr eaLnBrk="1" hangingPunct="1">
              <a:buClr>
                <a:schemeClr val="accent6">
                  <a:lumMod val="75000"/>
                </a:schemeClr>
              </a:buClr>
            </a:pPr>
            <a:endParaRPr lang="lv-LV" sz="2800" dirty="0" smtClean="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4EDFA3F-906E-43FE-B775-ABDF8377A6CC}" type="slidenum">
              <a:rPr lang="lv-LV" smtClean="0"/>
              <a:pPr>
                <a:defRPr/>
              </a:pPr>
              <a:t>3</a:t>
            </a:fld>
            <a:endParaRPr lang="lv-LV"/>
          </a:p>
        </p:txBody>
      </p:sp>
      <p:sp>
        <p:nvSpPr>
          <p:cNvPr id="3" name="Rectangle 2"/>
          <p:cNvSpPr/>
          <p:nvPr/>
        </p:nvSpPr>
        <p:spPr>
          <a:xfrm>
            <a:off x="642910" y="571480"/>
            <a:ext cx="8072494" cy="5570756"/>
          </a:xfrm>
          <a:prstGeom prst="rect">
            <a:avLst/>
          </a:prstGeom>
        </p:spPr>
        <p:txBody>
          <a:bodyPr wrap="square">
            <a:spAutoFit/>
          </a:bodyPr>
          <a:lstStyle/>
          <a:p>
            <a:pPr algn="ctr"/>
            <a:endParaRPr lang="lv-LV" sz="2400" b="1" dirty="0" smtClean="0"/>
          </a:p>
          <a:p>
            <a:pPr algn="ctr" eaLnBrk="1" hangingPunct="1">
              <a:buFont typeface="Wingdings 2" pitchFamily="18" charset="2"/>
              <a:buNone/>
            </a:pPr>
            <a:r>
              <a:rPr lang="lv-LV"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Programmu apguves teritorijas</a:t>
            </a:r>
          </a:p>
          <a:p>
            <a:pPr algn="ctr" eaLnBrk="1" hangingPunct="1">
              <a:buFont typeface="Wingdings 2" pitchFamily="18" charset="2"/>
              <a:buNone/>
            </a:pPr>
            <a:endParaRPr lang="lv-LV" sz="2400" dirty="0" smtClean="0"/>
          </a:p>
          <a:p>
            <a:pPr algn="ctr" eaLnBrk="1" hangingPunct="1">
              <a:buFont typeface="Wingdings 2" pitchFamily="18" charset="2"/>
              <a:buNone/>
            </a:pPr>
            <a:endParaRPr lang="lv-LV" sz="2400" dirty="0" smtClean="0"/>
          </a:p>
          <a:p>
            <a:pPr algn="ctr" eaLnBrk="1" hangingPunct="1">
              <a:buClr>
                <a:schemeClr val="accent6">
                  <a:lumMod val="75000"/>
                </a:schemeClr>
              </a:buClr>
              <a:buFont typeface="Wingdings" pitchFamily="2" charset="2"/>
              <a:buChar char="Ø"/>
            </a:pPr>
            <a:r>
              <a:rPr lang="lv-LV" sz="2000" dirty="0"/>
              <a:t> </a:t>
            </a:r>
            <a:r>
              <a:rPr lang="lv-LV" sz="2400" dirty="0" smtClean="0"/>
              <a:t>Eiropas </a:t>
            </a:r>
            <a:r>
              <a:rPr lang="lv-LV" sz="2400" dirty="0"/>
              <a:t>Lauksaimniecības </a:t>
            </a:r>
            <a:r>
              <a:rPr lang="lv-LV" sz="2400" dirty="0" smtClean="0"/>
              <a:t>fonds </a:t>
            </a:r>
            <a:r>
              <a:rPr lang="lv-LV" sz="2400" dirty="0"/>
              <a:t>lauku </a:t>
            </a:r>
            <a:r>
              <a:rPr lang="lv-LV" sz="2400" dirty="0" smtClean="0"/>
              <a:t>attīstībai (ELFLA) </a:t>
            </a:r>
          </a:p>
          <a:p>
            <a:pPr algn="ctr" eaLnBrk="1" hangingPunct="1">
              <a:buClr>
                <a:schemeClr val="accent1"/>
              </a:buClr>
            </a:pPr>
            <a:r>
              <a:rPr lang="lv-LV" sz="2400" dirty="0" smtClean="0"/>
              <a:t> - </a:t>
            </a:r>
            <a:r>
              <a:rPr lang="lv-LV" sz="2400" b="1" dirty="0" smtClean="0"/>
              <a:t>Talsu, Rojas un Mērsraga novadi </a:t>
            </a:r>
          </a:p>
          <a:p>
            <a:pPr algn="ctr" eaLnBrk="1" hangingPunct="1">
              <a:buClr>
                <a:schemeClr val="accent1"/>
              </a:buClr>
            </a:pPr>
            <a:endParaRPr lang="lv-LV" sz="2400" b="1" dirty="0" smtClean="0"/>
          </a:p>
          <a:p>
            <a:pPr algn="ctr" eaLnBrk="1" hangingPunct="1">
              <a:buClr>
                <a:schemeClr val="accent6">
                  <a:lumMod val="75000"/>
                </a:schemeClr>
              </a:buClr>
              <a:buFont typeface="Wingdings" pitchFamily="2" charset="2"/>
              <a:buChar char="Ø"/>
            </a:pPr>
            <a:r>
              <a:rPr lang="lv-LV" sz="2400" b="1" dirty="0"/>
              <a:t> </a:t>
            </a:r>
            <a:r>
              <a:rPr lang="lv-LV" sz="2400" dirty="0" smtClean="0"/>
              <a:t>Eiropas </a:t>
            </a:r>
            <a:r>
              <a:rPr lang="lv-LV" sz="2400" dirty="0"/>
              <a:t>Jūrlietu un Zivsaimniecības </a:t>
            </a:r>
            <a:r>
              <a:rPr lang="lv-LV" sz="2400" dirty="0" smtClean="0"/>
              <a:t>fonds (EJZF) </a:t>
            </a:r>
          </a:p>
          <a:p>
            <a:pPr algn="ctr" eaLnBrk="1" hangingPunct="1">
              <a:buClr>
                <a:schemeClr val="accent1"/>
              </a:buClr>
            </a:pPr>
            <a:r>
              <a:rPr lang="lv-LV" sz="2400" dirty="0" smtClean="0"/>
              <a:t>– </a:t>
            </a:r>
            <a:r>
              <a:rPr lang="lv-LV" sz="2400" b="1" dirty="0" smtClean="0"/>
              <a:t>Rojas un Mērsraga novadi</a:t>
            </a:r>
          </a:p>
          <a:p>
            <a:pPr algn="ctr" eaLnBrk="1" hangingPunct="1">
              <a:buFont typeface="Arial" charset="0"/>
              <a:buChar char="•"/>
            </a:pPr>
            <a:endParaRPr lang="lv-LV" b="1" dirty="0"/>
          </a:p>
          <a:p>
            <a:pPr algn="ctr" eaLnBrk="1" hangingPunct="1">
              <a:buFont typeface="Arial" charset="0"/>
              <a:buChar char="•"/>
            </a:pPr>
            <a:endParaRPr lang="lv-LV" b="1" dirty="0" smtClean="0"/>
          </a:p>
          <a:p>
            <a:pPr algn="ctr" eaLnBrk="1" hangingPunct="1">
              <a:buFont typeface="Arial" charset="0"/>
              <a:buChar char="•"/>
            </a:pPr>
            <a:endParaRPr lang="lv-LV" b="1" dirty="0"/>
          </a:p>
          <a:p>
            <a:pPr algn="ctr" eaLnBrk="1" hangingPunct="1"/>
            <a:endParaRPr lang="lv-LV" b="1" dirty="0" smtClean="0"/>
          </a:p>
          <a:p>
            <a:pPr algn="ctr" eaLnBrk="1" hangingPunct="1"/>
            <a:endParaRPr lang="lv-LV" b="1" dirty="0" smtClean="0"/>
          </a:p>
          <a:p>
            <a:pPr algn="ctr" eaLnBrk="1" hangingPunct="1">
              <a:buFont typeface="Arial" charset="0"/>
              <a:buChar char="•"/>
            </a:pPr>
            <a:endParaRPr lang="lv-LV"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4EDFA3F-906E-43FE-B775-ABDF8377A6CC}" type="slidenum">
              <a:rPr lang="lv-LV" smtClean="0"/>
              <a:pPr>
                <a:defRPr/>
              </a:pPr>
              <a:t>30</a:t>
            </a:fld>
            <a:endParaRPr lang="lv-LV"/>
          </a:p>
        </p:txBody>
      </p:sp>
      <p:sp>
        <p:nvSpPr>
          <p:cNvPr id="3" name="Rectangle 2"/>
          <p:cNvSpPr/>
          <p:nvPr/>
        </p:nvSpPr>
        <p:spPr>
          <a:xfrm>
            <a:off x="642910" y="214290"/>
            <a:ext cx="8286808" cy="5570756"/>
          </a:xfrm>
          <a:prstGeom prst="rect">
            <a:avLst/>
          </a:prstGeom>
        </p:spPr>
        <p:txBody>
          <a:bodyPr wrap="square">
            <a:spAutoFit/>
          </a:bodyPr>
          <a:lstStyle/>
          <a:p>
            <a:pPr algn="ctr" eaLnBrk="1" hangingPunct="1">
              <a:buFont typeface="Wingdings 2" pitchFamily="18" charset="2"/>
              <a:buNone/>
            </a:pPr>
            <a:r>
              <a:rPr lang="lv-LV"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Publicitāte</a:t>
            </a:r>
          </a:p>
          <a:p>
            <a:pPr algn="ctr" eaLnBrk="1" hangingPunct="1">
              <a:buFont typeface="Wingdings 2" pitchFamily="18" charset="2"/>
              <a:buNone/>
            </a:pPr>
            <a:endParaRPr lang="lv-LV" sz="800" dirty="0" smtClean="0"/>
          </a:p>
          <a:p>
            <a:pPr eaLnBrk="1" hangingPunct="1">
              <a:buClr>
                <a:schemeClr val="accent6">
                  <a:lumMod val="75000"/>
                </a:schemeClr>
              </a:buClr>
            </a:pPr>
            <a:endParaRPr lang="lv-LV" sz="2400" dirty="0" smtClean="0">
              <a:latin typeface="+mn-lt"/>
            </a:endParaRPr>
          </a:p>
          <a:p>
            <a:pPr algn="ctr" eaLnBrk="1" hangingPunct="1">
              <a:buClr>
                <a:schemeClr val="accent6">
                  <a:lumMod val="75000"/>
                </a:schemeClr>
              </a:buClr>
            </a:pPr>
            <a:endParaRPr lang="lv-LV" sz="600" dirty="0" smtClean="0">
              <a:latin typeface="+mn-lt"/>
            </a:endParaRPr>
          </a:p>
          <a:p>
            <a:pPr eaLnBrk="1" hangingPunct="1">
              <a:buClr>
                <a:schemeClr val="accent6">
                  <a:lumMod val="75000"/>
                </a:schemeClr>
              </a:buClr>
              <a:buFont typeface="Wingdings" pitchFamily="2" charset="2"/>
              <a:buChar char="Ø"/>
            </a:pPr>
            <a:r>
              <a:rPr lang="lv-LV" sz="2400" dirty="0" smtClean="0">
                <a:latin typeface="+mn-lt"/>
              </a:rPr>
              <a:t>30.09.2014. gada MK noteikumu nr.598 “Noteikumi par valsts un Eiropas savienības atbalsta piešķiršanu lauku un zivsaimniecības attīstībai 2014.-2020.gada plānošanas periodā”.</a:t>
            </a:r>
          </a:p>
          <a:p>
            <a:pPr eaLnBrk="1" hangingPunct="1">
              <a:buClr>
                <a:schemeClr val="accent6">
                  <a:lumMod val="75000"/>
                </a:schemeClr>
              </a:buClr>
            </a:pPr>
            <a:endParaRPr lang="lv-LV" sz="600" dirty="0" smtClean="0">
              <a:latin typeface="+mn-lt"/>
            </a:endParaRPr>
          </a:p>
          <a:p>
            <a:pPr eaLnBrk="1" hangingPunct="1">
              <a:buClr>
                <a:schemeClr val="accent6">
                  <a:lumMod val="75000"/>
                </a:schemeClr>
              </a:buClr>
            </a:pPr>
            <a:r>
              <a:rPr lang="lv-LV" sz="2800" dirty="0" smtClean="0">
                <a:latin typeface="+mn-lt"/>
              </a:rPr>
              <a:t>36.Punkts nosaka - </a:t>
            </a:r>
            <a:r>
              <a:rPr lang="lv-LV" sz="2800" dirty="0" smtClean="0"/>
              <a:t> </a:t>
            </a:r>
            <a:r>
              <a:rPr lang="lv-LV" sz="2000" dirty="0" smtClean="0">
                <a:latin typeface="+mn-lt"/>
              </a:rPr>
              <a:t>Atbalsta saņēmēji (arī tie, kas saņēmuši finansējumu no Eiropas Jūrlietu un zivsaimniecības fonda) nodrošina regulas Nr. </a:t>
            </a:r>
            <a:r>
              <a:rPr lang="lv-LV" sz="2000" dirty="0" smtClean="0">
                <a:latin typeface="+mn-lt"/>
                <a:hlinkClick r:id="rId2"/>
              </a:rPr>
              <a:t>808/2014</a:t>
            </a:r>
            <a:r>
              <a:rPr lang="lv-LV" sz="2000" dirty="0" smtClean="0">
                <a:latin typeface="+mn-lt"/>
              </a:rPr>
              <a:t> 3. pielikuma 1. daļas 2. punktā minēto pienākumu izpildi. Informācijas un publicitātes pasākumu īstenošanā izmanto šo noteikumu </a:t>
            </a:r>
            <a:r>
              <a:rPr lang="lv-LV" sz="2000" dirty="0" smtClean="0">
                <a:latin typeface="+mn-lt"/>
                <a:hlinkClick r:id="rId3"/>
              </a:rPr>
              <a:t>3. pielikumā</a:t>
            </a:r>
            <a:r>
              <a:rPr lang="lv-LV" sz="2000" dirty="0" smtClean="0">
                <a:latin typeface="+mn-lt"/>
              </a:rPr>
              <a:t> norādīto attiecīgā fonda logotipu (atbilstoši regulas Nr. </a:t>
            </a:r>
            <a:r>
              <a:rPr lang="lv-LV" sz="2000" dirty="0" smtClean="0">
                <a:latin typeface="+mn-lt"/>
                <a:hlinkClick r:id="rId2"/>
              </a:rPr>
              <a:t>808/2014</a:t>
            </a:r>
            <a:r>
              <a:rPr lang="lv-LV" sz="2000" dirty="0" smtClean="0">
                <a:latin typeface="+mn-lt"/>
              </a:rPr>
              <a:t> 3. pielikuma 2. daļas 1. punktā un regulā Nr. 763 minētajiem tehniskajiem parametriem), nacionālo identifikācijas zīmi ar atsauci "Nacionālais attīstības plāns 2020", kā arī norāda fondu administrējošās iestādes – "Atbalsta Zemkopības ministrija un Lauku atbalsta dienests". Projekta informācijas un publicitātes pasākumu izmaksas sedz atbalsta saņēmējs.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4EDFA3F-906E-43FE-B775-ABDF8377A6CC}" type="slidenum">
              <a:rPr lang="lv-LV" smtClean="0"/>
              <a:pPr>
                <a:defRPr/>
              </a:pPr>
              <a:t>31</a:t>
            </a:fld>
            <a:endParaRPr lang="lv-LV"/>
          </a:p>
        </p:txBody>
      </p:sp>
      <p:sp>
        <p:nvSpPr>
          <p:cNvPr id="3" name="Rectangle 2"/>
          <p:cNvSpPr/>
          <p:nvPr/>
        </p:nvSpPr>
        <p:spPr>
          <a:xfrm>
            <a:off x="642910" y="500042"/>
            <a:ext cx="8286808" cy="5632311"/>
          </a:xfrm>
          <a:prstGeom prst="rect">
            <a:avLst/>
          </a:prstGeom>
        </p:spPr>
        <p:txBody>
          <a:bodyPr wrap="square">
            <a:spAutoFit/>
          </a:bodyPr>
          <a:lstStyle/>
          <a:p>
            <a:pPr algn="ctr" eaLnBrk="1" hangingPunct="1">
              <a:buFont typeface="Wingdings 2" pitchFamily="18" charset="2"/>
              <a:buNone/>
            </a:pPr>
            <a:r>
              <a:rPr lang="lv-LV"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Kontakti un informācija</a:t>
            </a:r>
          </a:p>
          <a:p>
            <a:pPr algn="ctr" eaLnBrk="1" hangingPunct="1">
              <a:buFont typeface="Wingdings 2" pitchFamily="18" charset="2"/>
              <a:buNone/>
            </a:pPr>
            <a:endParaRPr lang="lv-LV" sz="1600" b="1" dirty="0" smtClean="0">
              <a:ln w="19050">
                <a:solidFill>
                  <a:schemeClr val="accent3">
                    <a:lumMod val="50000"/>
                  </a:schemeClr>
                </a:solidFill>
                <a:prstDash val="solid"/>
              </a:ln>
              <a:solidFill>
                <a:schemeClr val="accent3"/>
              </a:solidFill>
              <a:effectLst>
                <a:outerShdw blurRad="50000" dist="50800" dir="7500000" algn="tl">
                  <a:srgbClr val="000000">
                    <a:shade val="5000"/>
                    <a:alpha val="35000"/>
                  </a:srgbClr>
                </a:outerShdw>
              </a:effectLst>
            </a:endParaRPr>
          </a:p>
          <a:p>
            <a:pPr eaLnBrk="1" hangingPunct="1">
              <a:buClr>
                <a:schemeClr val="accent6">
                  <a:lumMod val="75000"/>
                </a:schemeClr>
              </a:buClr>
            </a:pPr>
            <a:r>
              <a:rPr lang="lv-LV" sz="2800" dirty="0" smtClean="0">
                <a:latin typeface="+mn-lt"/>
              </a:rPr>
              <a:t>22328884 - Lolita Pļaviņa, administratīvā vadītāja</a:t>
            </a:r>
          </a:p>
          <a:p>
            <a:pPr algn="ctr" eaLnBrk="1" hangingPunct="1">
              <a:buClr>
                <a:schemeClr val="accent6">
                  <a:lumMod val="75000"/>
                </a:schemeClr>
              </a:buClr>
            </a:pPr>
            <a:endParaRPr lang="lv-LV" sz="600" dirty="0" smtClean="0">
              <a:latin typeface="+mn-lt"/>
            </a:endParaRPr>
          </a:p>
          <a:p>
            <a:pPr eaLnBrk="1" hangingPunct="1">
              <a:buClr>
                <a:schemeClr val="accent6">
                  <a:lumMod val="75000"/>
                </a:schemeClr>
              </a:buClr>
            </a:pPr>
            <a:r>
              <a:rPr lang="lv-LV" sz="2800" dirty="0" smtClean="0">
                <a:latin typeface="+mn-lt"/>
              </a:rPr>
              <a:t>29193595 – Antra </a:t>
            </a:r>
            <a:r>
              <a:rPr lang="lv-LV" sz="2800" dirty="0" err="1" smtClean="0">
                <a:latin typeface="+mn-lt"/>
              </a:rPr>
              <a:t>Jaunskalže</a:t>
            </a:r>
            <a:r>
              <a:rPr lang="lv-LV" sz="2800" dirty="0" smtClean="0">
                <a:latin typeface="+mn-lt"/>
              </a:rPr>
              <a:t>, sabiedrisko attiecību speciāliste</a:t>
            </a:r>
          </a:p>
          <a:p>
            <a:pPr algn="ctr" eaLnBrk="1" hangingPunct="1">
              <a:buClr>
                <a:schemeClr val="accent6">
                  <a:lumMod val="75000"/>
                </a:schemeClr>
              </a:buClr>
            </a:pPr>
            <a:endParaRPr lang="lv-LV" sz="1000" dirty="0" smtClean="0">
              <a:latin typeface="+mn-lt"/>
            </a:endParaRPr>
          </a:p>
          <a:p>
            <a:pPr eaLnBrk="1" hangingPunct="1">
              <a:buClr>
                <a:schemeClr val="accent6">
                  <a:lumMod val="75000"/>
                </a:schemeClr>
              </a:buClr>
            </a:pPr>
            <a:r>
              <a:rPr lang="lv-LV" sz="2800" dirty="0" smtClean="0">
                <a:latin typeface="+mn-lt"/>
              </a:rPr>
              <a:t>E-pasts: </a:t>
            </a:r>
            <a:r>
              <a:rPr lang="lv-LV" sz="2800" dirty="0" err="1" smtClean="0">
                <a:latin typeface="+mn-lt"/>
                <a:hlinkClick r:id="rId2"/>
              </a:rPr>
              <a:t>talsu.partneriba@inbox.lv</a:t>
            </a:r>
            <a:r>
              <a:rPr lang="lv-LV" sz="2800" dirty="0" smtClean="0">
                <a:latin typeface="+mn-lt"/>
              </a:rPr>
              <a:t> </a:t>
            </a:r>
          </a:p>
          <a:p>
            <a:pPr algn="ctr" eaLnBrk="1" hangingPunct="1">
              <a:buClr>
                <a:schemeClr val="accent6">
                  <a:lumMod val="75000"/>
                </a:schemeClr>
              </a:buClr>
            </a:pPr>
            <a:endParaRPr lang="lv-LV" sz="1000" dirty="0" smtClean="0">
              <a:latin typeface="+mn-lt"/>
            </a:endParaRPr>
          </a:p>
          <a:p>
            <a:pPr eaLnBrk="1" hangingPunct="1">
              <a:buClr>
                <a:schemeClr val="accent6">
                  <a:lumMod val="75000"/>
                </a:schemeClr>
              </a:buClr>
            </a:pPr>
            <a:r>
              <a:rPr lang="lv-LV" sz="2800" dirty="0" smtClean="0">
                <a:latin typeface="+mn-lt"/>
              </a:rPr>
              <a:t>mājas lapas: </a:t>
            </a:r>
            <a:r>
              <a:rPr lang="lv-LV" sz="2800" dirty="0" err="1" smtClean="0">
                <a:latin typeface="+mn-lt"/>
                <a:hlinkClick r:id="rId3"/>
              </a:rPr>
              <a:t>www.talsupartneriba.lv</a:t>
            </a:r>
            <a:r>
              <a:rPr lang="lv-LV" sz="2800" dirty="0" smtClean="0">
                <a:latin typeface="+mn-lt"/>
              </a:rPr>
              <a:t>           LEADER 2015.-2020.gada plānošanas periods          Stratēģija              Likumdošana         ELFLA informācija.</a:t>
            </a:r>
          </a:p>
          <a:p>
            <a:pPr eaLnBrk="1" hangingPunct="1">
              <a:buClr>
                <a:schemeClr val="accent6">
                  <a:lumMod val="75000"/>
                </a:schemeClr>
              </a:buClr>
            </a:pPr>
            <a:endParaRPr lang="lv-LV" sz="600" dirty="0" smtClean="0">
              <a:latin typeface="+mn-lt"/>
            </a:endParaRPr>
          </a:p>
          <a:p>
            <a:pPr>
              <a:buClr>
                <a:schemeClr val="accent6">
                  <a:lumMod val="75000"/>
                </a:schemeClr>
              </a:buClr>
            </a:pPr>
            <a:r>
              <a:rPr lang="lv-LV" sz="2800" dirty="0" err="1" smtClean="0">
                <a:latin typeface="+mn-lt"/>
                <a:hlinkClick r:id="rId4"/>
              </a:rPr>
              <a:t>www.lad.gov.lv</a:t>
            </a:r>
            <a:r>
              <a:rPr lang="lv-LV" sz="2800" dirty="0" smtClean="0">
                <a:latin typeface="+mn-lt"/>
              </a:rPr>
              <a:t>         LEADER 19.2.          “Darbību īstenošana saskaņā ar sabiedrības virzītas vietējās attīstības stratēģiju”.</a:t>
            </a:r>
            <a:endParaRPr lang="lv-LV" sz="2800" dirty="0" smtClean="0"/>
          </a:p>
        </p:txBody>
      </p:sp>
      <p:cxnSp>
        <p:nvCxnSpPr>
          <p:cNvPr id="8" name="Straight Arrow Connector 7"/>
          <p:cNvCxnSpPr/>
          <p:nvPr/>
        </p:nvCxnSpPr>
        <p:spPr>
          <a:xfrm>
            <a:off x="6143636" y="3571876"/>
            <a:ext cx="57150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143636" y="4000504"/>
            <a:ext cx="57150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215338" y="4000504"/>
            <a:ext cx="57150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714612" y="4429132"/>
            <a:ext cx="57150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000364" y="5000636"/>
            <a:ext cx="57150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15008" y="4929198"/>
            <a:ext cx="57150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4EDFA3F-906E-43FE-B775-ABDF8377A6CC}" type="slidenum">
              <a:rPr lang="lv-LV" smtClean="0"/>
              <a:pPr>
                <a:defRPr/>
              </a:pPr>
              <a:t>32</a:t>
            </a:fld>
            <a:endParaRPr lang="lv-LV"/>
          </a:p>
        </p:txBody>
      </p:sp>
      <p:sp>
        <p:nvSpPr>
          <p:cNvPr id="3" name="Rectangle 2"/>
          <p:cNvSpPr/>
          <p:nvPr/>
        </p:nvSpPr>
        <p:spPr>
          <a:xfrm>
            <a:off x="571472" y="357167"/>
            <a:ext cx="8143932" cy="4278094"/>
          </a:xfrm>
          <a:prstGeom prst="rect">
            <a:avLst/>
          </a:prstGeom>
        </p:spPr>
        <p:txBody>
          <a:bodyPr wrap="square">
            <a:spAutoFit/>
          </a:bodyPr>
          <a:lstStyle/>
          <a:p>
            <a:pPr algn="ctr"/>
            <a:endParaRPr lang="lv-LV" sz="2800" dirty="0" smtClean="0"/>
          </a:p>
          <a:p>
            <a:pPr algn="ctr"/>
            <a:r>
              <a:rPr lang="lv-LV" sz="2800" dirty="0" smtClean="0"/>
              <a:t>Paldies par uzmanību!</a:t>
            </a:r>
          </a:p>
          <a:p>
            <a:endParaRPr lang="lv-LV" dirty="0" smtClean="0"/>
          </a:p>
          <a:p>
            <a:endParaRPr lang="lv-LV" dirty="0" smtClean="0"/>
          </a:p>
          <a:p>
            <a:endParaRPr lang="lv-LV" dirty="0" smtClean="0"/>
          </a:p>
          <a:p>
            <a:endParaRPr lang="lv-LV" dirty="0" smtClean="0"/>
          </a:p>
          <a:p>
            <a:endParaRPr lang="lv-LV" dirty="0" smtClean="0"/>
          </a:p>
          <a:p>
            <a:endParaRPr lang="lv-LV" dirty="0" smtClean="0"/>
          </a:p>
          <a:p>
            <a:endParaRPr lang="lv-LV" dirty="0" smtClean="0"/>
          </a:p>
          <a:p>
            <a:pPr algn="r"/>
            <a:r>
              <a:rPr lang="lv-LV" dirty="0" smtClean="0"/>
              <a:t/>
            </a:r>
            <a:br>
              <a:rPr lang="lv-LV" dirty="0" smtClean="0"/>
            </a:br>
            <a:endParaRPr lang="lv-LV" dirty="0" smtClean="0"/>
          </a:p>
          <a:p>
            <a:pPr algn="r"/>
            <a:endParaRPr lang="lv-LV" dirty="0" smtClean="0"/>
          </a:p>
          <a:p>
            <a:pPr algn="r"/>
            <a:endParaRPr lang="lv-LV" dirty="0" smtClean="0"/>
          </a:p>
          <a:p>
            <a:pPr algn="r"/>
            <a:endParaRPr lang="lv-LV" dirty="0" smtClean="0"/>
          </a:p>
        </p:txBody>
      </p:sp>
      <p:pic>
        <p:nvPicPr>
          <p:cNvPr id="4" name="Picture 2" descr="C:\Users\Admin\Pictures\Foto_Raivis\akmentinji8.jpg"/>
          <p:cNvPicPr>
            <a:picLocks noChangeAspect="1" noChangeArrowheads="1"/>
          </p:cNvPicPr>
          <p:nvPr/>
        </p:nvPicPr>
        <p:blipFill>
          <a:blip r:embed="rId2" cstate="print"/>
          <a:stretch>
            <a:fillRect/>
          </a:stretch>
        </p:blipFill>
        <p:spPr>
          <a:xfrm>
            <a:off x="1071538" y="2000240"/>
            <a:ext cx="7343772" cy="16459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8662" y="142853"/>
            <a:ext cx="7429552" cy="461665"/>
          </a:xfrm>
          <a:prstGeom prst="rect">
            <a:avLst/>
          </a:prstGeom>
          <a:noFill/>
        </p:spPr>
        <p:txBody>
          <a:bodyPr wrap="square" rtlCol="0">
            <a:spAutoFit/>
          </a:bodyPr>
          <a:lstStyle/>
          <a:p>
            <a:pPr algn="ctr"/>
            <a:r>
              <a:rPr lang="lv-LV"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Pieejamais finansējums līdz 2019.gadam</a:t>
            </a:r>
          </a:p>
        </p:txBody>
      </p:sp>
      <p:sp>
        <p:nvSpPr>
          <p:cNvPr id="5" name="TextBox 4"/>
          <p:cNvSpPr txBox="1"/>
          <p:nvPr/>
        </p:nvSpPr>
        <p:spPr>
          <a:xfrm>
            <a:off x="453079" y="1556792"/>
            <a:ext cx="8485607" cy="400110"/>
          </a:xfrm>
          <a:prstGeom prst="rect">
            <a:avLst/>
          </a:prstGeom>
          <a:noFill/>
        </p:spPr>
        <p:txBody>
          <a:bodyPr wrap="square" rtlCol="0">
            <a:spAutoFit/>
          </a:bodyPr>
          <a:lstStyle/>
          <a:p>
            <a:pPr>
              <a:spcAft>
                <a:spcPts val="1200"/>
              </a:spcAft>
            </a:pPr>
            <a:endParaRPr lang="lv-LV" sz="2000" dirty="0">
              <a:solidFill>
                <a:schemeClr val="accent1">
                  <a:lumMod val="50000"/>
                </a:schemeClr>
              </a:solidFill>
              <a:latin typeface="Arial Narrow" panose="020B0606020202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301831981"/>
              </p:ext>
            </p:extLst>
          </p:nvPr>
        </p:nvGraphicFramePr>
        <p:xfrm>
          <a:off x="153709" y="714354"/>
          <a:ext cx="8847447" cy="5985546"/>
        </p:xfrm>
        <a:graphic>
          <a:graphicData uri="http://schemas.openxmlformats.org/drawingml/2006/table">
            <a:tbl>
              <a:tblPr firstRow="1" bandRow="1">
                <a:tableStyleId>{0505E3EF-67EA-436B-97B2-0124C06EBD24}</a:tableStyleId>
              </a:tblPr>
              <a:tblGrid>
                <a:gridCol w="4061101"/>
                <a:gridCol w="857256"/>
                <a:gridCol w="1571636"/>
                <a:gridCol w="785818"/>
                <a:gridCol w="1571636"/>
              </a:tblGrid>
              <a:tr h="438018">
                <a:tc rowSpan="2">
                  <a:txBody>
                    <a:bodyPr/>
                    <a:lstStyle/>
                    <a:p>
                      <a:pPr algn="ctr"/>
                      <a:r>
                        <a:rPr lang="lv-LV" sz="1800" dirty="0" smtClean="0">
                          <a:effectLst>
                            <a:outerShdw blurRad="38100" dist="38100" dir="2700000" algn="tl">
                              <a:srgbClr val="000000">
                                <a:alpha val="43137"/>
                              </a:srgbClr>
                            </a:outerShdw>
                          </a:effectLst>
                        </a:rPr>
                        <a:t>Mērķis</a:t>
                      </a:r>
                      <a:endParaRPr lang="lv-LV" sz="1800" dirty="0">
                        <a:effectLst>
                          <a:outerShdw blurRad="38100" dist="38100" dir="2700000" algn="tl">
                            <a:srgbClr val="000000">
                              <a:alpha val="43137"/>
                            </a:srgbClr>
                          </a:outerShdw>
                        </a:effectLst>
                        <a:latin typeface="Arial Narrow" panose="020B0606020202030204" pitchFamily="34" charset="0"/>
                      </a:endParaRPr>
                    </a:p>
                  </a:txBody>
                  <a:tcPr anchor="ctr"/>
                </a:tc>
                <a:tc gridSpan="2">
                  <a:txBody>
                    <a:bodyPr/>
                    <a:lstStyle/>
                    <a:p>
                      <a:pPr algn="ctr"/>
                      <a:r>
                        <a:rPr lang="lv-LV" sz="1800" dirty="0" smtClean="0">
                          <a:effectLst>
                            <a:outerShdw blurRad="38100" dist="38100" dir="2700000" algn="tl">
                              <a:srgbClr val="000000">
                                <a:alpha val="43137"/>
                              </a:srgbClr>
                            </a:outerShdw>
                          </a:effectLst>
                        </a:rPr>
                        <a:t>ELFLA</a:t>
                      </a:r>
                      <a:endParaRPr lang="lv-LV" sz="1800" b="1" dirty="0" smtClean="0">
                        <a:effectLst>
                          <a:outerShdw blurRad="38100" dist="38100" dir="2700000" algn="tl">
                            <a:srgbClr val="000000">
                              <a:alpha val="43137"/>
                            </a:srgbClr>
                          </a:outerShdw>
                        </a:effectLst>
                        <a:latin typeface="Arial Narrow" panose="020B0606020202030204" pitchFamily="34" charset="0"/>
                      </a:endParaRPr>
                    </a:p>
                  </a:txBody>
                  <a:tcPr anchor="ctr"/>
                </a:tc>
                <a:tc hMerge="1">
                  <a:txBody>
                    <a:bodyPr/>
                    <a:lstStyle/>
                    <a:p>
                      <a:endParaRPr lang="lv-LV" sz="1400" dirty="0">
                        <a:latin typeface="Arial Narrow" panose="020B0606020202030204" pitchFamily="34" charset="0"/>
                      </a:endParaRPr>
                    </a:p>
                  </a:txBody>
                  <a:tcPr/>
                </a:tc>
                <a:tc gridSpan="2">
                  <a:txBody>
                    <a:bodyPr/>
                    <a:lstStyle/>
                    <a:p>
                      <a:pPr algn="ctr"/>
                      <a:r>
                        <a:rPr lang="lv-LV" sz="1800" dirty="0" smtClean="0">
                          <a:effectLst>
                            <a:outerShdw blurRad="38100" dist="38100" dir="2700000" algn="tl">
                              <a:srgbClr val="000000">
                                <a:alpha val="43137"/>
                              </a:srgbClr>
                            </a:outerShdw>
                          </a:effectLst>
                        </a:rPr>
                        <a:t>EJZF</a:t>
                      </a:r>
                      <a:endParaRPr lang="lv-LV" sz="1800" b="1" dirty="0">
                        <a:effectLst>
                          <a:outerShdw blurRad="38100" dist="38100" dir="2700000" algn="tl">
                            <a:srgbClr val="000000">
                              <a:alpha val="43137"/>
                            </a:srgbClr>
                          </a:outerShdw>
                        </a:effectLst>
                        <a:latin typeface="Arial Narrow" panose="020B0606020202030204" pitchFamily="34" charset="0"/>
                      </a:endParaRPr>
                    </a:p>
                  </a:txBody>
                  <a:tcPr anchor="ctr"/>
                </a:tc>
                <a:tc hMerge="1">
                  <a:txBody>
                    <a:bodyPr/>
                    <a:lstStyle/>
                    <a:p>
                      <a:endParaRPr lang="lv-LV" sz="1400" dirty="0">
                        <a:latin typeface="Arial Narrow" panose="020B0606020202030204" pitchFamily="34" charset="0"/>
                      </a:endParaRPr>
                    </a:p>
                  </a:txBody>
                  <a:tcPr/>
                </a:tc>
              </a:tr>
              <a:tr h="793930">
                <a:tc vMerge="1">
                  <a:txBody>
                    <a:bodyPr/>
                    <a:lstStyle/>
                    <a:p>
                      <a:endParaRPr lang="lv-LV" sz="1400" dirty="0">
                        <a:latin typeface="Arial Narrow" panose="020B0606020202030204" pitchFamily="34" charset="0"/>
                      </a:endParaRPr>
                    </a:p>
                  </a:txBody>
                  <a:tcPr/>
                </a:tc>
                <a:tc>
                  <a:txBody>
                    <a:bodyPr/>
                    <a:lstStyle/>
                    <a:p>
                      <a:pPr algn="ctr"/>
                      <a:r>
                        <a:rPr lang="lv-LV" sz="1400" dirty="0" smtClean="0"/>
                        <a:t>Atbalsta apmērs, % no</a:t>
                      </a:r>
                      <a:r>
                        <a:rPr lang="lv-LV" sz="1400" baseline="0" dirty="0" smtClean="0"/>
                        <a:t> kopējā</a:t>
                      </a:r>
                      <a:endParaRPr lang="lv-LV" sz="1400" dirty="0">
                        <a:latin typeface="Arial" pitchFamily="34" charset="0"/>
                        <a:cs typeface="Arial" pitchFamily="34" charset="0"/>
                      </a:endParaRPr>
                    </a:p>
                  </a:txBody>
                  <a:tcPr anchor="ctr"/>
                </a:tc>
                <a:tc>
                  <a:txBody>
                    <a:bodyPr/>
                    <a:lstStyle/>
                    <a:p>
                      <a:pPr algn="ctr"/>
                      <a:r>
                        <a:rPr lang="lv-LV" sz="1400" dirty="0" smtClean="0"/>
                        <a:t>Atbalsta apmērs, EUR</a:t>
                      </a:r>
                      <a:endParaRPr lang="lv-LV" sz="1400" dirty="0">
                        <a:latin typeface="Arial" pitchFamily="34" charset="0"/>
                        <a:cs typeface="Arial" pitchFamily="34" charset="0"/>
                      </a:endParaRPr>
                    </a:p>
                  </a:txBody>
                  <a:tcPr anchor="ctr"/>
                </a:tc>
                <a:tc>
                  <a:txBody>
                    <a:bodyPr/>
                    <a:lstStyle/>
                    <a:p>
                      <a:pPr algn="ctr"/>
                      <a:r>
                        <a:rPr lang="lv-LV" sz="1400" dirty="0" smtClean="0"/>
                        <a:t>Atbalsta apmērs, % no</a:t>
                      </a:r>
                      <a:r>
                        <a:rPr lang="lv-LV" sz="1400" baseline="0" dirty="0" smtClean="0"/>
                        <a:t> kopējā</a:t>
                      </a:r>
                      <a:endParaRPr lang="lv-LV" sz="1400" dirty="0">
                        <a:latin typeface="Arial" pitchFamily="34" charset="0"/>
                        <a:cs typeface="Arial" pitchFamily="34" charset="0"/>
                      </a:endParaRPr>
                    </a:p>
                  </a:txBody>
                  <a:tcPr anchor="ctr"/>
                </a:tc>
                <a:tc>
                  <a:txBody>
                    <a:bodyPr/>
                    <a:lstStyle/>
                    <a:p>
                      <a:pPr algn="ctr"/>
                      <a:r>
                        <a:rPr lang="lv-LV" sz="1400" dirty="0" smtClean="0"/>
                        <a:t>Atbalsta apmērs, EUR</a:t>
                      </a:r>
                      <a:endParaRPr lang="lv-LV" sz="1400" dirty="0">
                        <a:latin typeface="Arial" pitchFamily="34" charset="0"/>
                        <a:cs typeface="Arial" pitchFamily="34" charset="0"/>
                      </a:endParaRPr>
                    </a:p>
                  </a:txBody>
                  <a:tcPr anchor="ctr"/>
                </a:tc>
              </a:tr>
              <a:tr h="688806">
                <a:tc>
                  <a:txBody>
                    <a:bodyPr/>
                    <a:lstStyle/>
                    <a:p>
                      <a:r>
                        <a:rPr lang="lv-LV" sz="1400" dirty="0" smtClean="0">
                          <a:effectLst>
                            <a:outerShdw blurRad="38100" dist="38100" dir="2700000" algn="tl">
                              <a:srgbClr val="000000">
                                <a:alpha val="43137"/>
                              </a:srgbClr>
                            </a:outerShdw>
                          </a:effectLst>
                        </a:rPr>
                        <a:t>M1 </a:t>
                      </a:r>
                      <a:r>
                        <a:rPr lang="lv-LV" sz="1400" kern="1200" dirty="0" smtClean="0"/>
                        <a:t>Veicināt  ilgtspējīgas uzņēmējdarbības vides attīstīšanu un inovāciju ieviešanu partnerības teritorijā.</a:t>
                      </a:r>
                      <a:endParaRPr lang="lv-LV" sz="1400" b="0" dirty="0">
                        <a:latin typeface="Arial" pitchFamily="34" charset="0"/>
                        <a:cs typeface="Arial" pitchFamily="34" charset="0"/>
                      </a:endParaRPr>
                    </a:p>
                  </a:txBody>
                  <a:tcPr anchor="ctr"/>
                </a:tc>
                <a:tc>
                  <a:txBody>
                    <a:bodyPr/>
                    <a:lstStyle/>
                    <a:p>
                      <a:pPr algn="ctr"/>
                      <a:r>
                        <a:rPr lang="lv-LV" sz="1600" dirty="0" smtClean="0"/>
                        <a:t>50%</a:t>
                      </a:r>
                      <a:endParaRPr lang="lv-LV" sz="1600" dirty="0">
                        <a:latin typeface="Arial" pitchFamily="34" charset="0"/>
                        <a:cs typeface="Arial" pitchFamily="34" charset="0"/>
                      </a:endParaRPr>
                    </a:p>
                  </a:txBody>
                  <a:tcPr anchor="ctr"/>
                </a:tc>
                <a:tc>
                  <a:txBody>
                    <a:bodyPr/>
                    <a:lstStyle/>
                    <a:p>
                      <a:pPr algn="ctr"/>
                      <a:r>
                        <a:rPr lang="lv-LV" sz="2000" kern="1200" dirty="0" smtClean="0"/>
                        <a:t>628 197,35</a:t>
                      </a:r>
                      <a:endParaRPr lang="lv-LV" sz="2000" b="0" dirty="0">
                        <a:latin typeface="Arial" pitchFamily="34" charset="0"/>
                        <a:cs typeface="Arial" pitchFamily="34" charset="0"/>
                      </a:endParaRPr>
                    </a:p>
                  </a:txBody>
                  <a:tcPr anchor="ctr"/>
                </a:tc>
                <a:tc>
                  <a:txBody>
                    <a:bodyPr/>
                    <a:lstStyle/>
                    <a:p>
                      <a:pPr algn="ctr"/>
                      <a:endParaRPr lang="lv-LV" sz="1400" dirty="0">
                        <a:latin typeface="Arial" pitchFamily="34" charset="0"/>
                        <a:cs typeface="Arial" pitchFamily="34" charset="0"/>
                      </a:endParaRPr>
                    </a:p>
                  </a:txBody>
                  <a:tcPr anchor="ctr"/>
                </a:tc>
                <a:tc>
                  <a:txBody>
                    <a:bodyPr/>
                    <a:lstStyle/>
                    <a:p>
                      <a:pPr algn="ctr"/>
                      <a:endParaRPr lang="lv-LV" sz="1400" dirty="0">
                        <a:latin typeface="Arial" pitchFamily="34" charset="0"/>
                        <a:cs typeface="Arial" pitchFamily="34" charset="0"/>
                      </a:endParaRPr>
                    </a:p>
                  </a:txBody>
                  <a:tcPr anchor="ctr"/>
                </a:tc>
              </a:tr>
              <a:tr h="528790">
                <a:tc>
                  <a:txBody>
                    <a:bodyPr/>
                    <a:lstStyle/>
                    <a:p>
                      <a:r>
                        <a:rPr lang="lv-LV" sz="1400" dirty="0" smtClean="0">
                          <a:effectLst>
                            <a:outerShdw blurRad="38100" dist="38100" dir="2700000" algn="tl">
                              <a:srgbClr val="000000">
                                <a:alpha val="43137"/>
                              </a:srgbClr>
                            </a:outerShdw>
                          </a:effectLst>
                        </a:rPr>
                        <a:t>M2 </a:t>
                      </a:r>
                      <a:r>
                        <a:rPr lang="lv-LV" sz="1400" kern="1200" dirty="0" smtClean="0"/>
                        <a:t>Veicināt kvalitatīvas dzīves vides attīstību un attīstīt pilsoniskās sabiedrības veidošanos un iedzīvotāju apvienību darbību.</a:t>
                      </a:r>
                      <a:endParaRPr lang="lv-LV" sz="1400" b="0" dirty="0">
                        <a:latin typeface="Arial" pitchFamily="34" charset="0"/>
                        <a:cs typeface="Arial" pitchFamily="34" charset="0"/>
                      </a:endParaRPr>
                    </a:p>
                  </a:txBody>
                  <a:tcPr anchor="ctr"/>
                </a:tc>
                <a:tc>
                  <a:txBody>
                    <a:bodyPr/>
                    <a:lstStyle/>
                    <a:p>
                      <a:pPr algn="ctr"/>
                      <a:r>
                        <a:rPr lang="lv-LV" sz="1600" dirty="0" smtClean="0"/>
                        <a:t>25%</a:t>
                      </a:r>
                      <a:endParaRPr lang="lv-LV" sz="1600" dirty="0">
                        <a:latin typeface="Arial" pitchFamily="34" charset="0"/>
                        <a:cs typeface="Arial" pitchFamily="34" charset="0"/>
                      </a:endParaRPr>
                    </a:p>
                  </a:txBody>
                  <a:tcPr anchor="ctr"/>
                </a:tc>
                <a:tc>
                  <a:txBody>
                    <a:bodyPr/>
                    <a:lstStyle/>
                    <a:p>
                      <a:pPr algn="ctr"/>
                      <a:r>
                        <a:rPr lang="lv-LV" sz="2000" kern="1200" dirty="0" smtClean="0"/>
                        <a:t>314 098,68</a:t>
                      </a:r>
                      <a:endParaRPr lang="lv-LV" sz="2000" b="0" dirty="0">
                        <a:latin typeface="Arial" pitchFamily="34" charset="0"/>
                        <a:cs typeface="Arial" pitchFamily="34" charset="0"/>
                      </a:endParaRPr>
                    </a:p>
                  </a:txBody>
                  <a:tcPr anchor="ctr"/>
                </a:tc>
                <a:tc>
                  <a:txBody>
                    <a:bodyPr/>
                    <a:lstStyle/>
                    <a:p>
                      <a:pPr algn="ctr"/>
                      <a:endParaRPr lang="lv-LV" sz="1400" dirty="0">
                        <a:latin typeface="Arial" pitchFamily="34" charset="0"/>
                        <a:cs typeface="Arial" pitchFamily="34" charset="0"/>
                      </a:endParaRPr>
                    </a:p>
                  </a:txBody>
                  <a:tcPr anchor="ctr"/>
                </a:tc>
                <a:tc>
                  <a:txBody>
                    <a:bodyPr/>
                    <a:lstStyle/>
                    <a:p>
                      <a:pPr algn="ctr"/>
                      <a:endParaRPr lang="lv-LV" sz="1400" dirty="0">
                        <a:latin typeface="Arial" pitchFamily="34" charset="0"/>
                        <a:cs typeface="Arial" pitchFamily="34" charset="0"/>
                      </a:endParaRPr>
                    </a:p>
                  </a:txBody>
                  <a:tcPr anchor="ctr"/>
                </a:tc>
              </a:tr>
              <a:tr h="868840">
                <a:tc>
                  <a:txBody>
                    <a:bodyPr/>
                    <a:lstStyle/>
                    <a:p>
                      <a:r>
                        <a:rPr lang="lv-LV" sz="1400" dirty="0" smtClean="0">
                          <a:effectLst>
                            <a:outerShdw blurRad="38100" dist="38100" dir="2700000" algn="tl">
                              <a:srgbClr val="000000">
                                <a:alpha val="43137"/>
                              </a:srgbClr>
                            </a:outerShdw>
                          </a:effectLst>
                        </a:rPr>
                        <a:t>M3 </a:t>
                      </a:r>
                      <a:r>
                        <a:rPr lang="lv-LV" sz="1400" kern="1200" dirty="0" smtClean="0"/>
                        <a:t>Veicināt publiskās infrastruktūras attīstību partnerības teritorijā - sabiedrībai pieejamu objektu, infrastruktūras  atjaunošana un labiekārtošana, jaunas infrastruktūras izveidošana.</a:t>
                      </a:r>
                      <a:endParaRPr lang="lv-LV" sz="1400" b="0" dirty="0">
                        <a:latin typeface="Arial" pitchFamily="34" charset="0"/>
                        <a:cs typeface="Arial" pitchFamily="34" charset="0"/>
                      </a:endParaRPr>
                    </a:p>
                  </a:txBody>
                  <a:tcPr anchor="ctr"/>
                </a:tc>
                <a:tc>
                  <a:txBody>
                    <a:bodyPr/>
                    <a:lstStyle/>
                    <a:p>
                      <a:pPr algn="ctr"/>
                      <a:r>
                        <a:rPr lang="lv-LV" sz="1600" dirty="0" smtClean="0"/>
                        <a:t>25%</a:t>
                      </a:r>
                      <a:endParaRPr lang="lv-LV" sz="1600" dirty="0">
                        <a:latin typeface="Arial" pitchFamily="34" charset="0"/>
                        <a:cs typeface="Arial" pitchFamily="34" charset="0"/>
                      </a:endParaRPr>
                    </a:p>
                  </a:txBody>
                  <a:tcPr anchor="ctr"/>
                </a:tc>
                <a:tc>
                  <a:txBody>
                    <a:bodyPr/>
                    <a:lstStyle/>
                    <a:p>
                      <a:pPr algn="ctr"/>
                      <a:r>
                        <a:rPr lang="lv-LV" sz="2000" kern="1200" dirty="0" smtClean="0"/>
                        <a:t>314 098,68</a:t>
                      </a:r>
                      <a:endParaRPr lang="lv-LV" sz="2000" b="0" dirty="0">
                        <a:latin typeface="Arial" pitchFamily="34" charset="0"/>
                        <a:cs typeface="Arial" pitchFamily="34" charset="0"/>
                      </a:endParaRPr>
                    </a:p>
                  </a:txBody>
                  <a:tcPr anchor="ctr"/>
                </a:tc>
                <a:tc>
                  <a:txBody>
                    <a:bodyPr/>
                    <a:lstStyle/>
                    <a:p>
                      <a:pPr algn="ctr"/>
                      <a:endParaRPr lang="lv-LV" sz="1400" dirty="0">
                        <a:latin typeface="Arial" pitchFamily="34" charset="0"/>
                        <a:cs typeface="Arial" pitchFamily="34" charset="0"/>
                      </a:endParaRPr>
                    </a:p>
                  </a:txBody>
                  <a:tcPr anchor="ctr"/>
                </a:tc>
                <a:tc>
                  <a:txBody>
                    <a:bodyPr/>
                    <a:lstStyle/>
                    <a:p>
                      <a:pPr algn="ctr"/>
                      <a:endParaRPr lang="lv-LV" sz="1400" dirty="0">
                        <a:latin typeface="Arial" pitchFamily="34" charset="0"/>
                        <a:cs typeface="Arial" pitchFamily="34" charset="0"/>
                      </a:endParaRPr>
                    </a:p>
                  </a:txBody>
                  <a:tcPr anchor="ctr"/>
                </a:tc>
              </a:tr>
              <a:tr h="495464">
                <a:tc>
                  <a:txBody>
                    <a:bodyPr/>
                    <a:lstStyle/>
                    <a:p>
                      <a:r>
                        <a:rPr lang="lv-LV" sz="1400" dirty="0" smtClean="0">
                          <a:effectLst>
                            <a:outerShdw blurRad="38100" dist="38100" dir="2700000" algn="tl">
                              <a:srgbClr val="000000">
                                <a:alpha val="43137"/>
                              </a:srgbClr>
                            </a:outerShdw>
                          </a:effectLst>
                        </a:rPr>
                        <a:t>M4</a:t>
                      </a:r>
                      <a:r>
                        <a:rPr lang="lv-LV" sz="1400" baseline="0" dirty="0" smtClean="0">
                          <a:effectLst>
                            <a:outerShdw blurRad="38100" dist="38100" dir="2700000" algn="tl">
                              <a:srgbClr val="000000">
                                <a:alpha val="43137"/>
                              </a:srgbClr>
                            </a:outerShdw>
                          </a:effectLst>
                        </a:rPr>
                        <a:t> </a:t>
                      </a:r>
                      <a:r>
                        <a:rPr lang="lv-LV" sz="1400" kern="1200" dirty="0" smtClean="0"/>
                        <a:t>Veicināt piekrastes uzņēmumu attīstību un inovāciju ieviešanu.</a:t>
                      </a:r>
                      <a:endParaRPr lang="lv-LV" sz="1400" b="0" dirty="0">
                        <a:latin typeface="Arial" pitchFamily="34" charset="0"/>
                        <a:cs typeface="Arial" pitchFamily="34" charset="0"/>
                      </a:endParaRPr>
                    </a:p>
                  </a:txBody>
                  <a:tcPr anchor="ctr"/>
                </a:tc>
                <a:tc>
                  <a:txBody>
                    <a:bodyPr/>
                    <a:lstStyle/>
                    <a:p>
                      <a:pPr algn="ctr"/>
                      <a:endParaRPr lang="lv-LV" sz="1400" dirty="0">
                        <a:latin typeface="Arial" pitchFamily="34" charset="0"/>
                        <a:cs typeface="Arial" pitchFamily="34" charset="0"/>
                      </a:endParaRPr>
                    </a:p>
                  </a:txBody>
                  <a:tcPr anchor="ctr"/>
                </a:tc>
                <a:tc>
                  <a:txBody>
                    <a:bodyPr/>
                    <a:lstStyle/>
                    <a:p>
                      <a:pPr algn="ctr"/>
                      <a:endParaRPr lang="lv-LV" sz="1400" dirty="0">
                        <a:latin typeface="Arial" pitchFamily="34" charset="0"/>
                        <a:cs typeface="Arial" pitchFamily="34" charset="0"/>
                      </a:endParaRPr>
                    </a:p>
                  </a:txBody>
                  <a:tcPr anchor="ctr"/>
                </a:tc>
                <a:tc>
                  <a:txBody>
                    <a:bodyPr/>
                    <a:lstStyle/>
                    <a:p>
                      <a:pPr algn="ctr"/>
                      <a:r>
                        <a:rPr lang="lv-LV" sz="1600" dirty="0" smtClean="0"/>
                        <a:t>40%</a:t>
                      </a:r>
                      <a:endParaRPr lang="lv-LV" sz="1600" dirty="0">
                        <a:latin typeface="Arial" pitchFamily="34" charset="0"/>
                        <a:cs typeface="Arial" pitchFamily="34" charset="0"/>
                      </a:endParaRPr>
                    </a:p>
                  </a:txBody>
                  <a:tcPr anchor="ctr"/>
                </a:tc>
                <a:tc>
                  <a:txBody>
                    <a:bodyPr/>
                    <a:lstStyle/>
                    <a:p>
                      <a:pPr algn="ctr"/>
                      <a:r>
                        <a:rPr lang="lv-LV" sz="2000" kern="1200" dirty="0" smtClean="0"/>
                        <a:t>561 760,56</a:t>
                      </a:r>
                      <a:endParaRPr lang="lv-LV" sz="2000" b="0" dirty="0">
                        <a:latin typeface="Arial" pitchFamily="34" charset="0"/>
                        <a:cs typeface="Arial" pitchFamily="34" charset="0"/>
                      </a:endParaRPr>
                    </a:p>
                  </a:txBody>
                  <a:tcPr anchor="ctr"/>
                </a:tc>
              </a:tr>
              <a:tr h="548808">
                <a:tc>
                  <a:txBody>
                    <a:bodyPr/>
                    <a:lstStyle/>
                    <a:p>
                      <a:r>
                        <a:rPr lang="lv-LV" sz="1400" dirty="0" smtClean="0">
                          <a:effectLst>
                            <a:outerShdw blurRad="38100" dist="38100" dir="2700000" algn="tl">
                              <a:srgbClr val="000000">
                                <a:alpha val="43137"/>
                              </a:srgbClr>
                            </a:outerShdw>
                          </a:effectLst>
                        </a:rPr>
                        <a:t>M5 </a:t>
                      </a:r>
                      <a:r>
                        <a:rPr lang="lv-LV" sz="1400" kern="1200" dirty="0" smtClean="0"/>
                        <a:t>Veicināt piekrastes dabas un vides resursu saglabāšanu un izmantošanu.</a:t>
                      </a:r>
                      <a:endParaRPr lang="lv-LV" sz="1400" b="0" dirty="0">
                        <a:latin typeface="Arial" pitchFamily="34" charset="0"/>
                        <a:cs typeface="Arial" pitchFamily="34" charset="0"/>
                      </a:endParaRPr>
                    </a:p>
                  </a:txBody>
                  <a:tcPr anchor="ctr"/>
                </a:tc>
                <a:tc>
                  <a:txBody>
                    <a:bodyPr/>
                    <a:lstStyle/>
                    <a:p>
                      <a:pPr algn="ctr"/>
                      <a:endParaRPr lang="lv-LV" sz="1400" dirty="0">
                        <a:latin typeface="Arial" pitchFamily="34" charset="0"/>
                        <a:cs typeface="Arial" pitchFamily="34" charset="0"/>
                      </a:endParaRPr>
                    </a:p>
                  </a:txBody>
                  <a:tcPr anchor="ctr"/>
                </a:tc>
                <a:tc>
                  <a:txBody>
                    <a:bodyPr/>
                    <a:lstStyle/>
                    <a:p>
                      <a:pPr algn="ctr"/>
                      <a:endParaRPr lang="lv-LV" sz="1400" dirty="0">
                        <a:latin typeface="Arial" pitchFamily="34" charset="0"/>
                        <a:cs typeface="Arial" pitchFamily="34" charset="0"/>
                      </a:endParaRPr>
                    </a:p>
                  </a:txBody>
                  <a:tcPr anchor="ctr"/>
                </a:tc>
                <a:tc>
                  <a:txBody>
                    <a:bodyPr/>
                    <a:lstStyle/>
                    <a:p>
                      <a:pPr algn="ctr"/>
                      <a:r>
                        <a:rPr lang="lv-LV" sz="1600" dirty="0" smtClean="0"/>
                        <a:t>30%</a:t>
                      </a:r>
                      <a:endParaRPr lang="lv-LV" sz="1600" dirty="0">
                        <a:latin typeface="Arial" pitchFamily="34" charset="0"/>
                        <a:cs typeface="Arial" pitchFamily="34" charset="0"/>
                      </a:endParaRPr>
                    </a:p>
                  </a:txBody>
                  <a:tcPr anchor="ctr"/>
                </a:tc>
                <a:tc>
                  <a:txBody>
                    <a:bodyPr/>
                    <a:lstStyle/>
                    <a:p>
                      <a:pPr algn="ctr"/>
                      <a:r>
                        <a:rPr lang="lv-LV" sz="2000" kern="1200" dirty="0" smtClean="0"/>
                        <a:t>421 320,43</a:t>
                      </a:r>
                      <a:endParaRPr lang="lv-LV" sz="2000" b="0" dirty="0">
                        <a:latin typeface="Arial" pitchFamily="34" charset="0"/>
                        <a:cs typeface="Arial" pitchFamily="34" charset="0"/>
                      </a:endParaRPr>
                    </a:p>
                  </a:txBody>
                  <a:tcPr anchor="ctr"/>
                </a:tc>
              </a:tr>
              <a:tr h="714380">
                <a:tc>
                  <a:txBody>
                    <a:bodyPr/>
                    <a:lstStyle/>
                    <a:p>
                      <a:r>
                        <a:rPr lang="lv-LV" sz="1400" dirty="0" smtClean="0">
                          <a:effectLst>
                            <a:outerShdw blurRad="38100" dist="38100" dir="2700000" algn="tl">
                              <a:srgbClr val="000000">
                                <a:alpha val="43137"/>
                              </a:srgbClr>
                            </a:outerShdw>
                          </a:effectLst>
                        </a:rPr>
                        <a:t>M6 </a:t>
                      </a:r>
                      <a:r>
                        <a:rPr lang="lv-LV" sz="1400" kern="1200" dirty="0" smtClean="0"/>
                        <a:t>Izveidot un attīstīt piekrastes teritoriju publisko infrastruktūru un nodrošināt zvejas un jūras kultūras mantojuma pieejamību.</a:t>
                      </a:r>
                      <a:endParaRPr lang="lv-LV" sz="1400" b="0" dirty="0">
                        <a:latin typeface="Arial" pitchFamily="34" charset="0"/>
                        <a:cs typeface="Arial" pitchFamily="34" charset="0"/>
                      </a:endParaRPr>
                    </a:p>
                  </a:txBody>
                  <a:tcPr anchor="ctr"/>
                </a:tc>
                <a:tc>
                  <a:txBody>
                    <a:bodyPr/>
                    <a:lstStyle/>
                    <a:p>
                      <a:pPr algn="ctr"/>
                      <a:endParaRPr lang="lv-LV" sz="1400" dirty="0">
                        <a:latin typeface="Arial" pitchFamily="34" charset="0"/>
                        <a:cs typeface="Arial" pitchFamily="34" charset="0"/>
                      </a:endParaRPr>
                    </a:p>
                  </a:txBody>
                  <a:tcPr anchor="ctr"/>
                </a:tc>
                <a:tc>
                  <a:txBody>
                    <a:bodyPr/>
                    <a:lstStyle/>
                    <a:p>
                      <a:pPr algn="ctr"/>
                      <a:endParaRPr lang="lv-LV" sz="1400" dirty="0">
                        <a:latin typeface="Arial" pitchFamily="34" charset="0"/>
                        <a:cs typeface="Arial" pitchFamily="34" charset="0"/>
                      </a:endParaRPr>
                    </a:p>
                  </a:txBody>
                  <a:tcPr anchor="ctr"/>
                </a:tc>
                <a:tc>
                  <a:txBody>
                    <a:bodyPr/>
                    <a:lstStyle/>
                    <a:p>
                      <a:pPr algn="ctr"/>
                      <a:r>
                        <a:rPr lang="lv-LV" sz="1600" dirty="0" smtClean="0"/>
                        <a:t>30%</a:t>
                      </a:r>
                      <a:endParaRPr lang="lv-LV" sz="1600" dirty="0">
                        <a:latin typeface="Arial" pitchFamily="34" charset="0"/>
                        <a:cs typeface="Arial" pitchFamily="34" charset="0"/>
                      </a:endParaRPr>
                    </a:p>
                  </a:txBody>
                  <a:tcPr anchor="ctr"/>
                </a:tc>
                <a:tc>
                  <a:txBody>
                    <a:bodyPr/>
                    <a:lstStyle/>
                    <a:p>
                      <a:pPr algn="ctr"/>
                      <a:r>
                        <a:rPr lang="lv-LV" sz="2000" kern="1200" dirty="0" smtClean="0"/>
                        <a:t>421 320,42</a:t>
                      </a:r>
                      <a:endParaRPr lang="lv-LV" sz="2000" b="0" dirty="0" smtClean="0">
                        <a:latin typeface="Arial" pitchFamily="34" charset="0"/>
                        <a:cs typeface="Arial" pitchFamily="34" charset="0"/>
                      </a:endParaRPr>
                    </a:p>
                  </a:txBody>
                  <a:tcPr anchor="ctr"/>
                </a:tc>
              </a:tr>
              <a:tr h="347064">
                <a:tc>
                  <a:txBody>
                    <a:bodyPr/>
                    <a:lstStyle/>
                    <a:p>
                      <a:pPr algn="r"/>
                      <a:r>
                        <a:rPr lang="lv-LV" sz="1400" dirty="0" smtClean="0"/>
                        <a:t>Kopā:</a:t>
                      </a:r>
                      <a:endParaRPr lang="lv-LV" sz="1400" dirty="0">
                        <a:latin typeface="Arial Narrow" panose="020B0606020202030204" pitchFamily="34" charset="0"/>
                      </a:endParaRPr>
                    </a:p>
                  </a:txBody>
                  <a:tcPr anchor="ctr"/>
                </a:tc>
                <a:tc>
                  <a:txBody>
                    <a:bodyPr/>
                    <a:lstStyle/>
                    <a:p>
                      <a:pPr algn="ctr"/>
                      <a:r>
                        <a:rPr lang="lv-LV" sz="1400" dirty="0" smtClean="0"/>
                        <a:t>100%</a:t>
                      </a:r>
                      <a:endParaRPr lang="lv-LV" sz="1400" dirty="0">
                        <a:latin typeface="Arial" pitchFamily="34" charset="0"/>
                        <a:cs typeface="Arial" pitchFamily="34" charset="0"/>
                      </a:endParaRPr>
                    </a:p>
                  </a:txBody>
                  <a:tcPr anchor="ctr"/>
                </a:tc>
                <a:tc>
                  <a:txBody>
                    <a:bodyPr/>
                    <a:lstStyle/>
                    <a:p>
                      <a:pPr algn="ctr"/>
                      <a:r>
                        <a:rPr lang="lv-LV" sz="2000" b="1" kern="1200" dirty="0" smtClean="0"/>
                        <a:t>1 256 394,70</a:t>
                      </a:r>
                      <a:endParaRPr lang="lv-LV" sz="2000" b="1" dirty="0">
                        <a:effectLst>
                          <a:outerShdw blurRad="38100" dist="38100" dir="2700000" algn="tl">
                            <a:srgbClr val="000000">
                              <a:alpha val="43137"/>
                            </a:srgbClr>
                          </a:outerShdw>
                        </a:effectLst>
                        <a:latin typeface="Arial" pitchFamily="34" charset="0"/>
                        <a:cs typeface="Arial" pitchFamily="34" charset="0"/>
                      </a:endParaRPr>
                    </a:p>
                  </a:txBody>
                  <a:tcPr anchor="ctr"/>
                </a:tc>
                <a:tc>
                  <a:txBody>
                    <a:bodyPr/>
                    <a:lstStyle/>
                    <a:p>
                      <a:pPr algn="ctr"/>
                      <a:r>
                        <a:rPr lang="lv-LV" sz="1400" dirty="0" smtClean="0"/>
                        <a:t>100%</a:t>
                      </a:r>
                      <a:endParaRPr lang="lv-LV" sz="1400" dirty="0">
                        <a:latin typeface="Arial" pitchFamily="34" charset="0"/>
                        <a:cs typeface="Arial" pitchFamily="34" charset="0"/>
                      </a:endParaRPr>
                    </a:p>
                  </a:txBody>
                  <a:tcPr anchor="ctr"/>
                </a:tc>
                <a:tc>
                  <a:txBody>
                    <a:bodyPr/>
                    <a:lstStyle/>
                    <a:p>
                      <a:pPr algn="ctr"/>
                      <a:r>
                        <a:rPr lang="lv-LV" sz="2000" b="1" kern="1200" dirty="0" smtClean="0"/>
                        <a:t>1 404 401,41</a:t>
                      </a:r>
                      <a:endParaRPr lang="lv-LV" sz="2000" b="1" dirty="0" smtClean="0">
                        <a:effectLst>
                          <a:outerShdw blurRad="38100" dist="38100" dir="2700000" algn="tl">
                            <a:srgbClr val="000000">
                              <a:alpha val="43137"/>
                            </a:srgbClr>
                          </a:outerShdw>
                        </a:effectLst>
                        <a:latin typeface="Arial" pitchFamily="34" charset="0"/>
                        <a:cs typeface="Arial" pitchFamily="34" charset="0"/>
                      </a:endParaRPr>
                    </a:p>
                  </a:txBody>
                  <a:tcPr anchor="ctr"/>
                </a:tc>
              </a:tr>
            </a:tbl>
          </a:graphicData>
        </a:graphic>
      </p:graphicFrame>
    </p:spTree>
    <p:extLst>
      <p:ext uri="{BB962C8B-B14F-4D97-AF65-F5344CB8AC3E}">
        <p14:creationId xmlns:p14="http://schemas.microsoft.com/office/powerpoint/2010/main" xmlns="" val="2033892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4EDFA3F-906E-43FE-B775-ABDF8377A6CC}" type="slidenum">
              <a:rPr lang="lv-LV" smtClean="0"/>
              <a:pPr>
                <a:defRPr/>
              </a:pPr>
              <a:t>5</a:t>
            </a:fld>
            <a:endParaRPr lang="lv-LV"/>
          </a:p>
        </p:txBody>
      </p:sp>
      <p:sp>
        <p:nvSpPr>
          <p:cNvPr id="3" name="Rectangle 2"/>
          <p:cNvSpPr/>
          <p:nvPr/>
        </p:nvSpPr>
        <p:spPr>
          <a:xfrm>
            <a:off x="642910" y="571480"/>
            <a:ext cx="8072494" cy="5262979"/>
          </a:xfrm>
          <a:prstGeom prst="rect">
            <a:avLst/>
          </a:prstGeom>
        </p:spPr>
        <p:txBody>
          <a:bodyPr wrap="square">
            <a:spAutoFit/>
          </a:bodyPr>
          <a:lstStyle/>
          <a:p>
            <a:pPr algn="ctr"/>
            <a:endParaRPr lang="lv-LV" sz="2400" b="1" dirty="0" smtClean="0"/>
          </a:p>
          <a:p>
            <a:pPr algn="ctr" eaLnBrk="1" hangingPunct="1">
              <a:buClr>
                <a:schemeClr val="accent6">
                  <a:lumMod val="75000"/>
                </a:schemeClr>
              </a:buClr>
            </a:pPr>
            <a:r>
              <a:rPr lang="lv-LV"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Eiropas </a:t>
            </a:r>
            <a:r>
              <a:rPr lang="lv-LV"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Lauksaimniecības </a:t>
            </a:r>
            <a:r>
              <a:rPr lang="lv-LV"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fonds </a:t>
            </a:r>
            <a:r>
              <a:rPr lang="lv-LV"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lauku </a:t>
            </a:r>
            <a:r>
              <a:rPr lang="lv-LV"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attīstībai </a:t>
            </a:r>
          </a:p>
          <a:p>
            <a:pPr algn="ctr" eaLnBrk="1" hangingPunct="1">
              <a:buClr>
                <a:schemeClr val="accent6">
                  <a:lumMod val="75000"/>
                </a:schemeClr>
              </a:buClr>
            </a:pPr>
            <a:r>
              <a:rPr lang="lv-LV"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ELFLA</a:t>
            </a:r>
          </a:p>
          <a:p>
            <a:pPr algn="ctr" eaLnBrk="1" hangingPunct="1">
              <a:buClr>
                <a:schemeClr val="accent1"/>
              </a:buClr>
            </a:pPr>
            <a:endParaRPr lang="lv-LV" sz="2400" b="1" dirty="0" smtClean="0"/>
          </a:p>
          <a:p>
            <a:pPr algn="ctr" eaLnBrk="1" hangingPunct="1">
              <a:buClr>
                <a:schemeClr val="accent1"/>
              </a:buClr>
            </a:pPr>
            <a:r>
              <a:rPr lang="lv-LV"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1.Kārtas  finansējums (EUR)</a:t>
            </a:r>
          </a:p>
          <a:p>
            <a:pPr algn="ctr" eaLnBrk="1" hangingPunct="1">
              <a:buClr>
                <a:schemeClr val="accent1"/>
              </a:buClr>
            </a:pPr>
            <a:endParaRPr lang="lv-LV" sz="2400" b="1" dirty="0" smtClean="0">
              <a:latin typeface="+mn-lt"/>
            </a:endParaRPr>
          </a:p>
          <a:p>
            <a:pPr algn="ctr" eaLnBrk="1" hangingPunct="1"/>
            <a:r>
              <a:rPr lang="lv-LV"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628 197,16</a:t>
            </a:r>
            <a:endParaRPr lang="lv-LV"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a:p>
            <a:pPr algn="ctr" eaLnBrk="1" hangingPunct="1"/>
            <a:endParaRPr lang="lv-LV" b="1" dirty="0" smtClean="0"/>
          </a:p>
          <a:p>
            <a:pPr algn="ctr" eaLnBrk="1" hangingPunct="1"/>
            <a:endParaRPr lang="lv-LV" b="1" dirty="0" smtClean="0"/>
          </a:p>
          <a:p>
            <a:pPr algn="ctr" eaLnBrk="1" hangingPunct="1">
              <a:buFont typeface="Arial" charset="0"/>
              <a:buChar char="•"/>
            </a:pPr>
            <a:endParaRPr lang="lv-LV"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914400" y="214290"/>
            <a:ext cx="7772400" cy="357190"/>
          </a:xfrm>
        </p:spPr>
        <p:txBody>
          <a:bodyPr>
            <a:noAutofit/>
          </a:bodyPr>
          <a:lstStyle/>
          <a:p>
            <a:r>
              <a:rPr lang="lv-LV"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ELFLA aktivitātes (uzņēmējdarbība)</a:t>
            </a:r>
          </a:p>
        </p:txBody>
      </p:sp>
      <p:graphicFrame>
        <p:nvGraphicFramePr>
          <p:cNvPr id="5" name="Content Placeholder 4"/>
          <p:cNvGraphicFramePr>
            <a:graphicFrameLocks noGrp="1"/>
          </p:cNvGraphicFramePr>
          <p:nvPr>
            <p:ph idx="1"/>
          </p:nvPr>
        </p:nvGraphicFramePr>
        <p:xfrm>
          <a:off x="357158" y="642918"/>
          <a:ext cx="8572560" cy="5757562"/>
        </p:xfrm>
        <a:graphic>
          <a:graphicData uri="http://schemas.openxmlformats.org/drawingml/2006/table">
            <a:tbl>
              <a:tblPr firstRow="1" bandRow="1">
                <a:tableStyleId>{0505E3EF-67EA-436B-97B2-0124C06EBD24}</a:tableStyleId>
              </a:tblPr>
              <a:tblGrid>
                <a:gridCol w="2500330"/>
                <a:gridCol w="3000396"/>
                <a:gridCol w="3071834"/>
              </a:tblGrid>
              <a:tr h="4747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Stratēģiskais</a:t>
                      </a:r>
                      <a:r>
                        <a:rPr lang="lv-LV" sz="2000" baseline="0" dirty="0" smtClean="0"/>
                        <a:t> mērķis</a:t>
                      </a:r>
                      <a:endParaRPr lang="lv-LV" sz="2000" dirty="0" smtClean="0">
                        <a:latin typeface="Arial" pitchFamily="34" charset="0"/>
                        <a:cs typeface="Arial" pitchFamily="34" charset="0"/>
                      </a:endParaRPr>
                    </a:p>
                  </a:txBody>
                  <a:tcPr/>
                </a:tc>
                <a:tc>
                  <a:txBody>
                    <a:bodyPr/>
                    <a:lstStyle/>
                    <a:p>
                      <a:pPr algn="ctr"/>
                      <a:r>
                        <a:rPr lang="lv-LV" sz="2000" dirty="0" smtClean="0"/>
                        <a:t>Rīcības</a:t>
                      </a:r>
                      <a:endParaRPr lang="lv-LV" sz="2000" dirty="0">
                        <a:latin typeface="Arial" pitchFamily="34" charset="0"/>
                        <a:cs typeface="Arial" pitchFamily="34" charset="0"/>
                      </a:endParaRPr>
                    </a:p>
                  </a:txBody>
                  <a:tcPr/>
                </a:tc>
                <a:tc>
                  <a:txBody>
                    <a:bodyPr/>
                    <a:lstStyle/>
                    <a:p>
                      <a:pPr algn="ctr"/>
                      <a:r>
                        <a:rPr lang="lv-LV" sz="2000" dirty="0" smtClean="0">
                          <a:latin typeface="+mn-lt"/>
                          <a:cs typeface="Arial" pitchFamily="34" charset="0"/>
                        </a:rPr>
                        <a:t>Aktivitāte</a:t>
                      </a:r>
                      <a:endParaRPr lang="lv-LV" sz="2000" dirty="0">
                        <a:latin typeface="+mn-lt"/>
                        <a:cs typeface="Arial" pitchFamily="34" charset="0"/>
                      </a:endParaRPr>
                    </a:p>
                  </a:txBody>
                  <a:tcPr/>
                </a:tc>
              </a:tr>
              <a:tr h="3472202">
                <a:tc rowSpan="2">
                  <a:txBody>
                    <a:bodyPr/>
                    <a:lstStyle/>
                    <a:p>
                      <a:pPr algn="l"/>
                      <a:r>
                        <a:rPr lang="lv-LV" sz="1900" b="1" dirty="0" smtClean="0">
                          <a:latin typeface="+mj-lt"/>
                        </a:rPr>
                        <a:t>M1</a:t>
                      </a:r>
                      <a:r>
                        <a:rPr lang="lv-LV" sz="1900" dirty="0" smtClean="0">
                          <a:latin typeface="+mj-lt"/>
                        </a:rPr>
                        <a:t> Veicināt  ilgtspējīgas uzņēmējdarbības vides attīstīšanu un inovāciju ieviešanu partnerības teritorijā.</a:t>
                      </a:r>
                      <a:endParaRPr lang="lv-LV" sz="1900" dirty="0" smtClean="0">
                        <a:latin typeface="+mj-lt"/>
                        <a:cs typeface="Arial" pitchFamily="34" charset="0"/>
                      </a:endParaRPr>
                    </a:p>
                  </a:txBody>
                  <a:tcPr/>
                </a:tc>
                <a:tc>
                  <a:txBody>
                    <a:bodyPr/>
                    <a:lstStyle/>
                    <a:p>
                      <a:pPr algn="l"/>
                      <a:r>
                        <a:rPr kumimoji="0" lang="lv-LV" sz="1900" b="1" kern="1200" dirty="0" smtClean="0"/>
                        <a:t>ELFLA 1 </a:t>
                      </a:r>
                      <a:r>
                        <a:rPr kumimoji="0" lang="lv-LV" sz="1900" kern="1200" dirty="0" smtClean="0"/>
                        <a:t>„Sīko (</a:t>
                      </a:r>
                      <a:r>
                        <a:rPr kumimoji="0" lang="lv-LV" sz="1900" kern="1200" dirty="0" err="1" smtClean="0"/>
                        <a:t>mikro</a:t>
                      </a:r>
                      <a:r>
                        <a:rPr kumimoji="0" lang="lv-LV" sz="1900" kern="1200" dirty="0" smtClean="0"/>
                        <a:t>), mazo un vidējo uzņēmumu izveidošana un attīstība, t.sk. atbalsts tūrisma uzņēmējdarbībai”</a:t>
                      </a:r>
                    </a:p>
                    <a:p>
                      <a:pPr algn="ctr"/>
                      <a:endParaRPr kumimoji="0" lang="lv-LV" sz="1900" kern="1200" dirty="0" smtClean="0"/>
                    </a:p>
                  </a:txBody>
                  <a:tcPr>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dirty="0" smtClean="0">
                          <a:latin typeface="+mn-lt"/>
                          <a:cs typeface="Arial" pitchFamily="34" charset="0"/>
                        </a:rPr>
                        <a:t>5.1.1.</a:t>
                      </a:r>
                      <a:r>
                        <a:rPr lang="lv-LV" sz="1800" dirty="0" smtClean="0">
                          <a:latin typeface="+mn-lt"/>
                          <a:cs typeface="Arial" pitchFamily="34" charset="0"/>
                        </a:rPr>
                        <a:t> </a:t>
                      </a:r>
                      <a:r>
                        <a:rPr lang="lv-LV" sz="1800" kern="1200" dirty="0" smtClean="0">
                          <a:latin typeface="+mn-lt"/>
                          <a:cs typeface="Arial" pitchFamily="34" charset="0"/>
                        </a:rPr>
                        <a:t>Jaunu produktu un pakalpojumu radīšana, esošo produktu un pakalpojumu attīstīšana, to realizēšana tirgū un kvalitatīvu darba apstākļu radīšana. (nelauksaimnieciskā</a:t>
                      </a:r>
                      <a:r>
                        <a:rPr lang="lv-LV" sz="1800" kern="1200" baseline="0" dirty="0" smtClean="0">
                          <a:latin typeface="+mn-lt"/>
                          <a:cs typeface="Arial" pitchFamily="34" charset="0"/>
                        </a:rPr>
                        <a:t> </a:t>
                      </a:r>
                      <a:r>
                        <a:rPr lang="lv-LV" sz="1800" kern="1200" dirty="0" smtClean="0">
                          <a:latin typeface="+mn-lt"/>
                          <a:cs typeface="Arial" pitchFamily="34" charset="0"/>
                        </a:rPr>
                        <a:t>uzņēmējdarbība).</a:t>
                      </a:r>
                    </a:p>
                    <a:p>
                      <a:pPr marL="0" marR="0" indent="0" algn="l" defTabSz="914400" rtl="0" eaLnBrk="1" fontAlgn="auto" latinLnBrk="0" hangingPunct="1">
                        <a:lnSpc>
                          <a:spcPct val="100000"/>
                        </a:lnSpc>
                        <a:spcBef>
                          <a:spcPts val="0"/>
                        </a:spcBef>
                        <a:spcAft>
                          <a:spcPts val="0"/>
                        </a:spcAft>
                        <a:buClrTx/>
                        <a:buSzTx/>
                        <a:buFontTx/>
                        <a:buNone/>
                        <a:tabLst/>
                        <a:defRPr/>
                      </a:pPr>
                      <a:r>
                        <a:rPr lang="lv-LV" sz="1800" b="1" kern="1200" dirty="0" smtClean="0">
                          <a:latin typeface="+mn-lt"/>
                          <a:cs typeface="Arial" pitchFamily="34" charset="0"/>
                        </a:rPr>
                        <a:t>5.1.2.</a:t>
                      </a:r>
                      <a:r>
                        <a:rPr lang="lv-LV" sz="1800" kern="1200" baseline="0" dirty="0" smtClean="0">
                          <a:latin typeface="+mn-lt"/>
                          <a:cs typeface="Arial" pitchFamily="34" charset="0"/>
                        </a:rPr>
                        <a:t> </a:t>
                      </a:r>
                      <a:r>
                        <a:rPr lang="lv-LV" sz="1800" kern="1200" dirty="0" smtClean="0">
                          <a:solidFill>
                            <a:schemeClr val="dk1"/>
                          </a:solidFill>
                          <a:latin typeface="+mn-lt"/>
                          <a:ea typeface="+mn-ea"/>
                          <a:cs typeface="+mn-cs"/>
                        </a:rPr>
                        <a:t>Lauksaimniecības produktu pārstrāde, to realizēšana tirgū un kvalitatīvu darba apstākļu radīšana.</a:t>
                      </a:r>
                      <a:endParaRPr lang="lv-LV" sz="1800" dirty="0" smtClean="0">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lv-LV" sz="1800" b="1" kern="1200" dirty="0" smtClean="0">
                          <a:solidFill>
                            <a:schemeClr val="dk1"/>
                          </a:solidFill>
                          <a:latin typeface="+mn-lt"/>
                          <a:ea typeface="+mn-ea"/>
                          <a:cs typeface="+mn-cs"/>
                        </a:rPr>
                        <a:t>5.1.4. </a:t>
                      </a:r>
                      <a:r>
                        <a:rPr lang="lv-LV" sz="1800" kern="1200" dirty="0" smtClean="0">
                          <a:solidFill>
                            <a:schemeClr val="dk1"/>
                          </a:solidFill>
                          <a:latin typeface="+mn-lt"/>
                          <a:ea typeface="+mn-ea"/>
                          <a:cs typeface="+mn-cs"/>
                        </a:rPr>
                        <a:t>Darbinieku produktivitātes kāpināšana.</a:t>
                      </a:r>
                    </a:p>
                  </a:txBody>
                  <a:tcPr>
                    <a:lnB w="12700" cap="flat" cmpd="sng" algn="ctr">
                      <a:noFill/>
                      <a:prstDash val="solid"/>
                      <a:round/>
                      <a:headEnd type="none" w="med" len="med"/>
                      <a:tailEnd type="none" w="med" len="med"/>
                    </a:lnB>
                  </a:tcPr>
                </a:tc>
              </a:tr>
              <a:tr h="1625244">
                <a:tc vMerge="1">
                  <a:txBody>
                    <a:bodyPr/>
                    <a:lstStyle/>
                    <a:p>
                      <a:endParaRPr lang="lv-LV"/>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lv-LV" sz="1900" b="1" kern="1200" dirty="0" smtClean="0"/>
                        <a:t>ELFLA 2 </a:t>
                      </a:r>
                      <a:r>
                        <a:rPr kumimoji="0" lang="lv-LV" sz="1900" kern="1200" dirty="0" smtClean="0"/>
                        <a:t>„Produkcijas/pakalpojumu tirdzniecības vides radīšana vai labiekārtošana”</a:t>
                      </a:r>
                      <a:endParaRPr lang="lv-LV" sz="1900" dirty="0" smtClean="0">
                        <a:latin typeface="Arial" pitchFamily="34" charset="0"/>
                        <a:cs typeface="Arial" pitchFamily="34" charset="0"/>
                      </a:endParaRPr>
                    </a:p>
                  </a:txBody>
                  <a:tcPr>
                    <a:lnT w="12700" cap="flat" cmpd="sng" algn="ctr">
                      <a:no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kern="1200" dirty="0" smtClean="0">
                          <a:solidFill>
                            <a:schemeClr val="dk1"/>
                          </a:solidFill>
                          <a:latin typeface="+mn-lt"/>
                          <a:ea typeface="+mn-ea"/>
                          <a:cs typeface="+mn-cs"/>
                        </a:rPr>
                        <a:t>5.1.3. </a:t>
                      </a:r>
                      <a:r>
                        <a:rPr lang="lv-LV" sz="1800" kern="1200" dirty="0" smtClean="0">
                          <a:solidFill>
                            <a:schemeClr val="dk1"/>
                          </a:solidFill>
                          <a:latin typeface="+mn-lt"/>
                          <a:ea typeface="+mn-ea"/>
                          <a:cs typeface="+mn-cs"/>
                        </a:rPr>
                        <a:t>Vides radīšana vai labiekārtošana, kurā tiek realizēta vietējā produkcija, un jaunu realizācijas veidu ieviešana.</a:t>
                      </a:r>
                    </a:p>
                  </a:txBody>
                  <a:tcPr>
                    <a:lnT w="12700" cap="flat" cmpd="sng" algn="ctr">
                      <a:noFill/>
                      <a:prstDash val="solid"/>
                      <a:round/>
                      <a:headEnd type="none" w="med" len="med"/>
                      <a:tailEnd type="none" w="med" len="med"/>
                    </a:lnT>
                  </a:tcPr>
                </a:tc>
              </a:tr>
            </a:tbl>
          </a:graphicData>
        </a:graphic>
      </p:graphicFrame>
      <p:sp>
        <p:nvSpPr>
          <p:cNvPr id="2" name="Slide Number Placeholder 1"/>
          <p:cNvSpPr>
            <a:spLocks noGrp="1"/>
          </p:cNvSpPr>
          <p:nvPr>
            <p:ph type="sldNum" sz="quarter" idx="12"/>
          </p:nvPr>
        </p:nvSpPr>
        <p:spPr/>
        <p:txBody>
          <a:bodyPr/>
          <a:lstStyle/>
          <a:p>
            <a:pPr>
              <a:defRPr/>
            </a:pPr>
            <a:fld id="{2849C58F-DB80-4662-9181-4A05229ADA1C}" type="slidenum">
              <a:rPr lang="lv-LV" smtClean="0"/>
              <a:pPr>
                <a:defRPr/>
              </a:pPr>
              <a:t>6</a:t>
            </a:fld>
            <a:endParaRPr lang="lv-LV"/>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914400" y="274638"/>
            <a:ext cx="7772400" cy="368280"/>
          </a:xfrm>
        </p:spPr>
        <p:txBody>
          <a:bodyPr>
            <a:noAutofit/>
          </a:bodyPr>
          <a:lstStyle/>
          <a:p>
            <a:r>
              <a:rPr lang="lv-LV"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ELFLA aktivitātes (sabiedriskais labums)</a:t>
            </a:r>
          </a:p>
        </p:txBody>
      </p:sp>
      <p:graphicFrame>
        <p:nvGraphicFramePr>
          <p:cNvPr id="5" name="Content Placeholder 4"/>
          <p:cNvGraphicFramePr>
            <a:graphicFrameLocks noGrp="1"/>
          </p:cNvGraphicFramePr>
          <p:nvPr>
            <p:ph idx="1"/>
          </p:nvPr>
        </p:nvGraphicFramePr>
        <p:xfrm>
          <a:off x="357158" y="785792"/>
          <a:ext cx="8572560" cy="5500727"/>
        </p:xfrm>
        <a:graphic>
          <a:graphicData uri="http://schemas.openxmlformats.org/drawingml/2006/table">
            <a:tbl>
              <a:tblPr firstRow="1" bandRow="1">
                <a:tableStyleId>{0505E3EF-67EA-436B-97B2-0124C06EBD24}</a:tableStyleId>
              </a:tblPr>
              <a:tblGrid>
                <a:gridCol w="2428892"/>
                <a:gridCol w="2714644"/>
                <a:gridCol w="3429024"/>
              </a:tblGrid>
              <a:tr h="4899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Stratēģiskais</a:t>
                      </a:r>
                      <a:r>
                        <a:rPr lang="lv-LV" sz="2000" baseline="0" dirty="0" smtClean="0"/>
                        <a:t> mērķis</a:t>
                      </a:r>
                      <a:endParaRPr lang="lv-LV" sz="2000" dirty="0" smtClean="0">
                        <a:latin typeface="Arial" pitchFamily="34" charset="0"/>
                        <a:cs typeface="Arial" pitchFamily="34" charset="0"/>
                      </a:endParaRPr>
                    </a:p>
                  </a:txBody>
                  <a:tcPr/>
                </a:tc>
                <a:tc>
                  <a:txBody>
                    <a:bodyPr/>
                    <a:lstStyle/>
                    <a:p>
                      <a:pPr algn="ctr"/>
                      <a:r>
                        <a:rPr lang="lv-LV" sz="2000" dirty="0" smtClean="0"/>
                        <a:t>Rīcības</a:t>
                      </a:r>
                      <a:endParaRPr lang="lv-LV" sz="2000" dirty="0">
                        <a:latin typeface="Arial" pitchFamily="34" charset="0"/>
                        <a:cs typeface="Arial" pitchFamily="34" charset="0"/>
                      </a:endParaRPr>
                    </a:p>
                  </a:txBody>
                  <a:tcPr/>
                </a:tc>
                <a:tc>
                  <a:txBody>
                    <a:bodyPr/>
                    <a:lstStyle/>
                    <a:p>
                      <a:pPr algn="ctr"/>
                      <a:r>
                        <a:rPr lang="lv-LV" sz="2000" dirty="0" smtClean="0">
                          <a:latin typeface="+mn-lt"/>
                          <a:cs typeface="Arial" pitchFamily="34" charset="0"/>
                        </a:rPr>
                        <a:t>Aktivitāte</a:t>
                      </a:r>
                      <a:endParaRPr lang="lv-LV" sz="2000" dirty="0">
                        <a:latin typeface="+mn-lt"/>
                        <a:cs typeface="Arial" pitchFamily="34" charset="0"/>
                      </a:endParaRPr>
                    </a:p>
                  </a:txBody>
                  <a:tcPr/>
                </a:tc>
              </a:tr>
              <a:tr h="2204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dirty="0" smtClean="0">
                          <a:effectLst>
                            <a:outerShdw blurRad="38100" dist="38100" dir="2700000" algn="tl">
                              <a:srgbClr val="000000">
                                <a:alpha val="43137"/>
                              </a:srgbClr>
                            </a:outerShdw>
                          </a:effectLst>
                          <a:latin typeface="+mj-lt"/>
                        </a:rPr>
                        <a:t>M2 </a:t>
                      </a:r>
                      <a:r>
                        <a:rPr lang="lv-LV" sz="1800" kern="1200" dirty="0" smtClean="0">
                          <a:latin typeface="+mj-lt"/>
                        </a:rPr>
                        <a:t>Veicināt kvalitatīvas dzīves vides attīstību un attīstīt pilsoniskās sabiedrības veidošanos un iedzīvotāju apvienību darbību.</a:t>
                      </a:r>
                      <a:endParaRPr lang="lv-LV" sz="1800" b="0" dirty="0" smtClean="0">
                        <a:latin typeface="+mj-lt"/>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kern="1200" dirty="0" smtClean="0"/>
                        <a:t>ELFLA 3 </a:t>
                      </a:r>
                      <a:r>
                        <a:rPr lang="lv-LV" sz="1800" kern="1200" dirty="0" smtClean="0"/>
                        <a:t>„Sabiedrisko aktivitāšu dažādošana, sabiedrības ierosināto aktivitāšu atbalsts vietējo kopienu attīstībai.”</a:t>
                      </a:r>
                      <a:endParaRPr lang="lv-LV" sz="1800" dirty="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kern="1200" dirty="0" smtClean="0">
                          <a:solidFill>
                            <a:schemeClr val="dk1"/>
                          </a:solidFill>
                          <a:latin typeface="+mn-lt"/>
                          <a:ea typeface="+mn-ea"/>
                          <a:cs typeface="+mn-cs"/>
                        </a:rPr>
                        <a:t>5.2.2. </a:t>
                      </a:r>
                      <a:r>
                        <a:rPr lang="lv-LV" sz="1800" kern="1200" dirty="0" smtClean="0">
                          <a:solidFill>
                            <a:schemeClr val="dk1"/>
                          </a:solidFill>
                          <a:latin typeface="+mn-lt"/>
                          <a:ea typeface="+mn-ea"/>
                          <a:cs typeface="+mn-cs"/>
                        </a:rPr>
                        <a:t>Sabiedrisko aktivitāšu, ieskaitot apmācību un interešu klubu, sociālās aprūpes vietu, kultūras, vides aizsardzības, sporta un citu brīvā laika pavadīšanas veidu, dažādošana vietējiem iedzīvotājiem.</a:t>
                      </a:r>
                    </a:p>
                  </a:txBody>
                  <a:tcPr/>
                </a:tc>
              </a:tr>
              <a:tr h="28060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dirty="0" smtClean="0">
                          <a:effectLst>
                            <a:outerShdw blurRad="38100" dist="38100" dir="2700000" algn="tl">
                              <a:srgbClr val="000000">
                                <a:alpha val="43137"/>
                              </a:srgbClr>
                            </a:outerShdw>
                          </a:effectLst>
                          <a:latin typeface="+mj-lt"/>
                        </a:rPr>
                        <a:t>M3 </a:t>
                      </a:r>
                      <a:r>
                        <a:rPr lang="lv-LV" sz="1800" kern="1200" dirty="0" smtClean="0">
                          <a:latin typeface="+mj-lt"/>
                        </a:rPr>
                        <a:t>Veicināt publiskās infrastruktūras attīstību partnerības teritorijā - sabiedrībai pieejamu objektu, infrastruktūras  atjaunošana un labiekārtošana, jaunas infrastruktūras izveidošana.</a:t>
                      </a:r>
                      <a:endParaRPr lang="lv-LV" sz="1800" b="0" dirty="0" smtClean="0">
                        <a:latin typeface="+mj-lt"/>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kern="1200" dirty="0" smtClean="0"/>
                        <a:t>ELFLA 4 </a:t>
                      </a:r>
                      <a:r>
                        <a:rPr lang="lv-LV" sz="1800" kern="1200" dirty="0" smtClean="0"/>
                        <a:t>“Publiskās infrastruktūras uzlabošana un attīstība”</a:t>
                      </a:r>
                      <a:endParaRPr lang="lv-LV" sz="1800" dirty="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kern="1200" dirty="0" smtClean="0">
                          <a:solidFill>
                            <a:schemeClr val="dk1"/>
                          </a:solidFill>
                          <a:latin typeface="+mn-lt"/>
                          <a:ea typeface="+mn-ea"/>
                          <a:cs typeface="+mn-cs"/>
                        </a:rPr>
                        <a:t>5.2.1. </a:t>
                      </a:r>
                      <a:r>
                        <a:rPr lang="lv-LV" sz="1800" kern="1200" dirty="0" smtClean="0">
                          <a:solidFill>
                            <a:schemeClr val="dk1"/>
                          </a:solidFill>
                          <a:latin typeface="+mn-lt"/>
                          <a:ea typeface="+mn-ea"/>
                          <a:cs typeface="+mn-cs"/>
                        </a:rPr>
                        <a:t>Vietējās teritorijas, t.sk. dabas un kultūras objektu sakārtošanai, lai uzlabotu pakalpojumu pieejamību, kvalitāti un sasniedzamību. </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800" dirty="0" smtClean="0">
                        <a:latin typeface="Arial" pitchFamily="34" charset="0"/>
                        <a:cs typeface="Arial" pitchFamily="34" charset="0"/>
                      </a:endParaRPr>
                    </a:p>
                  </a:txBody>
                  <a:tcPr/>
                </a:tc>
              </a:tr>
            </a:tbl>
          </a:graphicData>
        </a:graphic>
      </p:graphicFrame>
      <p:sp>
        <p:nvSpPr>
          <p:cNvPr id="2" name="Slide Number Placeholder 1"/>
          <p:cNvSpPr>
            <a:spLocks noGrp="1"/>
          </p:cNvSpPr>
          <p:nvPr>
            <p:ph type="sldNum" sz="quarter" idx="12"/>
          </p:nvPr>
        </p:nvSpPr>
        <p:spPr/>
        <p:txBody>
          <a:bodyPr/>
          <a:lstStyle/>
          <a:p>
            <a:pPr>
              <a:defRPr/>
            </a:pPr>
            <a:fld id="{2849C58F-DB80-4662-9181-4A05229ADA1C}" type="slidenum">
              <a:rPr lang="lv-LV" smtClean="0"/>
              <a:pPr>
                <a:defRPr/>
              </a:pPr>
              <a:t>7</a:t>
            </a:fld>
            <a:endParaRPr lang="lv-LV"/>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57224" y="142853"/>
            <a:ext cx="7772400" cy="357189"/>
          </a:xfrm>
        </p:spPr>
        <p:txBody>
          <a:bodyPr>
            <a:noAutofit/>
          </a:bodyPr>
          <a:lstStyle/>
          <a:p>
            <a:r>
              <a:rPr lang="lv-LV"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ELFLA aktivitātes</a:t>
            </a:r>
          </a:p>
        </p:txBody>
      </p:sp>
      <p:graphicFrame>
        <p:nvGraphicFramePr>
          <p:cNvPr id="5" name="Content Placeholder 4"/>
          <p:cNvGraphicFramePr>
            <a:graphicFrameLocks noGrp="1"/>
          </p:cNvGraphicFramePr>
          <p:nvPr>
            <p:ph idx="1"/>
          </p:nvPr>
        </p:nvGraphicFramePr>
        <p:xfrm>
          <a:off x="285720" y="571480"/>
          <a:ext cx="8643998" cy="6186861"/>
        </p:xfrm>
        <a:graphic>
          <a:graphicData uri="http://schemas.openxmlformats.org/drawingml/2006/table">
            <a:tbl>
              <a:tblPr firstRow="1" bandRow="1">
                <a:tableStyleId>{0505E3EF-67EA-436B-97B2-0124C06EBD24}</a:tableStyleId>
              </a:tblPr>
              <a:tblGrid>
                <a:gridCol w="1428760"/>
                <a:gridCol w="1928826"/>
                <a:gridCol w="2928958"/>
                <a:gridCol w="2357454"/>
              </a:tblGrid>
              <a:tr h="485175">
                <a:tc>
                  <a:txBody>
                    <a:bodyPr/>
                    <a:lstStyle/>
                    <a:p>
                      <a:pPr algn="ctr"/>
                      <a:r>
                        <a:rPr lang="lv-LV" sz="2000" dirty="0" smtClean="0"/>
                        <a:t>Rīcība</a:t>
                      </a:r>
                      <a:endParaRPr lang="lv-LV" sz="2000" dirty="0">
                        <a:latin typeface="Arial" pitchFamily="34" charset="0"/>
                        <a:cs typeface="Arial" pitchFamily="34" charset="0"/>
                      </a:endParaRPr>
                    </a:p>
                  </a:txBody>
                  <a:tcPr/>
                </a:tc>
                <a:tc>
                  <a:txBody>
                    <a:bodyPr/>
                    <a:lstStyle/>
                    <a:p>
                      <a:pPr algn="ctr"/>
                      <a:r>
                        <a:rPr lang="lv-LV" sz="2000" dirty="0" smtClean="0"/>
                        <a:t>Aktivitāte</a:t>
                      </a:r>
                      <a:endParaRPr lang="lv-LV" sz="200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Atbalstāmās</a:t>
                      </a:r>
                      <a:r>
                        <a:rPr lang="lv-LV" sz="2000" baseline="0" dirty="0" smtClean="0"/>
                        <a:t> darbības</a:t>
                      </a:r>
                      <a:endParaRPr lang="lv-LV" sz="20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Iesniedzēji</a:t>
                      </a:r>
                      <a:endParaRPr lang="lv-LV" sz="2000" dirty="0" smtClean="0">
                        <a:latin typeface="Arial" pitchFamily="34" charset="0"/>
                        <a:cs typeface="Arial" pitchFamily="34" charset="0"/>
                      </a:endParaRPr>
                    </a:p>
                  </a:txBody>
                  <a:tcPr/>
                </a:tc>
              </a:tr>
              <a:tr h="57016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000" b="1" dirty="0" smtClean="0"/>
                        <a:t>ELFLA </a:t>
                      </a:r>
                      <a:r>
                        <a:rPr lang="lv-LV" sz="1800" b="1" dirty="0" smtClean="0"/>
                        <a:t>1</a:t>
                      </a:r>
                    </a:p>
                    <a:p>
                      <a:pPr marL="0" marR="0" indent="0" algn="l" defTabSz="914400" rtl="0" eaLnBrk="1" fontAlgn="auto" latinLnBrk="0" hangingPunct="1">
                        <a:lnSpc>
                          <a:spcPct val="100000"/>
                        </a:lnSpc>
                        <a:spcBef>
                          <a:spcPts val="0"/>
                        </a:spcBef>
                        <a:spcAft>
                          <a:spcPts val="0"/>
                        </a:spcAft>
                        <a:buClrTx/>
                        <a:buSzTx/>
                        <a:buFontTx/>
                        <a:buNone/>
                        <a:tabLst/>
                        <a:defRPr/>
                      </a:pPr>
                      <a:r>
                        <a:rPr lang="lv-LV" sz="1800" kern="1200" dirty="0" smtClean="0"/>
                        <a:t>Sīko (</a:t>
                      </a:r>
                      <a:r>
                        <a:rPr lang="lv-LV" sz="1800" kern="1200" dirty="0" err="1" smtClean="0"/>
                        <a:t>mikro</a:t>
                      </a:r>
                      <a:r>
                        <a:rPr lang="lv-LV" sz="1800" kern="1200" dirty="0" smtClean="0"/>
                        <a:t>), mazo un vidējo uzņēmumu izveidošana un attīstība, t.sk. atbalsts tūrisma uzņēmēj-</a:t>
                      </a:r>
                    </a:p>
                    <a:p>
                      <a:pPr marL="0" marR="0" indent="0" algn="l" defTabSz="914400" rtl="0" eaLnBrk="1" fontAlgn="auto" latinLnBrk="0" hangingPunct="1">
                        <a:lnSpc>
                          <a:spcPct val="100000"/>
                        </a:lnSpc>
                        <a:spcBef>
                          <a:spcPts val="0"/>
                        </a:spcBef>
                        <a:spcAft>
                          <a:spcPts val="0"/>
                        </a:spcAft>
                        <a:buClrTx/>
                        <a:buSzTx/>
                        <a:buFontTx/>
                        <a:buNone/>
                        <a:tabLst/>
                        <a:defRPr/>
                      </a:pPr>
                      <a:r>
                        <a:rPr lang="lv-LV" sz="1800" kern="1200" dirty="0" smtClean="0"/>
                        <a:t>darbībai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800" b="1" dirty="0" smtClean="0">
                          <a:latin typeface="+mn-lt"/>
                          <a:cs typeface="Arial" pitchFamily="34" charset="0"/>
                        </a:rPr>
                        <a:t>5.1.1.</a:t>
                      </a:r>
                      <a:r>
                        <a:rPr lang="lv-LV" sz="1800" dirty="0" smtClean="0">
                          <a:latin typeface="+mn-lt"/>
                          <a:cs typeface="Arial" pitchFamily="34" charset="0"/>
                        </a:rPr>
                        <a:t> </a:t>
                      </a:r>
                      <a:r>
                        <a:rPr lang="lv-LV" sz="1800" kern="1200" dirty="0" smtClean="0">
                          <a:latin typeface="+mn-lt"/>
                          <a:cs typeface="Arial" pitchFamily="34" charset="0"/>
                        </a:rPr>
                        <a:t>Jaunu produktu un pakalpojumu radīšana, esošo produktu un pakalpojumu attīstīšana, to realizēšana tirgū un kvalitatīvu darba apstākļu radīšana. (nelauksaimnieciskā</a:t>
                      </a:r>
                      <a:r>
                        <a:rPr lang="lv-LV" sz="1800" kern="1200" baseline="0" dirty="0" smtClean="0">
                          <a:latin typeface="+mn-lt"/>
                          <a:cs typeface="Arial" pitchFamily="34" charset="0"/>
                        </a:rPr>
                        <a:t> </a:t>
                      </a:r>
                      <a:r>
                        <a:rPr lang="lv-LV" sz="1800" kern="1200" dirty="0" smtClean="0">
                          <a:latin typeface="+mn-lt"/>
                          <a:cs typeface="Arial" pitchFamily="34" charset="0"/>
                        </a:rPr>
                        <a:t>uzņēmējdarbība)</a:t>
                      </a:r>
                      <a:endParaRPr lang="lv-LV" sz="1800" dirty="0" smtClean="0">
                        <a:latin typeface="+mn-lt"/>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dirty="0" smtClean="0">
                          <a:solidFill>
                            <a:schemeClr val="dk1"/>
                          </a:solidFill>
                          <a:latin typeface="+mn-lt"/>
                          <a:ea typeface="+mn-ea"/>
                          <a:cs typeface="+mn-cs"/>
                        </a:rPr>
                        <a:t> </a:t>
                      </a:r>
                      <a:r>
                        <a:rPr lang="lv-LV" sz="1700" kern="1200" dirty="0" smtClean="0">
                          <a:solidFill>
                            <a:schemeClr val="dk1"/>
                          </a:solidFill>
                          <a:latin typeface="+mn-lt"/>
                          <a:ea typeface="+mn-ea"/>
                          <a:cs typeface="+mn-cs"/>
                        </a:rPr>
                        <a:t>jaunu uzņēmumu veidošana;</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baseline="0" dirty="0" smtClean="0">
                          <a:solidFill>
                            <a:schemeClr val="dk1"/>
                          </a:solidFill>
                          <a:latin typeface="+mn-lt"/>
                          <a:ea typeface="+mn-ea"/>
                          <a:cs typeface="+mn-cs"/>
                        </a:rPr>
                        <a:t> </a:t>
                      </a:r>
                      <a:r>
                        <a:rPr lang="lv-LV" sz="1700" kern="1200" dirty="0" smtClean="0">
                          <a:solidFill>
                            <a:schemeClr val="dk1"/>
                          </a:solidFill>
                          <a:latin typeface="+mn-lt"/>
                          <a:ea typeface="+mn-ea"/>
                          <a:cs typeface="+mn-cs"/>
                        </a:rPr>
                        <a:t>esošo uzņēmumu attīstība;</a:t>
                      </a:r>
                      <a:r>
                        <a:rPr lang="lv-LV" sz="1700" kern="1200" baseline="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baseline="0" dirty="0" smtClean="0">
                          <a:solidFill>
                            <a:schemeClr val="dk1"/>
                          </a:solidFill>
                          <a:latin typeface="+mn-lt"/>
                          <a:ea typeface="+mn-ea"/>
                          <a:cs typeface="+mn-cs"/>
                        </a:rPr>
                        <a:t> </a:t>
                      </a:r>
                      <a:r>
                        <a:rPr lang="lv-LV" sz="1700" kern="1200" dirty="0" smtClean="0">
                          <a:solidFill>
                            <a:schemeClr val="dk1"/>
                          </a:solidFill>
                          <a:latin typeface="+mn-lt"/>
                          <a:ea typeface="+mn-ea"/>
                          <a:cs typeface="+mn-cs"/>
                        </a:rPr>
                        <a:t>ar tūrisma nozari saistītu</a:t>
                      </a:r>
                      <a:r>
                        <a:rPr lang="lv-LV" sz="1700" kern="1200" baseline="0" dirty="0" smtClean="0">
                          <a:solidFill>
                            <a:schemeClr val="dk1"/>
                          </a:solidFill>
                          <a:latin typeface="+mn-lt"/>
                          <a:ea typeface="+mn-ea"/>
                          <a:cs typeface="+mn-cs"/>
                        </a:rPr>
                        <a:t> </a:t>
                      </a:r>
                      <a:r>
                        <a:rPr lang="lv-LV" sz="1700" kern="1200" dirty="0" smtClean="0">
                          <a:solidFill>
                            <a:schemeClr val="dk1"/>
                          </a:solidFill>
                          <a:latin typeface="+mn-lt"/>
                          <a:ea typeface="+mn-ea"/>
                          <a:cs typeface="+mn-cs"/>
                        </a:rPr>
                        <a:t> uzņēmumu</a:t>
                      </a:r>
                      <a:r>
                        <a:rPr lang="lv-LV" sz="1700" kern="1200" baseline="0" dirty="0" smtClean="0">
                          <a:solidFill>
                            <a:schemeClr val="dk1"/>
                          </a:solidFill>
                          <a:latin typeface="+mn-lt"/>
                          <a:ea typeface="+mn-ea"/>
                          <a:cs typeface="+mn-cs"/>
                        </a:rPr>
                        <a:t> izveide, attīstība;</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baseline="0" dirty="0" smtClean="0">
                          <a:solidFill>
                            <a:schemeClr val="dk1"/>
                          </a:solidFill>
                          <a:latin typeface="+mn-lt"/>
                          <a:ea typeface="+mn-ea"/>
                          <a:cs typeface="+mn-cs"/>
                        </a:rPr>
                        <a:t> </a:t>
                      </a:r>
                      <a:r>
                        <a:rPr lang="lv-LV" sz="1700" kern="1200" dirty="0" smtClean="0">
                          <a:solidFill>
                            <a:schemeClr val="dk1"/>
                          </a:solidFill>
                          <a:latin typeface="+mn-lt"/>
                          <a:ea typeface="+mn-ea"/>
                          <a:cs typeface="+mn-cs"/>
                        </a:rPr>
                        <a:t>jaunu produktu radīšana;</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baseline="0" dirty="0" smtClean="0">
                          <a:solidFill>
                            <a:schemeClr val="dk1"/>
                          </a:solidFill>
                          <a:latin typeface="+mn-lt"/>
                          <a:ea typeface="+mn-ea"/>
                          <a:cs typeface="+mn-cs"/>
                        </a:rPr>
                        <a:t> e</a:t>
                      </a:r>
                      <a:r>
                        <a:rPr lang="lv-LV" sz="1700" kern="1200" dirty="0" smtClean="0">
                          <a:solidFill>
                            <a:schemeClr val="dk1"/>
                          </a:solidFill>
                          <a:latin typeface="+mn-lt"/>
                          <a:ea typeface="+mn-ea"/>
                          <a:cs typeface="+mn-cs"/>
                        </a:rPr>
                        <a:t>sošo</a:t>
                      </a:r>
                      <a:r>
                        <a:rPr lang="lv-LV" sz="1700" kern="1200" baseline="0" dirty="0" smtClean="0">
                          <a:solidFill>
                            <a:schemeClr val="dk1"/>
                          </a:solidFill>
                          <a:latin typeface="+mn-lt"/>
                          <a:ea typeface="+mn-ea"/>
                          <a:cs typeface="+mn-cs"/>
                        </a:rPr>
                        <a:t>  </a:t>
                      </a:r>
                      <a:r>
                        <a:rPr lang="lv-LV" sz="1700" kern="1200" dirty="0" smtClean="0">
                          <a:solidFill>
                            <a:schemeClr val="dk1"/>
                          </a:solidFill>
                          <a:latin typeface="+mn-lt"/>
                          <a:ea typeface="+mn-ea"/>
                          <a:cs typeface="+mn-cs"/>
                        </a:rPr>
                        <a:t>produktu/pakalpojumu attīstība;</a:t>
                      </a:r>
                      <a:endParaRPr lang="lv-LV" sz="17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baseline="0" dirty="0" smtClean="0">
                          <a:solidFill>
                            <a:schemeClr val="dk1"/>
                          </a:solidFill>
                          <a:latin typeface="+mn-lt"/>
                          <a:ea typeface="+mn-ea"/>
                          <a:cs typeface="+mn-cs"/>
                        </a:rPr>
                        <a:t> jaunu pamatlīdzekļu, programmnodrošinājuma, </a:t>
                      </a:r>
                      <a:r>
                        <a:rPr lang="lv-LV" sz="1700" kern="1200" dirty="0" smtClean="0">
                          <a:solidFill>
                            <a:schemeClr val="dk1"/>
                          </a:solidFill>
                          <a:latin typeface="+mn-lt"/>
                          <a:ea typeface="+mn-ea"/>
                          <a:cs typeface="+mn-cs"/>
                        </a:rPr>
                        <a:t>aprīkojuma, iekārtu iegāde;</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baseline="0" dirty="0" smtClean="0">
                          <a:solidFill>
                            <a:schemeClr val="dk1"/>
                          </a:solidFill>
                          <a:latin typeface="+mn-lt"/>
                          <a:ea typeface="+mn-ea"/>
                          <a:cs typeface="+mn-cs"/>
                        </a:rPr>
                        <a:t> </a:t>
                      </a:r>
                      <a:r>
                        <a:rPr lang="lv-LV" sz="1700" kern="1200" dirty="0" smtClean="0">
                          <a:solidFill>
                            <a:schemeClr val="dk1"/>
                          </a:solidFill>
                          <a:latin typeface="+mn-lt"/>
                          <a:ea typeface="+mn-ea"/>
                          <a:cs typeface="+mn-cs"/>
                        </a:rPr>
                        <a:t>būvniecība;</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baseline="0" dirty="0" smtClean="0">
                          <a:solidFill>
                            <a:schemeClr val="dk1"/>
                          </a:solidFill>
                          <a:latin typeface="+mn-lt"/>
                          <a:ea typeface="+mn-ea"/>
                          <a:cs typeface="+mn-cs"/>
                        </a:rPr>
                        <a:t> </a:t>
                      </a:r>
                      <a:r>
                        <a:rPr lang="lv-LV" sz="1700" kern="1200" dirty="0" smtClean="0">
                          <a:solidFill>
                            <a:schemeClr val="dk1"/>
                          </a:solidFill>
                          <a:latin typeface="+mn-lt"/>
                          <a:ea typeface="+mn-ea"/>
                          <a:cs typeface="+mn-cs"/>
                        </a:rPr>
                        <a:t>būvmateriālu iegāde;</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dirty="0" smtClean="0">
                          <a:solidFill>
                            <a:schemeClr val="dk1"/>
                          </a:solidFill>
                          <a:latin typeface="+mn-lt"/>
                          <a:ea typeface="+mn-ea"/>
                          <a:cs typeface="+mn-cs"/>
                        </a:rPr>
                        <a:t> ar sabiedriskām attiecībām saistītas izmaksas;</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dirty="0" smtClean="0">
                          <a:solidFill>
                            <a:schemeClr val="dk1"/>
                          </a:solidFill>
                          <a:latin typeface="+mn-lt"/>
                          <a:ea typeface="+mn-ea"/>
                          <a:cs typeface="+mn-cs"/>
                        </a:rPr>
                        <a:t> patentu, licenču, autortiesību un preču zīmju saņemšanas vai izmantošanas izmaksas. </a:t>
                      </a: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700" kern="1200" dirty="0" smtClean="0">
                          <a:solidFill>
                            <a:schemeClr val="dk1"/>
                          </a:solidFill>
                          <a:latin typeface="+mn-lt"/>
                          <a:ea typeface="+mn-ea"/>
                          <a:cs typeface="+mn-cs"/>
                        </a:rPr>
                        <a:t> iespējams iesniegt </a:t>
                      </a:r>
                      <a:r>
                        <a:rPr lang="lv-LV" sz="1700" kern="1200" dirty="0" err="1" smtClean="0">
                          <a:solidFill>
                            <a:schemeClr val="dk1"/>
                          </a:solidFill>
                          <a:latin typeface="+mn-lt"/>
                          <a:ea typeface="+mn-ea"/>
                          <a:cs typeface="+mn-cs"/>
                        </a:rPr>
                        <a:t>kopprojektu</a:t>
                      </a:r>
                      <a:r>
                        <a:rPr lang="lv-LV" sz="1700" kern="1200" baseline="0" dirty="0" smtClean="0">
                          <a:solidFill>
                            <a:schemeClr val="dk1"/>
                          </a:solidFill>
                          <a:latin typeface="+mn-lt"/>
                          <a:ea typeface="+mn-ea"/>
                          <a:cs typeface="+mn-cs"/>
                        </a:rPr>
                        <a:t>.</a:t>
                      </a:r>
                      <a:endParaRPr lang="lv-LV" sz="1700" kern="1200" dirty="0" smtClean="0">
                        <a:solidFill>
                          <a:schemeClr val="dk1"/>
                        </a:solidFill>
                        <a:latin typeface="+mn-lt"/>
                        <a:ea typeface="+mn-ea"/>
                        <a:cs typeface="+mn-cs"/>
                      </a:endParaRPr>
                    </a:p>
                  </a:txBody>
                  <a:tcPr/>
                </a:tc>
                <a:tc>
                  <a:txBody>
                    <a:bodyPr/>
                    <a:lstStyle/>
                    <a:p>
                      <a:pPr>
                        <a:buClr>
                          <a:schemeClr val="accent6">
                            <a:lumMod val="75000"/>
                          </a:schemeClr>
                        </a:buClr>
                        <a:buSzPct val="70000"/>
                        <a:buFont typeface="Wingdings" pitchFamily="2" charset="2"/>
                        <a:buChar char="Ø"/>
                      </a:pPr>
                      <a:r>
                        <a:rPr lang="lv-LV" sz="2000" baseline="0" dirty="0" smtClean="0">
                          <a:latin typeface="Arial" pitchFamily="34" charset="0"/>
                          <a:cs typeface="Arial" pitchFamily="34" charset="0"/>
                        </a:rPr>
                        <a:t> </a:t>
                      </a:r>
                      <a:r>
                        <a:rPr lang="lv-LV" sz="1700" baseline="0" dirty="0" smtClean="0">
                          <a:latin typeface="+mn-lt"/>
                          <a:cs typeface="Arial" pitchFamily="34" charset="0"/>
                        </a:rPr>
                        <a:t>juridiska persona, t.sk. biedrība/nodibinājums vai fiziska persona, kura </a:t>
                      </a:r>
                      <a:r>
                        <a:rPr lang="lv-LV" sz="1700" b="1" u="sng" baseline="0" dirty="0" smtClean="0">
                          <a:latin typeface="+mn-lt"/>
                          <a:cs typeface="Arial" pitchFamily="34" charset="0"/>
                        </a:rPr>
                        <a:t>veic </a:t>
                      </a:r>
                      <a:r>
                        <a:rPr lang="lv-LV" sz="1700" baseline="0" dirty="0" smtClean="0">
                          <a:latin typeface="+mn-lt"/>
                          <a:cs typeface="Arial" pitchFamily="34" charset="0"/>
                        </a:rPr>
                        <a:t>saimniecisko darbību, kuras apgrozījums </a:t>
                      </a:r>
                      <a:r>
                        <a:rPr lang="lv-LV" sz="1700" b="1" u="sng" baseline="0" dirty="0" smtClean="0">
                          <a:latin typeface="+mn-lt"/>
                          <a:cs typeface="Arial" pitchFamily="34" charset="0"/>
                        </a:rPr>
                        <a:t>nepārsniedz 70 000,00  eiro </a:t>
                      </a:r>
                      <a:r>
                        <a:rPr lang="lv-LV" sz="1700" baseline="0" dirty="0" smtClean="0">
                          <a:latin typeface="+mn-lt"/>
                          <a:cs typeface="Arial" pitchFamily="34" charset="0"/>
                        </a:rPr>
                        <a:t>noslēgtajā gadā pirms projekta iesniegšanas (esošie).</a:t>
                      </a:r>
                    </a:p>
                    <a:p>
                      <a:pPr>
                        <a:buClr>
                          <a:schemeClr val="accent6">
                            <a:lumMod val="75000"/>
                          </a:schemeClr>
                        </a:buClr>
                        <a:buSzPct val="70000"/>
                        <a:buFont typeface="Wingdings" pitchFamily="2" charset="2"/>
                        <a:buChar char="Ø"/>
                      </a:pPr>
                      <a:r>
                        <a:rPr lang="lv-LV" sz="1700" baseline="0" dirty="0" smtClean="0">
                          <a:latin typeface="+mn-lt"/>
                          <a:cs typeface="Arial" pitchFamily="34" charset="0"/>
                        </a:rPr>
                        <a:t> juridiska persona, t.sk. biedrība/nodibinājums vai fiziska persona, kura </a:t>
                      </a:r>
                      <a:r>
                        <a:rPr lang="lv-LV" sz="1700" b="1" u="sng" baseline="0" dirty="0" smtClean="0">
                          <a:latin typeface="+mn-lt"/>
                          <a:cs typeface="Arial" pitchFamily="34" charset="0"/>
                        </a:rPr>
                        <a:t>plāno veikt </a:t>
                      </a:r>
                      <a:r>
                        <a:rPr lang="lv-LV" sz="1700" baseline="0" dirty="0" smtClean="0">
                          <a:latin typeface="+mn-lt"/>
                          <a:cs typeface="Arial" pitchFamily="34" charset="0"/>
                        </a:rPr>
                        <a:t>saimniecisko darbību (uzsācēji).</a:t>
                      </a:r>
                    </a:p>
                    <a:p>
                      <a:pPr>
                        <a:buClr>
                          <a:schemeClr val="accent6">
                            <a:lumMod val="75000"/>
                          </a:schemeClr>
                        </a:buClr>
                        <a:buSzPct val="70000"/>
                        <a:buFont typeface="Wingdings" pitchFamily="2" charset="2"/>
                        <a:buChar char="Ø"/>
                      </a:pPr>
                      <a:r>
                        <a:rPr lang="lv-LV" sz="1700" baseline="0" dirty="0" smtClean="0">
                          <a:latin typeface="+mn-lt"/>
                          <a:cs typeface="Arial" pitchFamily="34" charset="0"/>
                        </a:rPr>
                        <a:t> atbilstīga lauksaimniecības/mežsaimniecības kooperatīvā sabiedrība.</a:t>
                      </a:r>
                    </a:p>
                    <a:p>
                      <a:pPr>
                        <a:buClr>
                          <a:schemeClr val="accent6">
                            <a:lumMod val="75000"/>
                          </a:schemeClr>
                        </a:buClr>
                        <a:buSzPct val="70000"/>
                        <a:buFont typeface="Wingdings" pitchFamily="2" charset="2"/>
                        <a:buChar char="Ø"/>
                      </a:pPr>
                      <a:r>
                        <a:rPr lang="lv-LV" sz="1700" baseline="0" dirty="0" smtClean="0">
                          <a:latin typeface="+mn-lt"/>
                          <a:cs typeface="Arial" pitchFamily="34" charset="0"/>
                        </a:rPr>
                        <a:t> </a:t>
                      </a:r>
                      <a:r>
                        <a:rPr lang="lv-LV" sz="1700" baseline="0" dirty="0" err="1" smtClean="0">
                          <a:latin typeface="+mn-lt"/>
                          <a:cs typeface="Arial" pitchFamily="34" charset="0"/>
                        </a:rPr>
                        <a:t>kopprojekta</a:t>
                      </a:r>
                      <a:r>
                        <a:rPr lang="lv-LV" sz="1700" baseline="0" dirty="0" smtClean="0">
                          <a:latin typeface="+mn-lt"/>
                          <a:cs typeface="Arial" pitchFamily="34" charset="0"/>
                        </a:rPr>
                        <a:t> gadījumā – vietējā pašvaldība.</a:t>
                      </a:r>
                      <a:endParaRPr lang="lv-LV" sz="1700" dirty="0">
                        <a:latin typeface="+mn-lt"/>
                        <a:cs typeface="Arial" pitchFamily="34" charset="0"/>
                      </a:endParaRPr>
                    </a:p>
                  </a:txBody>
                  <a:tcPr/>
                </a:tc>
              </a:tr>
            </a:tbl>
          </a:graphicData>
        </a:graphic>
      </p:graphicFrame>
      <p:sp>
        <p:nvSpPr>
          <p:cNvPr id="4" name="Slide Number Placeholder 3"/>
          <p:cNvSpPr>
            <a:spLocks noGrp="1"/>
          </p:cNvSpPr>
          <p:nvPr>
            <p:ph type="sldNum" sz="quarter" idx="12"/>
          </p:nvPr>
        </p:nvSpPr>
        <p:spPr/>
        <p:txBody>
          <a:bodyPr/>
          <a:lstStyle/>
          <a:p>
            <a:pPr>
              <a:defRPr/>
            </a:pPr>
            <a:fld id="{811D8454-D2BF-4BEC-BA65-7158F281B2A8}" type="slidenum">
              <a:rPr lang="lv-LV" smtClean="0"/>
              <a:pPr>
                <a:defRPr/>
              </a:pPr>
              <a:t>8</a:t>
            </a:fld>
            <a:endParaRPr lang="lv-LV"/>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57224" y="142853"/>
            <a:ext cx="7772400" cy="357189"/>
          </a:xfrm>
        </p:spPr>
        <p:txBody>
          <a:bodyPr>
            <a:noAutofit/>
          </a:bodyPr>
          <a:lstStyle/>
          <a:p>
            <a:r>
              <a:rPr lang="lv-LV"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cs typeface="Arial" pitchFamily="34" charset="0"/>
              </a:rPr>
              <a:t>ELFLA aktivitātes</a:t>
            </a:r>
          </a:p>
        </p:txBody>
      </p:sp>
      <p:graphicFrame>
        <p:nvGraphicFramePr>
          <p:cNvPr id="5" name="Content Placeholder 4"/>
          <p:cNvGraphicFramePr>
            <a:graphicFrameLocks noGrp="1"/>
          </p:cNvGraphicFramePr>
          <p:nvPr>
            <p:ph idx="1"/>
          </p:nvPr>
        </p:nvGraphicFramePr>
        <p:xfrm>
          <a:off x="357158" y="571480"/>
          <a:ext cx="8643998" cy="6217920"/>
        </p:xfrm>
        <a:graphic>
          <a:graphicData uri="http://schemas.openxmlformats.org/drawingml/2006/table">
            <a:tbl>
              <a:tblPr firstRow="1" bandRow="1">
                <a:tableStyleId>{0505E3EF-67EA-436B-97B2-0124C06EBD24}</a:tableStyleId>
              </a:tblPr>
              <a:tblGrid>
                <a:gridCol w="1428760"/>
                <a:gridCol w="5857916"/>
                <a:gridCol w="1357322"/>
              </a:tblGrid>
              <a:tr h="375346">
                <a:tc>
                  <a:txBody>
                    <a:bodyPr/>
                    <a:lstStyle/>
                    <a:p>
                      <a:pPr algn="ctr"/>
                      <a:r>
                        <a:rPr lang="lv-LV" sz="2000" dirty="0" smtClean="0"/>
                        <a:t>Rīcība</a:t>
                      </a:r>
                      <a:endParaRPr lang="lv-LV" sz="2000" dirty="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Atbalstāmās</a:t>
                      </a:r>
                      <a:r>
                        <a:rPr lang="lv-LV" sz="2000" baseline="0" dirty="0" smtClean="0"/>
                        <a:t> darbības</a:t>
                      </a:r>
                      <a:endParaRPr lang="lv-LV" sz="2000" dirty="0" smtClean="0">
                        <a:latin typeface="Arial" pitchFamily="34" charset="0"/>
                        <a:cs typeface="Arial"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v-LV" sz="2000" dirty="0" smtClean="0"/>
                        <a:t>Iesniedzēji</a:t>
                      </a:r>
                      <a:endParaRPr lang="lv-LV" sz="2000" dirty="0" smtClean="0">
                        <a:latin typeface="Arial" pitchFamily="34" charset="0"/>
                        <a:cs typeface="Arial" pitchFamily="34" charset="0"/>
                      </a:endParaRPr>
                    </a:p>
                  </a:txBody>
                  <a:tcPr/>
                </a:tc>
              </a:tr>
              <a:tr h="441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2000" b="1" dirty="0" smtClean="0"/>
                        <a:t>ELFLA </a:t>
                      </a:r>
                      <a:r>
                        <a:rPr lang="lv-LV" sz="1800" b="1" dirty="0" smtClean="0"/>
                        <a:t>1</a:t>
                      </a:r>
                    </a:p>
                    <a:p>
                      <a:pPr marL="0" marR="0" indent="0" algn="l" defTabSz="914400" rtl="0" eaLnBrk="1" fontAlgn="auto" latinLnBrk="0" hangingPunct="1">
                        <a:lnSpc>
                          <a:spcPct val="100000"/>
                        </a:lnSpc>
                        <a:spcBef>
                          <a:spcPts val="0"/>
                        </a:spcBef>
                        <a:spcAft>
                          <a:spcPts val="0"/>
                        </a:spcAft>
                        <a:buClrTx/>
                        <a:buSzTx/>
                        <a:buFontTx/>
                        <a:buNone/>
                        <a:tabLst/>
                        <a:defRPr/>
                      </a:pPr>
                      <a:r>
                        <a:rPr lang="lv-LV" sz="1800" kern="1200" dirty="0" smtClean="0"/>
                        <a:t>Sīko (</a:t>
                      </a:r>
                      <a:r>
                        <a:rPr lang="lv-LV" sz="1800" kern="1200" dirty="0" err="1" smtClean="0"/>
                        <a:t>mikro</a:t>
                      </a:r>
                      <a:r>
                        <a:rPr lang="lv-LV" sz="1800" kern="1200" dirty="0" smtClean="0"/>
                        <a:t>), mazo un vidējo uzņēmumu izveidošana un attīstība, t.sk. atbalsts tūrisma uzņēmēj-</a:t>
                      </a:r>
                    </a:p>
                    <a:p>
                      <a:pPr marL="0" marR="0" indent="0" algn="l" defTabSz="914400" rtl="0" eaLnBrk="1" fontAlgn="auto" latinLnBrk="0" hangingPunct="1">
                        <a:lnSpc>
                          <a:spcPct val="100000"/>
                        </a:lnSpc>
                        <a:spcBef>
                          <a:spcPts val="0"/>
                        </a:spcBef>
                        <a:spcAft>
                          <a:spcPts val="0"/>
                        </a:spcAft>
                        <a:buClrTx/>
                        <a:buSzTx/>
                        <a:buFontTx/>
                        <a:buNone/>
                        <a:tabLst/>
                        <a:defRPr/>
                      </a:pPr>
                      <a:r>
                        <a:rPr lang="lv-LV" sz="1800" kern="1200" dirty="0" smtClean="0"/>
                        <a:t>darbībai</a:t>
                      </a:r>
                    </a:p>
                  </a:txBody>
                  <a:tcPr/>
                </a:tc>
                <a:tc>
                  <a:txBody>
                    <a:bodyPr/>
                    <a:lstStyle/>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Char char="Ø"/>
                        <a:tabLst/>
                        <a:defRPr/>
                      </a:pPr>
                      <a:r>
                        <a:rPr lang="lv-LV" sz="1800" kern="1200" dirty="0" smtClean="0">
                          <a:solidFill>
                            <a:schemeClr val="dk1"/>
                          </a:solidFill>
                          <a:latin typeface="+mn-lt"/>
                          <a:ea typeface="+mn-ea"/>
                          <a:cs typeface="+mn-cs"/>
                        </a:rPr>
                        <a:t> iespējams iesniegt </a:t>
                      </a:r>
                      <a:r>
                        <a:rPr lang="lv-LV" sz="1800" kern="1200" dirty="0" err="1" smtClean="0">
                          <a:solidFill>
                            <a:schemeClr val="dk1"/>
                          </a:solidFill>
                          <a:latin typeface="+mn-lt"/>
                          <a:ea typeface="+mn-ea"/>
                          <a:cs typeface="+mn-cs"/>
                        </a:rPr>
                        <a:t>kopprojektu</a:t>
                      </a:r>
                      <a:r>
                        <a:rPr lang="lv-LV" sz="1800" kern="1200" baseline="0" dirty="0" smtClean="0">
                          <a:solidFill>
                            <a:schemeClr val="dk1"/>
                          </a:solidFill>
                          <a:latin typeface="+mn-lt"/>
                          <a:ea typeface="+mn-ea"/>
                          <a:cs typeface="+mn-cs"/>
                        </a:rPr>
                        <a:t>.</a:t>
                      </a:r>
                      <a:endParaRPr lang="lv-LV" sz="6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None/>
                        <a:tabLst/>
                        <a:defRPr/>
                      </a:pPr>
                      <a:endParaRPr lang="lv-LV" sz="600"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
                          <a:schemeClr val="accent6">
                            <a:lumMod val="75000"/>
                          </a:schemeClr>
                        </a:buClr>
                        <a:buSzPct val="78000"/>
                        <a:buFont typeface="Wingdings" pitchFamily="2" charset="2"/>
                        <a:buNone/>
                        <a:tabLst/>
                        <a:defRPr/>
                      </a:pPr>
                      <a:r>
                        <a:rPr lang="lv-LV" sz="1600" b="1" kern="1200" baseline="0" dirty="0" err="1" smtClean="0">
                          <a:solidFill>
                            <a:schemeClr val="dk1"/>
                          </a:solidFill>
                          <a:latin typeface="+mn-lt"/>
                          <a:ea typeface="+mn-ea"/>
                          <a:cs typeface="+mn-cs"/>
                        </a:rPr>
                        <a:t>Kopprojekts</a:t>
                      </a:r>
                      <a:r>
                        <a:rPr lang="lv-LV" sz="1600" b="1" kern="1200" baseline="0" dirty="0" smtClean="0">
                          <a:solidFill>
                            <a:schemeClr val="dk1"/>
                          </a:solidFill>
                          <a:latin typeface="+mn-lt"/>
                          <a:ea typeface="+mn-ea"/>
                          <a:cs typeface="+mn-cs"/>
                        </a:rPr>
                        <a:t> – projekts</a:t>
                      </a:r>
                      <a:r>
                        <a:rPr lang="lv-LV" sz="1600" kern="1200" baseline="0" dirty="0" smtClean="0">
                          <a:solidFill>
                            <a:schemeClr val="dk1"/>
                          </a:solidFill>
                          <a:latin typeface="+mn-lt"/>
                          <a:ea typeface="+mn-ea"/>
                          <a:cs typeface="+mn-cs"/>
                        </a:rPr>
                        <a:t>, kuru īsteno aktivitātē “Vietējās ekonomikas stiprināšanas iniciatīvas, izņemot 5.1.4. apakšpunktā minēto darbību, un </a:t>
                      </a:r>
                      <a:r>
                        <a:rPr lang="lv-LV" sz="1600" b="1" kern="1200" baseline="0" dirty="0" smtClean="0">
                          <a:solidFill>
                            <a:schemeClr val="dk1"/>
                          </a:solidFill>
                          <a:latin typeface="+mn-lt"/>
                          <a:ea typeface="+mn-ea"/>
                          <a:cs typeface="+mn-cs"/>
                        </a:rPr>
                        <a:t>kurā plānoto investīciju izmanto kopīg</a:t>
                      </a:r>
                      <a:r>
                        <a:rPr lang="lv-LV" sz="1600" kern="1200" baseline="0" dirty="0" smtClean="0">
                          <a:solidFill>
                            <a:schemeClr val="dk1"/>
                          </a:solidFill>
                          <a:latin typeface="+mn-lt"/>
                          <a:ea typeface="+mn-ea"/>
                          <a:cs typeface="+mn-cs"/>
                        </a:rPr>
                        <a:t>i, ja to iesniedz:</a:t>
                      </a:r>
                    </a:p>
                    <a:p>
                      <a:pPr marL="342900" lvl="0" indent="-342900">
                        <a:buAutoNum type="arabicPeriod"/>
                      </a:pPr>
                      <a:r>
                        <a:rPr lang="lv-LV" sz="1600" kern="1200" dirty="0" smtClean="0">
                          <a:solidFill>
                            <a:schemeClr val="dk1"/>
                          </a:solidFill>
                          <a:latin typeface="+mn-lt"/>
                          <a:ea typeface="+mn-ea"/>
                          <a:cs typeface="+mn-cs"/>
                        </a:rPr>
                        <a:t>Biedrība/nodibinājums, kas </a:t>
                      </a:r>
                      <a:r>
                        <a:rPr lang="lv-LV" sz="1600" u="sng" kern="1200" dirty="0" smtClean="0">
                          <a:solidFill>
                            <a:schemeClr val="dk1"/>
                          </a:solidFill>
                          <a:latin typeface="+mn-lt"/>
                          <a:ea typeface="+mn-ea"/>
                          <a:cs typeface="+mn-cs"/>
                        </a:rPr>
                        <a:t>ir darbojies vismaz trīs gadus pirms projekta iesniegšanas</a:t>
                      </a:r>
                      <a:r>
                        <a:rPr lang="lv-LV" sz="1600" kern="1200" dirty="0" smtClean="0">
                          <a:solidFill>
                            <a:schemeClr val="dk1"/>
                          </a:solidFill>
                          <a:latin typeface="+mn-lt"/>
                          <a:ea typeface="+mn-ea"/>
                          <a:cs typeface="+mn-cs"/>
                        </a:rPr>
                        <a:t>, </a:t>
                      </a:r>
                      <a:r>
                        <a:rPr lang="lv-LV" sz="1600" u="sng" kern="1200" dirty="0" smtClean="0">
                          <a:solidFill>
                            <a:schemeClr val="dk1"/>
                          </a:solidFill>
                          <a:latin typeface="+mn-lt"/>
                          <a:ea typeface="+mn-ea"/>
                          <a:cs typeface="+mn-cs"/>
                        </a:rPr>
                        <a:t>vismaz trīs tā biedri/dibinātāji ir komersanti </a:t>
                      </a:r>
                      <a:r>
                        <a:rPr lang="lv-LV" sz="1600" kern="1200" dirty="0" smtClean="0">
                          <a:solidFill>
                            <a:schemeClr val="dk1"/>
                          </a:solidFill>
                          <a:latin typeface="+mn-lt"/>
                          <a:ea typeface="+mn-ea"/>
                          <a:cs typeface="+mn-cs"/>
                        </a:rPr>
                        <a:t>vai zemnieku saimniecības (apgrozījums līdz 70 000.00 </a:t>
                      </a:r>
                      <a:r>
                        <a:rPr lang="lv-LV" sz="1600" i="1" kern="1200" dirty="0" err="1" smtClean="0">
                          <a:solidFill>
                            <a:schemeClr val="dk1"/>
                          </a:solidFill>
                          <a:latin typeface="+mn-lt"/>
                          <a:ea typeface="+mn-ea"/>
                          <a:cs typeface="+mn-cs"/>
                        </a:rPr>
                        <a:t>euro</a:t>
                      </a:r>
                      <a:r>
                        <a:rPr lang="lv-LV" sz="1600" kern="1200" dirty="0" smtClean="0">
                          <a:solidFill>
                            <a:schemeClr val="dk1"/>
                          </a:solidFill>
                          <a:latin typeface="+mn-lt"/>
                          <a:ea typeface="+mn-ea"/>
                          <a:cs typeface="+mn-cs"/>
                        </a:rPr>
                        <a:t> gadā,</a:t>
                      </a:r>
                      <a:r>
                        <a:rPr lang="lv-LV" sz="1600" kern="1200" baseline="0" dirty="0" smtClean="0">
                          <a:solidFill>
                            <a:schemeClr val="dk1"/>
                          </a:solidFill>
                          <a:latin typeface="+mn-lt"/>
                          <a:ea typeface="+mn-ea"/>
                          <a:cs typeface="+mn-cs"/>
                        </a:rPr>
                        <a:t> i</a:t>
                      </a:r>
                      <a:r>
                        <a:rPr lang="lv-LV" sz="1600" kern="1200" dirty="0" smtClean="0">
                          <a:solidFill>
                            <a:schemeClr val="dk1"/>
                          </a:solidFill>
                          <a:latin typeface="+mn-lt"/>
                          <a:ea typeface="+mn-ea"/>
                          <a:cs typeface="+mn-cs"/>
                        </a:rPr>
                        <a:t>esniedz biedru/dibinātāju sarakstu.</a:t>
                      </a:r>
                    </a:p>
                    <a:p>
                      <a:pPr marL="342900" lvl="0" indent="-342900">
                        <a:buAutoNum type="arabicPeriod"/>
                      </a:pPr>
                      <a:r>
                        <a:rPr lang="lv-LV" sz="1600" kern="1200" dirty="0" smtClean="0">
                          <a:solidFill>
                            <a:schemeClr val="dk1"/>
                          </a:solidFill>
                          <a:latin typeface="+mn-lt"/>
                          <a:ea typeface="+mn-ea"/>
                          <a:cs typeface="+mn-cs"/>
                        </a:rPr>
                        <a:t>Juridiska vai fiziska persona, kura </a:t>
                      </a:r>
                      <a:r>
                        <a:rPr lang="lv-LV" sz="1600" b="1" u="sng" kern="1200" dirty="0" smtClean="0">
                          <a:solidFill>
                            <a:schemeClr val="dk1"/>
                          </a:solidFill>
                          <a:latin typeface="+mn-lt"/>
                          <a:ea typeface="+mn-ea"/>
                          <a:cs typeface="+mn-cs"/>
                        </a:rPr>
                        <a:t>veic</a:t>
                      </a:r>
                      <a:r>
                        <a:rPr lang="lv-LV" sz="1600" kern="1200" dirty="0" smtClean="0">
                          <a:solidFill>
                            <a:schemeClr val="dk1"/>
                          </a:solidFill>
                          <a:latin typeface="+mn-lt"/>
                          <a:ea typeface="+mn-ea"/>
                          <a:cs typeface="+mn-cs"/>
                        </a:rPr>
                        <a:t> saimniecisko darbību un kuras apgrozījums ir ne vairāk kā 70 000,00 </a:t>
                      </a:r>
                      <a:r>
                        <a:rPr lang="lv-LV" sz="1600" i="1" kern="1200" dirty="0" err="1" smtClean="0">
                          <a:solidFill>
                            <a:schemeClr val="dk1"/>
                          </a:solidFill>
                          <a:latin typeface="+mn-lt"/>
                          <a:ea typeface="+mn-ea"/>
                          <a:cs typeface="+mn-cs"/>
                        </a:rPr>
                        <a:t>euro</a:t>
                      </a:r>
                      <a:r>
                        <a:rPr lang="lv-LV" sz="1600" kern="1200" dirty="0" smtClean="0">
                          <a:solidFill>
                            <a:schemeClr val="dk1"/>
                          </a:solidFill>
                          <a:latin typeface="+mn-lt"/>
                          <a:ea typeface="+mn-ea"/>
                          <a:cs typeface="+mn-cs"/>
                        </a:rPr>
                        <a:t> noslēgtajā gadā pirms projekta iesniegšanas.</a:t>
                      </a:r>
                    </a:p>
                    <a:p>
                      <a:pPr marL="342900" lvl="0" indent="-342900">
                        <a:buAutoNum type="arabicPeriod"/>
                      </a:pPr>
                      <a:r>
                        <a:rPr lang="lv-LV" sz="1600" kern="1200" dirty="0" smtClean="0">
                          <a:solidFill>
                            <a:schemeClr val="dk1"/>
                          </a:solidFill>
                          <a:latin typeface="+mn-lt"/>
                          <a:ea typeface="+mn-ea"/>
                          <a:cs typeface="+mn-cs"/>
                        </a:rPr>
                        <a:t>juridiska vai fiziska persona, kas </a:t>
                      </a:r>
                      <a:r>
                        <a:rPr lang="lv-LV" sz="1600" b="1" kern="1200" dirty="0" smtClean="0">
                          <a:solidFill>
                            <a:schemeClr val="dk1"/>
                          </a:solidFill>
                          <a:latin typeface="+mn-lt"/>
                          <a:ea typeface="+mn-ea"/>
                          <a:cs typeface="+mn-cs"/>
                        </a:rPr>
                        <a:t>ir</a:t>
                      </a:r>
                      <a:r>
                        <a:rPr lang="lv-LV" sz="1600" kern="1200" dirty="0" smtClean="0">
                          <a:solidFill>
                            <a:schemeClr val="dk1"/>
                          </a:solidFill>
                          <a:latin typeface="+mn-lt"/>
                          <a:ea typeface="+mn-ea"/>
                          <a:cs typeface="+mn-cs"/>
                        </a:rPr>
                        <a:t> PVD reģistrēts vai atzīts pārtikas aprites uzņēmums, kurš nodarbojas ar lauksaimniecības produktu (izņemot zivsaimniecības produktu) pārstrādi un kura apgrozījums ir ne vairāk kā 70 000,00 </a:t>
                      </a:r>
                      <a:r>
                        <a:rPr lang="lv-LV" sz="1600" i="1" kern="1200" dirty="0" err="1" smtClean="0">
                          <a:solidFill>
                            <a:schemeClr val="dk1"/>
                          </a:solidFill>
                          <a:latin typeface="+mn-lt"/>
                          <a:ea typeface="+mn-ea"/>
                          <a:cs typeface="+mn-cs"/>
                        </a:rPr>
                        <a:t>euro</a:t>
                      </a:r>
                      <a:r>
                        <a:rPr lang="lv-LV" sz="1600" i="1" kern="1200" dirty="0" smtClean="0">
                          <a:solidFill>
                            <a:schemeClr val="dk1"/>
                          </a:solidFill>
                          <a:latin typeface="+mn-lt"/>
                          <a:ea typeface="+mn-ea"/>
                          <a:cs typeface="+mn-cs"/>
                        </a:rPr>
                        <a:t> </a:t>
                      </a:r>
                      <a:r>
                        <a:rPr lang="lv-LV" sz="1600" kern="1200" dirty="0" smtClean="0">
                          <a:solidFill>
                            <a:schemeClr val="dk1"/>
                          </a:solidFill>
                          <a:latin typeface="+mn-lt"/>
                          <a:ea typeface="+mn-ea"/>
                          <a:cs typeface="+mn-cs"/>
                        </a:rPr>
                        <a:t>noslēgtajā gadā pirms projekta iesniegšanas.</a:t>
                      </a:r>
                    </a:p>
                    <a:p>
                      <a:pPr marL="342900" lvl="0" indent="-342900">
                        <a:buAutoNum type="arabicPeriod"/>
                      </a:pPr>
                      <a:r>
                        <a:rPr lang="lv-LV" sz="1600" kern="1200" dirty="0" smtClean="0">
                          <a:solidFill>
                            <a:schemeClr val="dk1"/>
                          </a:solidFill>
                          <a:latin typeface="+mn-lt"/>
                          <a:ea typeface="+mn-ea"/>
                          <a:cs typeface="+mn-cs"/>
                        </a:rPr>
                        <a:t>Atbilstīga lauksaimniecības pakalpojumu kooperatīvā sabiedrība kopīgas darbības īstenošanai, ja starp </a:t>
                      </a:r>
                      <a:r>
                        <a:rPr lang="lv-LV" sz="1600" kern="1200" dirty="0" err="1" smtClean="0">
                          <a:solidFill>
                            <a:schemeClr val="dk1"/>
                          </a:solidFill>
                          <a:latin typeface="+mn-lt"/>
                          <a:ea typeface="+mn-ea"/>
                          <a:cs typeface="+mn-cs"/>
                        </a:rPr>
                        <a:t>kopprojekta</a:t>
                      </a:r>
                      <a:r>
                        <a:rPr lang="lv-LV" sz="1600" kern="1200" dirty="0" smtClean="0">
                          <a:solidFill>
                            <a:schemeClr val="dk1"/>
                          </a:solidFill>
                          <a:latin typeface="+mn-lt"/>
                          <a:ea typeface="+mn-ea"/>
                          <a:cs typeface="+mn-cs"/>
                        </a:rPr>
                        <a:t> dalībniekiem ir noslēgts līgums.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v-LV" sz="1600" kern="1200" dirty="0" smtClean="0">
                          <a:solidFill>
                            <a:schemeClr val="dk1"/>
                          </a:solidFill>
                          <a:latin typeface="+mn-lt"/>
                          <a:ea typeface="+mn-ea"/>
                          <a:cs typeface="+mn-cs"/>
                        </a:rPr>
                        <a:t>Vietējā pašvaldība tās īpašumā vai valdījumā esošai uzņēmējdarbības infrastruktūras izveidei juridiskām personām (t.sk. biedrības, nodibinājumi), kas veic saimniecisko darbību, ja starp </a:t>
                      </a:r>
                      <a:r>
                        <a:rPr lang="lv-LV" sz="1600" kern="1200" dirty="0" err="1" smtClean="0">
                          <a:solidFill>
                            <a:schemeClr val="dk1"/>
                          </a:solidFill>
                          <a:latin typeface="+mn-lt"/>
                          <a:ea typeface="+mn-ea"/>
                          <a:cs typeface="+mn-cs"/>
                        </a:rPr>
                        <a:t>kopprojekta</a:t>
                      </a:r>
                      <a:r>
                        <a:rPr lang="lv-LV" sz="1600" kern="1200" dirty="0" smtClean="0">
                          <a:solidFill>
                            <a:schemeClr val="dk1"/>
                          </a:solidFill>
                          <a:latin typeface="+mn-lt"/>
                          <a:ea typeface="+mn-ea"/>
                          <a:cs typeface="+mn-cs"/>
                        </a:rPr>
                        <a:t> dalībniekiem ir noslēgts līgums.</a:t>
                      </a:r>
                      <a:endParaRPr lang="lv-LV" sz="1700" kern="1200" dirty="0" smtClean="0">
                        <a:solidFill>
                          <a:schemeClr val="dk1"/>
                        </a:solidFill>
                        <a:latin typeface="+mn-lt"/>
                        <a:ea typeface="+mn-ea"/>
                        <a:cs typeface="+mn-cs"/>
                      </a:endParaRPr>
                    </a:p>
                  </a:txBody>
                  <a:tcPr/>
                </a:tc>
                <a:tc>
                  <a:txBody>
                    <a:bodyPr/>
                    <a:lstStyle/>
                    <a:p>
                      <a:pPr>
                        <a:buClr>
                          <a:schemeClr val="accent6">
                            <a:lumMod val="75000"/>
                          </a:schemeClr>
                        </a:buClr>
                        <a:buSzPct val="70000"/>
                        <a:buFont typeface="Wingdings" pitchFamily="2" charset="2"/>
                        <a:buNone/>
                      </a:pPr>
                      <a:r>
                        <a:rPr lang="lv-LV" sz="1700" baseline="0" dirty="0" err="1" smtClean="0">
                          <a:latin typeface="+mn-lt"/>
                          <a:cs typeface="Arial" pitchFamily="34" charset="0"/>
                        </a:rPr>
                        <a:t>kopprojekta</a:t>
                      </a:r>
                      <a:r>
                        <a:rPr lang="lv-LV" sz="1700" baseline="0" dirty="0" smtClean="0">
                          <a:latin typeface="+mn-lt"/>
                          <a:cs typeface="Arial" pitchFamily="34" charset="0"/>
                        </a:rPr>
                        <a:t> gadījumā – vietējā pašvaldība.</a:t>
                      </a:r>
                      <a:endParaRPr lang="lv-LV" sz="1700" dirty="0">
                        <a:latin typeface="+mn-lt"/>
                        <a:cs typeface="Arial" pitchFamily="34" charset="0"/>
                      </a:endParaRPr>
                    </a:p>
                  </a:txBody>
                  <a:tcPr/>
                </a:tc>
              </a:tr>
            </a:tbl>
          </a:graphicData>
        </a:graphic>
      </p:graphicFrame>
      <p:sp>
        <p:nvSpPr>
          <p:cNvPr id="4" name="Slide Number Placeholder 3"/>
          <p:cNvSpPr>
            <a:spLocks noGrp="1"/>
          </p:cNvSpPr>
          <p:nvPr>
            <p:ph type="sldNum" sz="quarter" idx="12"/>
          </p:nvPr>
        </p:nvSpPr>
        <p:spPr/>
        <p:txBody>
          <a:bodyPr/>
          <a:lstStyle/>
          <a:p>
            <a:pPr>
              <a:defRPr/>
            </a:pPr>
            <a:fld id="{811D8454-D2BF-4BEC-BA65-7158F281B2A8}" type="slidenum">
              <a:rPr lang="lv-LV" smtClean="0"/>
              <a:pPr>
                <a:defRPr/>
              </a:pPr>
              <a:t>9</a:t>
            </a:fld>
            <a:endParaRPr lang="lv-LV"/>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8583</TotalTime>
  <Words>3046</Words>
  <Application>Microsoft Office PowerPoint</Application>
  <PresentationFormat>On-screen Show (4:3)</PresentationFormat>
  <Paragraphs>486</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Biedrības  “Talsu rajona partnerība”</vt:lpstr>
      <vt:lpstr>Slide 2</vt:lpstr>
      <vt:lpstr>Slide 3</vt:lpstr>
      <vt:lpstr>Slide 4</vt:lpstr>
      <vt:lpstr>Slide 5</vt:lpstr>
      <vt:lpstr>ELFLA aktivitātes (uzņēmējdarbība)</vt:lpstr>
      <vt:lpstr>ELFLA aktivitātes (sabiedriskais labums)</vt:lpstr>
      <vt:lpstr>ELFLA aktivitātes</vt:lpstr>
      <vt:lpstr>ELFLA aktivitātes</vt:lpstr>
      <vt:lpstr>ELFLA aktivitātes</vt:lpstr>
      <vt:lpstr>ELFLA aktivitātes</vt:lpstr>
      <vt:lpstr>ELFLA aktivitātes</vt:lpstr>
      <vt:lpstr>ELFLA aktivitātes</vt:lpstr>
      <vt:lpstr>ELFLA aktivitātes</vt:lpstr>
      <vt:lpstr>Finansējums</vt:lpstr>
      <vt:lpstr>Sasniedzamie rezultāti</vt:lpstr>
      <vt:lpstr>Slide 17</vt:lpstr>
      <vt:lpstr>EJZF aktivitātes</vt:lpstr>
      <vt:lpstr>EJZF aktivitātes</vt:lpstr>
      <vt:lpstr>EJZF aktivitātes</vt:lpstr>
      <vt:lpstr>EJZF aktivitātes</vt:lpstr>
      <vt:lpstr>EJZF aktivitātes</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Biedrība “Talsu rajona partnerība</dc:title>
  <dc:creator>Windows User</dc:creator>
  <cp:lastModifiedBy>PC</cp:lastModifiedBy>
  <cp:revision>665</cp:revision>
  <dcterms:created xsi:type="dcterms:W3CDTF">2011-01-31T11:30:25Z</dcterms:created>
  <dcterms:modified xsi:type="dcterms:W3CDTF">2016-05-16T12:52:11Z</dcterms:modified>
</cp:coreProperties>
</file>