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9" r:id="rId1"/>
  </p:sldMasterIdLst>
  <p:notesMasterIdLst>
    <p:notesMasterId r:id="rId38"/>
  </p:notesMasterIdLst>
  <p:handoutMasterIdLst>
    <p:handoutMasterId r:id="rId39"/>
  </p:handoutMasterIdLst>
  <p:sldIdLst>
    <p:sldId id="256" r:id="rId2"/>
    <p:sldId id="418" r:id="rId3"/>
    <p:sldId id="416" r:id="rId4"/>
    <p:sldId id="419" r:id="rId5"/>
    <p:sldId id="420" r:id="rId6"/>
    <p:sldId id="389" r:id="rId7"/>
    <p:sldId id="391" r:id="rId8"/>
    <p:sldId id="372" r:id="rId9"/>
    <p:sldId id="386" r:id="rId10"/>
    <p:sldId id="375" r:id="rId11"/>
    <p:sldId id="374" r:id="rId12"/>
    <p:sldId id="388" r:id="rId13"/>
    <p:sldId id="377" r:id="rId14"/>
    <p:sldId id="378" r:id="rId15"/>
    <p:sldId id="381" r:id="rId16"/>
    <p:sldId id="380" r:id="rId17"/>
    <p:sldId id="384" r:id="rId18"/>
    <p:sldId id="383" r:id="rId19"/>
    <p:sldId id="392" r:id="rId20"/>
    <p:sldId id="396" r:id="rId21"/>
    <p:sldId id="397" r:id="rId22"/>
    <p:sldId id="422" r:id="rId23"/>
    <p:sldId id="404" r:id="rId24"/>
    <p:sldId id="403" r:id="rId25"/>
    <p:sldId id="398" r:id="rId26"/>
    <p:sldId id="400" r:id="rId27"/>
    <p:sldId id="426" r:id="rId28"/>
    <p:sldId id="405" r:id="rId29"/>
    <p:sldId id="406" r:id="rId30"/>
    <p:sldId id="408" r:id="rId31"/>
    <p:sldId id="428" r:id="rId32"/>
    <p:sldId id="411" r:id="rId33"/>
    <p:sldId id="412" r:id="rId34"/>
    <p:sldId id="430" r:id="rId35"/>
    <p:sldId id="414" r:id="rId36"/>
    <p:sldId id="417" r:id="rId37"/>
  </p:sldIdLst>
  <p:sldSz cx="9144000" cy="6858000" type="screen4x3"/>
  <p:notesSz cx="9926638" cy="6797675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FF"/>
    <a:srgbClr val="66CC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926" y="-96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FFAB9E-0BEB-4B79-8C30-92C9AE59F356}" type="datetimeFigureOut">
              <a:rPr lang="lv-LV"/>
              <a:pPr>
                <a:defRPr/>
              </a:pPr>
              <a:t>29.03.2016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055FBB-67B6-4FB9-8A45-9174711548A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5ACBAD-91AE-4183-BBDF-6FA8DFE2EDA4}" type="datetimeFigureOut">
              <a:rPr lang="lv-LV"/>
              <a:pPr>
                <a:defRPr/>
              </a:pPr>
              <a:t>29.03.2016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39088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853363-9E77-4606-9AF5-5D654180F5C3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FB4BAA-C161-4DE1-8B75-29B6A4CBD959}" type="slidenum">
              <a:rPr lang="lv-LV" smtClean="0"/>
              <a:pPr/>
              <a:t>1</a:t>
            </a:fld>
            <a:endParaRPr lang="lv-LV" smtClean="0"/>
          </a:p>
        </p:txBody>
      </p:sp>
      <p:sp>
        <p:nvSpPr>
          <p:cNvPr id="2355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3BB5D-EB9A-4FBC-AAE5-7CD04183FAE9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B5604-4FD0-43AA-A5C2-FAD81FA564FF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1FCAB-1A4C-453C-A5AD-46C998536F56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7C0A0-0812-4152-B3A1-CC8A107BFB38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8A7A3-F981-4818-8391-B5C5EC6E4BF0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82AA9-07FF-4679-8B36-27121DA4590E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34BDA-CCA4-420B-9AEA-31A1631218E0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DFA3F-906E-43FE-B775-ABDF8377A6CC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29D03-524E-45EC-AF82-E314D45FF60E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F3249-610C-449D-8E51-D79EFE978F4A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lv-LV" smtClean="0"/>
              <a:t>09.03.2011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589A40-B723-40B9-B05A-9141CE76FC97}" type="slidenum">
              <a:rPr lang="lv-LV" smtClean="0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ctrTitle"/>
          </p:nvPr>
        </p:nvSpPr>
        <p:spPr>
          <a:xfrm>
            <a:off x="1428750" y="1500188"/>
            <a:ext cx="7286625" cy="1422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v-LV" smtClean="0">
                <a:latin typeface="Arial" charset="0"/>
                <a:cs typeface="Arial" charset="0"/>
              </a:rPr>
              <a:t>Biedrības </a:t>
            </a:r>
            <a:br>
              <a:rPr lang="lv-LV" smtClean="0">
                <a:latin typeface="Arial" charset="0"/>
                <a:cs typeface="Arial" charset="0"/>
              </a:rPr>
            </a:br>
            <a:r>
              <a:rPr lang="lv-LV" smtClean="0">
                <a:latin typeface="Arial" charset="0"/>
                <a:cs typeface="Arial" charset="0"/>
              </a:rPr>
              <a:t>“Talsu rajona partnerība”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785842" y="3200400"/>
            <a:ext cx="7929562" cy="25860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lv-LV" sz="16000" b="1" dirty="0" smtClean="0">
                <a:latin typeface="Arial" pitchFamily="34" charset="0"/>
                <a:cs typeface="Arial" pitchFamily="34" charset="0"/>
              </a:rPr>
              <a:t>SABIEDRĪBAS VIRZĪTA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lv-LV" sz="16000" b="1" dirty="0" smtClean="0">
                <a:latin typeface="Arial" pitchFamily="34" charset="0"/>
                <a:cs typeface="Arial" pitchFamily="34" charset="0"/>
              </a:rPr>
              <a:t> VIETĒJĀS ATTĪSTĪBAS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lv-LV" sz="16000" b="1" dirty="0" smtClean="0">
                <a:latin typeface="Arial" pitchFamily="34" charset="0"/>
                <a:cs typeface="Arial" pitchFamily="34" charset="0"/>
              </a:rPr>
              <a:t>STRATĒĢIJA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lv-LV" sz="62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lv-LV" sz="8000" b="1" dirty="0" smtClean="0">
                <a:latin typeface="Arial" pitchFamily="34" charset="0"/>
                <a:cs typeface="Arial" pitchFamily="34" charset="0"/>
              </a:rPr>
              <a:t>2015.- 2020.GADS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lv-LV" sz="80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lv-LV" sz="80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lv-LV" sz="8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lv-LV" sz="3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lv-LV" sz="36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lv-LV" sz="2200" dirty="0" smtClean="0"/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lv-LV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862013" cy="358775"/>
          </a:xfrm>
        </p:spPr>
        <p:txBody>
          <a:bodyPr>
            <a:normAutofit/>
          </a:bodyPr>
          <a:lstStyle/>
          <a:p>
            <a:pPr>
              <a:defRPr/>
            </a:pPr>
            <a:fld id="{FCDF0D68-7B79-4B0A-9E45-03137D6B169F}" type="slidenum">
              <a:rPr lang="lv-LV" sz="15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lv-LV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928670"/>
            <a:ext cx="1079500" cy="1189037"/>
          </a:xfrm>
          <a:prstGeom prst="rect">
            <a:avLst/>
          </a:prstGeom>
          <a:solidFill>
            <a:srgbClr val="FFCC99"/>
          </a:solidFill>
          <a:ln w="9525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57158" y="6429396"/>
            <a:ext cx="175881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lv-LV" sz="1600" dirty="0" smtClean="0">
                <a:solidFill>
                  <a:srgbClr val="696464"/>
                </a:solidFill>
              </a:rPr>
              <a:t>30.03.2016</a:t>
            </a:r>
            <a:r>
              <a:rPr lang="lv-LV" sz="1600" dirty="0">
                <a:solidFill>
                  <a:srgbClr val="696464"/>
                </a:solidFill>
              </a:rPr>
              <a:t>. Rīga</a:t>
            </a:r>
          </a:p>
        </p:txBody>
      </p:sp>
      <p:pic>
        <p:nvPicPr>
          <p:cNvPr id="6151" name="Picture 7" descr="Nacionālais attīstības plāns 2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6000750"/>
            <a:ext cx="1266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Eiropas Lauksaimniecības fonts lauku attīstīb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6000750"/>
            <a:ext cx="2009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Eiropas zivsaimniecības fonts: zivsaimnicības attīstības iespēj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6000750"/>
            <a:ext cx="1781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Attēls 7" descr="leader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5857875"/>
            <a:ext cx="638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914400" y="214291"/>
            <a:ext cx="7772400" cy="500066"/>
          </a:xfrm>
        </p:spPr>
        <p:txBody>
          <a:bodyPr/>
          <a:lstStyle/>
          <a:p>
            <a:pPr algn="ctr"/>
            <a:r>
              <a:rPr lang="lv-LV" altLang="lv-LV" sz="2400" b="1" dirty="0" smtClean="0"/>
              <a:t>SVVA stratēģijas intervence</a:t>
            </a:r>
            <a:endParaRPr lang="lv-LV" sz="24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642919"/>
          <a:ext cx="8358273" cy="57926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24"/>
                <a:gridCol w="2748802"/>
                <a:gridCol w="2180447"/>
              </a:tblGrid>
              <a:tr h="428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Vajadzības un potenciāls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Stratēģiskais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mērķis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Rīcības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48962">
                <a:tc>
                  <a:txBody>
                    <a:bodyPr/>
                    <a:lstStyle/>
                    <a:p>
                      <a:pPr algn="l"/>
                      <a:r>
                        <a:rPr lang="lv-LV" sz="1800" b="1" i="1" dirty="0" smtClean="0">
                          <a:latin typeface="Arial" pitchFamily="34" charset="0"/>
                          <a:cs typeface="Arial" pitchFamily="34" charset="0"/>
                        </a:rPr>
                        <a:t>Vajadzības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 – saglabāt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 un racionāli izmantot 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esošās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dabas un kultūrvēsturiskā mantojuma bagātības.</a:t>
                      </a:r>
                    </a:p>
                    <a:p>
                      <a:pPr algn="l"/>
                      <a:endParaRPr lang="lv-LV" sz="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Tūrisma pakalpojumu radīšana sadarbojoties uzņēmējiem, pašvaldībām un aktīvām iedzīvotāju grupām partnerības teritorijā.</a:t>
                      </a:r>
                    </a:p>
                    <a:p>
                      <a:pPr algn="l"/>
                      <a:endParaRPr kumimoji="0" lang="lv-LV" sz="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Jaunu atpūtas vietu izveide un esošo attīstīšana.</a:t>
                      </a:r>
                      <a:endParaRPr kumimoji="0" lang="lv-LV" sz="18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M3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 Veicināt publiskās infrastruktūras attīstību partnerības teritorijā - sabiedrībai pieejamu objektu, infrastruktūras  atjaunošana un labiekārtošana, jaunas infrastruktūras izveidošana.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kern="1200" dirty="0" smtClean="0">
                          <a:latin typeface="Arial" pitchFamily="34" charset="0"/>
                          <a:cs typeface="Arial" pitchFamily="34" charset="0"/>
                        </a:rPr>
                        <a:t>ELFLA 4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 „Publiskās infrastruktūras uzlabošana un attīstība”</a:t>
                      </a:r>
                    </a:p>
                    <a:p>
                      <a:pPr algn="ctr"/>
                      <a:endParaRPr lang="lv-LV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09377">
                <a:tc>
                  <a:txBody>
                    <a:bodyPr/>
                    <a:lstStyle/>
                    <a:p>
                      <a:pPr algn="l"/>
                      <a:r>
                        <a:rPr lang="lv-LV" sz="1800" b="1" i="1" dirty="0" smtClean="0">
                          <a:latin typeface="Arial" pitchFamily="34" charset="0"/>
                          <a:cs typeface="Arial" pitchFamily="34" charset="0"/>
                        </a:rPr>
                        <a:t>Potenciāls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 – bagātīgs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dabas un kultūrvēsturiskais mantojums, ainavu dažādība, ‘”zaļā” teritorija, jūras krasts un daudz mazu ezeriņu, esošie apskates objekti, dabas takas un atpūtas vietas.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5E83F-C763-4D7C-A481-37A436390E38}" type="slidenum">
              <a:rPr lang="lv-LV" smtClean="0"/>
              <a:pPr>
                <a:defRPr/>
              </a:pPr>
              <a:t>10</a:t>
            </a:fld>
            <a:endParaRPr lang="lv-LV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/>
          <a:lstStyle/>
          <a:p>
            <a:pPr algn="ctr"/>
            <a:r>
              <a:rPr lang="lv-LV" altLang="lv-LV" sz="2400" b="1" dirty="0" smtClean="0"/>
              <a:t>SVVA stratēģijas intervence</a:t>
            </a:r>
            <a:endParaRPr lang="lv-LV" sz="24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1472" y="785813"/>
          <a:ext cx="8286837" cy="579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6280"/>
                <a:gridCol w="1785950"/>
                <a:gridCol w="2214607"/>
              </a:tblGrid>
              <a:tr h="671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Vajadzības un potenciāls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Stratēģiskais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mērķis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Rīcības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00724">
                <a:tc>
                  <a:txBody>
                    <a:bodyPr/>
                    <a:lstStyle/>
                    <a:p>
                      <a:pPr algn="l"/>
                      <a:r>
                        <a:rPr lang="lv-LV" sz="1600" b="1" i="1" dirty="0" smtClean="0">
                          <a:latin typeface="Arial" pitchFamily="34" charset="0"/>
                          <a:cs typeface="Arial" pitchFamily="34" charset="0"/>
                        </a:rPr>
                        <a:t>Vajadzība</a:t>
                      </a:r>
                      <a:r>
                        <a:rPr lang="lv-LV" sz="1600" dirty="0" smtClean="0">
                          <a:latin typeface="Arial" pitchFamily="34" charset="0"/>
                          <a:cs typeface="Arial" pitchFamily="34" charset="0"/>
                        </a:rPr>
                        <a:t> -  sniegt</a:t>
                      </a:r>
                      <a:r>
                        <a:rPr lang="lv-LV" sz="1600" baseline="0" dirty="0" smtClean="0">
                          <a:latin typeface="Arial" pitchFamily="34" charset="0"/>
                          <a:cs typeface="Arial" pitchFamily="34" charset="0"/>
                        </a:rPr>
                        <a:t> a</a:t>
                      </a:r>
                      <a:r>
                        <a:rPr lang="lv-LV" sz="1600" dirty="0" smtClean="0">
                          <a:latin typeface="Arial" pitchFamily="34" charset="0"/>
                          <a:cs typeface="Arial" pitchFamily="34" charset="0"/>
                        </a:rPr>
                        <a:t>tbalstu uzņēmējdarbības attīstībai</a:t>
                      </a:r>
                      <a:r>
                        <a:rPr lang="lv-LV" sz="1600" baseline="0" dirty="0" smtClean="0">
                          <a:latin typeface="Arial" pitchFamily="34" charset="0"/>
                          <a:cs typeface="Arial" pitchFamily="34" charset="0"/>
                        </a:rPr>
                        <a:t> piekrastes teritorijā - sakārtot esošo un izveidot jaunu infrastruktūru.  Attīstīt nodarbinātību, saglabāt esošās un radīt jaunas darba vietas.</a:t>
                      </a:r>
                    </a:p>
                    <a:p>
                      <a:pPr algn="l"/>
                      <a:endParaRPr lang="lv-LV" sz="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Veicināt inovāciju ieviešanu un investīciju piesaisti</a:t>
                      </a:r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 un dažādot uzņēmumu darbību, lai mazinātu risku būt atkarīgiem tikai no viena ienākuma avota (piemēram , zivsaimniecība).</a:t>
                      </a:r>
                      <a:endParaRPr kumimoji="0" lang="lv-LV" sz="16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Veicināt</a:t>
                      </a:r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tūrisma pakalpojumu dažādošanu, tādā veidā mazinot sezonalitātes raksturu.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1" dirty="0" smtClean="0">
                          <a:latin typeface="Arial" pitchFamily="34" charset="0"/>
                          <a:cs typeface="Arial" pitchFamily="34" charset="0"/>
                        </a:rPr>
                        <a:t>Potenciāls</a:t>
                      </a:r>
                      <a:r>
                        <a:rPr lang="lv-LV" sz="1600" dirty="0" smtClean="0"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lv-LV" sz="1600" baseline="0" dirty="0" smtClean="0">
                          <a:latin typeface="Arial" pitchFamily="34" charset="0"/>
                          <a:cs typeface="Arial" pitchFamily="34" charset="0"/>
                        </a:rPr>
                        <a:t>labs ģeogrāfisks novietojums, bagātīgs dabas resursu piedāvājums, ainavu dažādība, dabas un kultūrvēsturiskais mantojums.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latin typeface="Arial" pitchFamily="34" charset="0"/>
                          <a:cs typeface="Arial" pitchFamily="34" charset="0"/>
                        </a:rPr>
                        <a:t>Stabili</a:t>
                      </a:r>
                      <a:r>
                        <a:rPr lang="lv-LV" sz="1600" baseline="0" dirty="0" smtClean="0">
                          <a:latin typeface="Arial" pitchFamily="34" charset="0"/>
                          <a:cs typeface="Arial" pitchFamily="34" charset="0"/>
                        </a:rPr>
                        <a:t>  uzņēmumi, kas nodrošina darba vietas.</a:t>
                      </a:r>
                    </a:p>
                    <a:p>
                      <a:pPr algn="l"/>
                      <a:r>
                        <a:rPr lang="lv-LV" sz="1600" baseline="0" dirty="0" smtClean="0">
                          <a:latin typeface="Arial" pitchFamily="34" charset="0"/>
                          <a:cs typeface="Arial" pitchFamily="34" charset="0"/>
                        </a:rPr>
                        <a:t>Jauno uzņēmēju vēlme uzņēmējdarbību attīstīt partnerības teritorijā.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kern="1200" dirty="0" smtClean="0">
                          <a:latin typeface="Arial" pitchFamily="34" charset="0"/>
                          <a:cs typeface="Arial" pitchFamily="34" charset="0"/>
                        </a:rPr>
                        <a:t>M4 </a:t>
                      </a:r>
                      <a:r>
                        <a:rPr lang="lv-LV" sz="20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Veicināt piekrastes uzņēmumu attīstību un inovāciju ieviešanu.</a:t>
                      </a:r>
                      <a:endParaRPr kumimoji="0" lang="lv-LV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EJZF</a:t>
                      </a:r>
                      <a:r>
                        <a:rPr kumimoji="0" lang="lv-LV" sz="18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 1 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„Zivsaimniecības uzņēmumu attīstība, darbību dažādošana un sezonalitātes ietekmes mazināšana”</a:t>
                      </a:r>
                      <a:endParaRPr lang="lv-LV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545F0-2501-494B-8EEE-0F43E11CF905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/>
          <a:lstStyle/>
          <a:p>
            <a:pPr algn="ctr"/>
            <a:r>
              <a:rPr lang="lv-LV" altLang="lv-LV" sz="2400" b="1" dirty="0" smtClean="0"/>
              <a:t>SVVA stratēģijas intervence</a:t>
            </a:r>
            <a:endParaRPr lang="lv-LV" sz="24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501122" cy="55721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14776"/>
                <a:gridCol w="2500330"/>
                <a:gridCol w="2286016"/>
              </a:tblGrid>
              <a:tr h="7605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Vajadzības un potenciāls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Stratēģiskais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mērķis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Rīcības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115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1" kern="1200" dirty="0" smtClean="0">
                          <a:latin typeface="Arial" pitchFamily="34" charset="0"/>
                          <a:cs typeface="Arial" pitchFamily="34" charset="0"/>
                        </a:rPr>
                        <a:t>Vajadzības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dabas un v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ides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objektu un resursu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saglabāšana un lietderīga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izmantošana,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tādā veidā  mazinot piekrastes teritoriju un esošo objektu piesārņošanas vai pat degradēšanās risku.</a:t>
                      </a:r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1" kern="1200" dirty="0" smtClean="0">
                          <a:latin typeface="Arial" pitchFamily="34" charset="0"/>
                          <a:cs typeface="Arial" pitchFamily="34" charset="0"/>
                        </a:rPr>
                        <a:t>Potenciāls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- laba vides (gaisa, ūdens) kvalitāte un daudz publiski pieejamu mežu un dabas teritoriju.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Nozīmīga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dabas daudzveidība - j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ūras krasts, Engures ezers. Notiekošās aktivitātes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sabiedrības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izglītošanā par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vides  resursu saglabāšanas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un izmantošanas iespējām.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kern="1200" dirty="0" smtClean="0">
                          <a:latin typeface="Arial" pitchFamily="34" charset="0"/>
                          <a:cs typeface="Arial" pitchFamily="34" charset="0"/>
                        </a:rPr>
                        <a:t>M5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 Veicināt piekrastes dabas un vides resursu saglabāšanu un izmantošanu.</a:t>
                      </a:r>
                      <a:endParaRPr kumimoji="0" lang="lv-LV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kern="1200" dirty="0" smtClean="0">
                          <a:latin typeface="Arial" pitchFamily="34" charset="0"/>
                          <a:cs typeface="Arial" pitchFamily="34" charset="0"/>
                        </a:rPr>
                        <a:t>EJZF</a:t>
                      </a:r>
                      <a:r>
                        <a:rPr kumimoji="0" lang="lv-LV" sz="20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 2 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„Zivsaimniecību teritoriju dabas un vides resursu saglabāšana un atjaunošana, klimata pārmaiņu mazināšana”</a:t>
                      </a:r>
                      <a:endParaRPr kumimoji="0" lang="lv-LV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E640E-2938-4131-AEBC-1DBC2BF4A619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/>
          <a:lstStyle/>
          <a:p>
            <a:pPr algn="ctr"/>
            <a:r>
              <a:rPr lang="lv-LV" altLang="lv-LV" sz="2400" b="1" dirty="0" smtClean="0"/>
              <a:t>SVVA stratēģijas intervence</a:t>
            </a:r>
            <a:endParaRPr lang="lv-LV" sz="24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38" y="785795"/>
          <a:ext cx="8215342" cy="566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0434"/>
                <a:gridCol w="2643206"/>
                <a:gridCol w="2071702"/>
              </a:tblGrid>
              <a:tr h="690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Vajadzības un potenciāls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Stratēģiskais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mērķis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Rīcības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52602">
                <a:tc>
                  <a:txBody>
                    <a:bodyPr/>
                    <a:lstStyle/>
                    <a:p>
                      <a:pPr lvl="0"/>
                      <a:r>
                        <a:rPr kumimoji="0" lang="lv-LV" sz="1800" b="1" i="1" kern="1200" dirty="0" smtClean="0">
                          <a:latin typeface="Arial" pitchFamily="34" charset="0"/>
                          <a:cs typeface="Arial" pitchFamily="34" charset="0"/>
                        </a:rPr>
                        <a:t>Vajadzības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– kultūrvēsturiskā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mantojuma saglabāšana, piemērojot to lietderīgai izmantošanai. </a:t>
                      </a:r>
                    </a:p>
                    <a:p>
                      <a:pPr lvl="0"/>
                      <a:endParaRPr kumimoji="0" lang="lv-LV" sz="6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Zivsaimniecības vēsturisko tradīciju  attīstīšana, iesaistot un izglītojot jauno paaudzi.</a:t>
                      </a:r>
                    </a:p>
                    <a:p>
                      <a:pPr lvl="0"/>
                      <a:endParaRPr kumimoji="0" lang="lv-LV" sz="6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Nodrošināt publisko teritoriju pieejamību piekrastes teritorijā.</a:t>
                      </a:r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endParaRPr kumimoji="0" lang="lv-LV" sz="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lv-LV" sz="1800" b="1" i="1" kern="1200" dirty="0" smtClean="0">
                          <a:latin typeface="Arial" pitchFamily="34" charset="0"/>
                          <a:cs typeface="Arial" pitchFamily="34" charset="0"/>
                        </a:rPr>
                        <a:t>Potenciāls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- bagāts dabas un kultūrvēsturiskais mantojums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visā partnerības teritorijā.</a:t>
                      </a:r>
                    </a:p>
                    <a:p>
                      <a:pPr lvl="0"/>
                      <a:endParaRPr lang="lv-LV" sz="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Unikāli novadpētniecības materiāli.</a:t>
                      </a:r>
                    </a:p>
                    <a:p>
                      <a:pPr lvl="0"/>
                      <a:endParaRPr lang="lv-LV" sz="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Vēsturiskas tradīcijas zivsaimniecības nozarē.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kern="1200" dirty="0" smtClean="0">
                          <a:latin typeface="Arial" pitchFamily="34" charset="0"/>
                          <a:cs typeface="Arial" pitchFamily="34" charset="0"/>
                        </a:rPr>
                        <a:t>M6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  Izveidot un attīstīt piekrastes teritoriju publisko infrastruktūru un nodrošināt zvejas un jūras kultūras mantojuma pieejamību.</a:t>
                      </a:r>
                      <a:endParaRPr kumimoji="0" lang="lv-LV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kern="1200" dirty="0" smtClean="0">
                          <a:latin typeface="Arial" pitchFamily="34" charset="0"/>
                          <a:cs typeface="Arial" pitchFamily="34" charset="0"/>
                        </a:rPr>
                        <a:t>EJZF 3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 „Piekrastes teritoriju publiskās infrastruktūras pilnveidošana un kultūras mantojuma pieejamība un izmantošana”</a:t>
                      </a:r>
                      <a:endParaRPr kumimoji="0" lang="lv-LV" sz="20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CCF54-6F79-4382-9EBF-D9CE47E63A18}" type="slidenum">
              <a:rPr lang="lv-LV" smtClean="0"/>
              <a:pPr>
                <a:defRPr/>
              </a:pPr>
              <a:t>13</a:t>
            </a:fld>
            <a:endParaRPr lang="lv-LV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57224" y="285729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Novērtējuma rādītāji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74" y="785795"/>
          <a:ext cx="8001029" cy="53415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10"/>
                <a:gridCol w="2590810"/>
                <a:gridCol w="2667009"/>
              </a:tblGrid>
              <a:tr h="714379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Stratēģiskais mērķis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Novērtējuma rādītāji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Bāzes vērtība,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2018.,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2020.gads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43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M1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 Veicināt  ilgtspējīgas uzņēmējdarbības vides attīstīšanu un inovāciju ieviešanu partnerības teritorijā.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Aktīvo uzņēmumu skaits VRG teritorijā.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2014. - 860</a:t>
                      </a:r>
                    </a:p>
                    <a:p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2018. – 864</a:t>
                      </a:r>
                    </a:p>
                    <a:p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2020. - 866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83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M2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 Veicināt kvalitatīvas dzīves vides attīstību un attīstīt pilsoniskās sabiedrības veidošanos un iedzīvotāju apvienību darbību.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Aktīvo NVO skaits VRG teritorijā.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2014. – 156 </a:t>
                      </a:r>
                    </a:p>
                    <a:p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2018. – 158</a:t>
                      </a:r>
                    </a:p>
                    <a:p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2020. – 160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D8454-D2BF-4BEC-BA65-7158F281B2A8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582594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Novērtējuma rādītāji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74" y="857232"/>
          <a:ext cx="8143905" cy="52386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1808"/>
                <a:gridCol w="2571768"/>
                <a:gridCol w="2500329"/>
              </a:tblGrid>
              <a:tr h="80940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Stratēģiskais mērķis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Novērtējuma rādītāji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Bāzes vērtība,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2018.,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2020.gads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90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M3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 Veicināt publiskās infrastruktūras attīstību partnerības teritorijā - sabiedrībai pieejamu objektu, infrastruktūras  atjaunošana un labiekārtošana, jaunas infrastruktūras izveidošana.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Iedzīvotāju skaits VRG teritorijā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2014. – 35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913</a:t>
                      </a:r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2018. – 35 313</a:t>
                      </a:r>
                    </a:p>
                    <a:p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2020. – 35 013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94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kern="1200" dirty="0" smtClean="0">
                          <a:latin typeface="Arial" pitchFamily="34" charset="0"/>
                          <a:cs typeface="Arial" pitchFamily="34" charset="0"/>
                        </a:rPr>
                        <a:t>M4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 Veicināt piekrastes uzņēmumu attīstību un inovāciju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ieviešanu.</a:t>
                      </a:r>
                      <a:endParaRPr kumimoji="0" lang="lv-LV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Zivsaimniecības uzņēmumu skaits VRG teritorijā.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2014. – 12</a:t>
                      </a:r>
                    </a:p>
                    <a:p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2018. – 14</a:t>
                      </a:r>
                    </a:p>
                    <a:p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2020. – 16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4287F-663A-4FF3-9260-FE0F72AC7F0B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582594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Novērtējuma rādītāji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74" y="928670"/>
          <a:ext cx="8072467" cy="4650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7703"/>
                <a:gridCol w="2613942"/>
                <a:gridCol w="2690822"/>
              </a:tblGrid>
              <a:tr h="809890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Stratēģiskais mērķis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Novērtējuma rādītāji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Bāzes vērtība,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2018.,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2020.gads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95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kern="1200" dirty="0" smtClean="0">
                          <a:latin typeface="Arial" pitchFamily="34" charset="0"/>
                          <a:cs typeface="Arial" pitchFamily="34" charset="0"/>
                        </a:rPr>
                        <a:t>M5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 Veicināt piekrastes dabas un vides resursu saglabāšanu un izmantošanu.</a:t>
                      </a:r>
                      <a:endParaRPr kumimoji="0" lang="lv-LV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Zivsaimniecības uzņēmumu skaits VRG teritorijā.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2014. – 12</a:t>
                      </a:r>
                    </a:p>
                    <a:p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2018. – 14</a:t>
                      </a:r>
                    </a:p>
                    <a:p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2020. – 16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94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kern="1200" dirty="0" smtClean="0">
                          <a:latin typeface="Arial" pitchFamily="34" charset="0"/>
                          <a:cs typeface="Arial" pitchFamily="34" charset="0"/>
                        </a:rPr>
                        <a:t>M6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  Izveidot un attīstīt piekrastes teritoriju publisko infrastruktūru un nodrošināt zvejas un jūras kultūras mantojuma pieejamību.</a:t>
                      </a:r>
                      <a:endParaRPr kumimoji="0" lang="lv-LV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Zivsaimniecības teritorijā esošā publiskā infrastruktūra, dabas un kultūrvēsturiskā mantojuma objekti.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2014. – 36</a:t>
                      </a:r>
                    </a:p>
                    <a:p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2018. – 36</a:t>
                      </a:r>
                    </a:p>
                    <a:p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2020. – 36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F15F3-3B90-469E-81CE-51176B056722}" type="slidenum">
              <a:rPr lang="lv-LV" smtClean="0"/>
              <a:pPr>
                <a:defRPr/>
              </a:pPr>
              <a:t>16</a:t>
            </a:fld>
            <a:endParaRPr lang="lv-LV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00067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Rezultātu rādītāji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785813"/>
          <a:ext cx="8429683" cy="56620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45164"/>
                <a:gridCol w="2836155"/>
                <a:gridCol w="2048364"/>
              </a:tblGrid>
              <a:tr h="628951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Stratēģiskais mērķis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Rezultātu rādītāji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Vērtības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18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ELFLA 1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„Sīko (</a:t>
                      </a:r>
                      <a:r>
                        <a:rPr kumimoji="0" lang="lv-LV" sz="1800" kern="1200" dirty="0" err="1" smtClean="0">
                          <a:latin typeface="Arial" pitchFamily="34" charset="0"/>
                          <a:cs typeface="Arial" pitchFamily="34" charset="0"/>
                        </a:rPr>
                        <a:t>mikro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),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azo un vidējo uzņēmumu izveidošana un attīstība, t.sk. atbalsts tūrisma uzņēmējdarbībai”</a:t>
                      </a:r>
                      <a:endParaRPr lang="lv-LV" sz="2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Atbalstīti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uzņēmumi.</a:t>
                      </a:r>
                    </a:p>
                    <a:p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Izveidotas jaunas darba vietas.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lv-LV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lv-LV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lv-LV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70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ELFLA 2 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„Produkcijas/pakalpojumu tirdzniecības vides radīšana vai labiekārtošana”</a:t>
                      </a:r>
                      <a:endParaRPr kumimoji="0" lang="lv-LV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Atbalstīti uzņēmumi.</a:t>
                      </a:r>
                    </a:p>
                    <a:p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Izveidotas jaunas darba vietas.</a:t>
                      </a:r>
                      <a:endParaRPr lang="lv-LV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algn="ctr"/>
                      <a:endParaRPr lang="lv-LV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lv-LV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18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ELFLA</a:t>
                      </a:r>
                      <a:r>
                        <a:rPr kumimoji="0" lang="lv-LV" sz="18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„Sabiedrisko aktivitāšu dažādošana, sabiedrības ierosināto aktivitāšu atbalsts vietējo kopienu attīstībai.”</a:t>
                      </a:r>
                      <a:endParaRPr kumimoji="0" lang="lv-LV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Atbalstītas sabiedriskās aktivitātes</a:t>
                      </a:r>
                      <a:endParaRPr lang="lv-LV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lv-LV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6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ELFLA 4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„Publiskās infrastruktūras uzlabošana un attīstība”</a:t>
                      </a:r>
                      <a:endParaRPr kumimoji="0" lang="lv-LV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Uzlaboti vai izveidoti  objekti</a:t>
                      </a:r>
                      <a:endParaRPr lang="lv-LV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lv-LV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5B92B-405D-4117-BDD6-5E6135EDB65F}" type="slidenum">
              <a:rPr lang="lv-LV" smtClean="0"/>
              <a:pPr>
                <a:defRPr/>
              </a:pPr>
              <a:t>17</a:t>
            </a:fld>
            <a:endParaRPr lang="lv-LV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Rezultātu rādītāji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75" y="714356"/>
          <a:ext cx="8001029" cy="5572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0370"/>
                <a:gridCol w="3000396"/>
                <a:gridCol w="2000263"/>
              </a:tblGrid>
              <a:tr h="517462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Rīcības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Rezultātu rādītāji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Vērtība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96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EJZF 1 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„Zivsaimniecības uzņēmumu attīstība, darbību dažādošana un sezonalitātes ietekmes mazināšana”</a:t>
                      </a:r>
                      <a:endParaRPr kumimoji="0" lang="lv-LV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Atbalstīti uzņēmumi.</a:t>
                      </a:r>
                    </a:p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Izveidotas jaunas darba vietas.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  <a:p>
                      <a:pPr algn="ctr"/>
                      <a:endParaRPr lang="lv-LV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lv-LV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lv-LV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96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EJZF 2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„Zivsaimniecību teritoriju dabas un vides resursu  saglabāšana un atjaunošana, klimata pārmaiņu mazināšana”</a:t>
                      </a:r>
                      <a:endParaRPr kumimoji="0" lang="lv-LV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Atbalstīti vides projekti.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lv-LV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61415">
                <a:tc>
                  <a:txBody>
                    <a:bodyPr/>
                    <a:lstStyle/>
                    <a:p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EJZF 3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„Piekrastes teritoriju publiskās infrastruktūras pilnveidošana un kultūras</a:t>
                      </a:r>
                    </a:p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mantojuma pieejamība un izmantošana”</a:t>
                      </a:r>
                      <a:endParaRPr kumimoji="0" lang="lv-LV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Atbalstīti kultūras mantojuma projekti.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lv-LV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8BB9B-9AE8-47A5-86E6-3244C6F20762}" type="slidenum">
              <a:rPr lang="lv-LV" smtClean="0"/>
              <a:pPr>
                <a:defRPr/>
              </a:pPr>
              <a:t>18</a:t>
            </a:fld>
            <a:endParaRPr lang="lv-LV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85785" y="714356"/>
          <a:ext cx="8001057" cy="5594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798"/>
                <a:gridCol w="4244870"/>
                <a:gridCol w="2686389"/>
              </a:tblGrid>
              <a:tr h="1166541">
                <a:tc>
                  <a:txBody>
                    <a:bodyPr/>
                    <a:lstStyle/>
                    <a:p>
                      <a:r>
                        <a:rPr lang="lv-LV" sz="20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1. Atbilstības kritēriji 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(attiecas uz ELFLA 3, ELFLA 4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un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 EJZF </a:t>
                      </a:r>
                      <a:r>
                        <a:rPr lang="lv-LV" sz="2000" u="sng" dirty="0" smtClean="0">
                          <a:latin typeface="Arial" pitchFamily="34" charset="0"/>
                          <a:cs typeface="Arial" pitchFamily="34" charset="0"/>
                        </a:rPr>
                        <a:t>visām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 Rīcībām)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Vērtējums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51202">
                <a:tc>
                  <a:txBody>
                    <a:bodyPr/>
                    <a:lstStyle/>
                    <a:p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1.1.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Projekts ir izstrādāts pamatojoties uz biedrības „Talsu rajona partnerība” sabiedrības virzītu attīstības stratēģiju, tas atbilst Rīcībai.</a:t>
                      </a:r>
                    </a:p>
                    <a:p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Ja iesniegtais projekta pieteikums nav atbilstošs Rīcībai, tas tālāk netiek vērtēts.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76790">
                <a:tc>
                  <a:txBody>
                    <a:bodyPr/>
                    <a:lstStyle/>
                    <a:p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1.2.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Projekta īstenošanas vieta ir biedrības „Talsu rajona partnerība” teritorija.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Ja iesniegtā projekta pieteikuma īstenošanas vieta nav biedrības „Talsu rajona partnerība”, projekta pieteikums tālāk netiek vērtēts.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19</a:t>
            </a:fld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9CCE49-A5EC-49D9-B92B-DE8EC912E16B}" type="slidenum">
              <a:rPr lang="lv-LV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2910" y="357188"/>
            <a:ext cx="7858153" cy="60721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lv-LV" sz="20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lv-LV" sz="2400" b="1" dirty="0" smtClean="0">
                <a:latin typeface="Arial" charset="0"/>
                <a:cs typeface="Arial" charset="0"/>
              </a:rPr>
              <a:t>Biedrības “Talsu rajona partnerība” darbības teritoriju veido </a:t>
            </a:r>
          </a:p>
          <a:p>
            <a:pPr algn="ctr" eaLnBrk="1" hangingPunct="1">
              <a:buNone/>
            </a:pPr>
            <a:r>
              <a:rPr lang="lv-LV" sz="2000" dirty="0" smtClean="0">
                <a:latin typeface="Arial" charset="0"/>
                <a:cs typeface="Arial" charset="0"/>
              </a:rPr>
              <a:t>Talsu novada 4 pilsētas - Talsi, Sabile, Stende, Valdemārpils un 11 pagasti – </a:t>
            </a:r>
            <a:r>
              <a:rPr lang="lv-LV" sz="2000" dirty="0" err="1" smtClean="0">
                <a:latin typeface="Arial" charset="0"/>
                <a:cs typeface="Arial" charset="0"/>
              </a:rPr>
              <a:t>Ārlavas</a:t>
            </a:r>
            <a:r>
              <a:rPr lang="lv-LV" sz="2000" dirty="0" smtClean="0">
                <a:latin typeface="Arial" charset="0"/>
                <a:cs typeface="Arial" charset="0"/>
              </a:rPr>
              <a:t>, </a:t>
            </a:r>
            <a:r>
              <a:rPr lang="lv-LV" sz="2000" dirty="0" smtClean="0">
                <a:latin typeface="Arial" pitchFamily="34" charset="0"/>
                <a:cs typeface="Arial" pitchFamily="34" charset="0"/>
              </a:rPr>
              <a:t>Abavas, Balgales, Ģibuļu, Ķūļciema, Laidzes, Laucienes, Lībagu, Strazdes, Vandzenes un Virbu pagasti, </a:t>
            </a:r>
            <a:endParaRPr lang="lv-LV" sz="2000" b="1" i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lv-LV" sz="2000" dirty="0" smtClean="0">
                <a:latin typeface="Arial" charset="0"/>
                <a:cs typeface="Arial" charset="0"/>
              </a:rPr>
              <a:t> Rojas novads un Mērsraga novads.</a:t>
            </a:r>
          </a:p>
          <a:p>
            <a:pPr algn="ctr" eaLnBrk="1" hangingPunct="1">
              <a:buFont typeface="Wingdings 2" pitchFamily="18" charset="2"/>
              <a:buNone/>
            </a:pPr>
            <a:endParaRPr lang="lv-LV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lv-LV" sz="18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lv-LV" sz="40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lv-LV" sz="4000" b="1" dirty="0" smtClean="0">
              <a:latin typeface="Arial" charset="0"/>
              <a:cs typeface="Arial" charset="0"/>
            </a:endParaRPr>
          </a:p>
        </p:txBody>
      </p:sp>
      <p:pic>
        <p:nvPicPr>
          <p:cNvPr id="7172" name="Picture 4" descr="IMG_00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21431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IMG_037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572008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G_0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572008"/>
            <a:ext cx="2143140" cy="1714512"/>
          </a:xfrm>
          <a:prstGeom prst="rect">
            <a:avLst/>
          </a:prstGeom>
        </p:spPr>
      </p:pic>
      <p:pic>
        <p:nvPicPr>
          <p:cNvPr id="12" name="Picture 11" descr="DSCN8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2928934"/>
            <a:ext cx="2214578" cy="1643074"/>
          </a:xfrm>
          <a:prstGeom prst="rect">
            <a:avLst/>
          </a:prstGeom>
        </p:spPr>
      </p:pic>
      <p:pic>
        <p:nvPicPr>
          <p:cNvPr id="13" name="Picture 12" descr="DSCN85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4572008"/>
            <a:ext cx="2143140" cy="1714512"/>
          </a:xfrm>
          <a:prstGeom prst="rect">
            <a:avLst/>
          </a:prstGeom>
        </p:spPr>
      </p:pic>
      <p:pic>
        <p:nvPicPr>
          <p:cNvPr id="14" name="Picture 13" descr="DSCN86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2928934"/>
            <a:ext cx="2143140" cy="1643074"/>
          </a:xfrm>
          <a:prstGeom prst="rect">
            <a:avLst/>
          </a:prstGeom>
        </p:spPr>
      </p:pic>
      <p:pic>
        <p:nvPicPr>
          <p:cNvPr id="15" name="Picture 14" descr="DSCN84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4572008"/>
            <a:ext cx="2214578" cy="1714512"/>
          </a:xfrm>
          <a:prstGeom prst="rect">
            <a:avLst/>
          </a:prstGeom>
        </p:spPr>
      </p:pic>
      <p:pic>
        <p:nvPicPr>
          <p:cNvPr id="17" name="Picture 16" descr="DSCN859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2928934"/>
            <a:ext cx="2143140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571504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85785" y="714356"/>
          <a:ext cx="8001057" cy="52870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798"/>
                <a:gridCol w="4244870"/>
                <a:gridCol w="2686389"/>
              </a:tblGrid>
              <a:tr h="1048335">
                <a:tc>
                  <a:txBody>
                    <a:bodyPr/>
                    <a:lstStyle/>
                    <a:p>
                      <a:r>
                        <a:rPr lang="lv-LV" sz="20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1.Atbilstības kritēriji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(attiecas uz ELFLA 1 un ELFLA 2 Rīcībām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Vērtējums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07703">
                <a:tc>
                  <a:txBody>
                    <a:bodyPr/>
                    <a:lstStyle/>
                    <a:p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1.1.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Projekts ir izstrādāts pamatojoties uz biedrības „Talsu rajona partnerība” sabiedrības virzītu attīstības stratēģiju, tas atbilst Rīcībai.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Ja iesniegtais projekta pieteikums nav atbilstošs Rīcībai, tas tālāk netiek vērtēts.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30980">
                <a:tc>
                  <a:txBody>
                    <a:bodyPr/>
                    <a:lstStyle/>
                    <a:p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1.2.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Projekta īstenošanas vieta ir biedrības „Talsu rajona partnerība” teritorija, izņemot 13.10.2015. MK noteikumu nr. 590 punktos 8.3, un 13.2. minētos gadījumus.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Ja iesniegtā projekta pieteikuma īstenošanas vieta nav biedrības „Talsu rajona partnerība”, projekta pieteikums tālāk netiek vērtēts.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20</a:t>
            </a:fld>
            <a:endParaRPr lang="lv-LV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714358"/>
          <a:ext cx="8572561" cy="55074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5031"/>
                <a:gridCol w="6148769"/>
                <a:gridCol w="1428761"/>
              </a:tblGrid>
              <a:tr h="1466728">
                <a:tc>
                  <a:txBody>
                    <a:bodyPr/>
                    <a:lstStyle/>
                    <a:p>
                      <a:r>
                        <a:rPr lang="lv-LV" sz="20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2.Kvalitātes kritēriji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(attiecas uz ELFLA 1 un ELFLA 2 Rīcībām)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Vērtējums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Minimālais punktu skaits - 12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0828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2.1.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0" kern="1200" dirty="0" smtClean="0">
                          <a:latin typeface="Arial" pitchFamily="34" charset="0"/>
                          <a:cs typeface="Arial" pitchFamily="34" charset="0"/>
                        </a:rPr>
                        <a:t>Projektā plānotā rīcība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,  mērķis, nepieciešamība veikt pārmaiņas ir skaidri definēta, saprotama un pamatota.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7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2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90798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2.2.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Projektā plānotās aktivitātes ir skaidri aprakstītas, tās atspoguļo kvalitatīvu (taustāms, lietderīgs, izmantojams)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rezultātu sasniegšanu, sniegts risku un to novēršanas iespēju apraksts.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3448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2.3.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Skaidri norādīta produkta/pakalpojuma specifika/specializācija.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3448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2.4.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Plānotais produkts vai pakalpojums ir inovatīvs VRG teritorijā.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Atbilst – 2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Neatbilst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- 0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21</a:t>
            </a:fld>
            <a:endParaRPr lang="lv-LV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714358"/>
          <a:ext cx="8572561" cy="55721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5031"/>
                <a:gridCol w="6148769"/>
                <a:gridCol w="1428761"/>
              </a:tblGrid>
              <a:tr h="1382016">
                <a:tc>
                  <a:txBody>
                    <a:bodyPr/>
                    <a:lstStyle/>
                    <a:p>
                      <a:r>
                        <a:rPr lang="lv-LV" sz="20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2.Kvalitātes kritēriji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(attiecas uz ELFLA 1 un ELFLA 2 Rīcībām)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Vērtējums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Minimālais punktu skaits - 12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12575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2.5.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Aprakstīta tirgus situācija - projekts sekmēs produktu/pakalpojumu tirgus noieta palielināšanos. Norādīts potenciālo pircēju loks, norādīts kā tiks popularizēts produkts/pakalpojums.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7777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2.6.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Projekta rezultātā ir izveidots jauns uzņēmums vai uzsākta uzņēmējdarbība.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Atbilst – 2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Neatbilst - 0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12575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2.7.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Projekta ieguldījums nodarbinātības veicināšanā, projekta rezultātā radītas jaunas darba vietas (par </a:t>
                      </a:r>
                      <a:r>
                        <a:rPr lang="lv-LV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vienu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jaunradītu darba vietu - 1, par </a:t>
                      </a:r>
                      <a:r>
                        <a:rPr lang="lv-LV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divām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lv-LV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 vairāk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jaunradītām darba vietām – 2).</a:t>
                      </a:r>
                      <a:endParaRPr kumimoji="0" lang="lv-LV" sz="20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17219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2.8.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Aprakstīta projekta rezultātu uzturēšana pēc projekta īstenošanas (dzīvotspēja).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22</a:t>
            </a:fld>
            <a:endParaRPr lang="lv-LV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571504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714356"/>
          <a:ext cx="8286808" cy="55012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863"/>
                <a:gridCol w="5798427"/>
                <a:gridCol w="1526518"/>
              </a:tblGrid>
              <a:tr h="1357322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2.Kvalitātes kritēriji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(attiecas uz ELFLA 1 un ELFLA 2 Rīcībām)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Minimālais punktu skaits - 12</a:t>
                      </a:r>
                    </a:p>
                  </a:txBody>
                  <a:tcPr/>
                </a:tc>
              </a:tr>
              <a:tr h="896347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2.9.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Norādīta projekta izmaksu atbilstība projekta rezultātiem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6347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2.10.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Projekta rezultātā sociālās atstumtības riska grupām uzlabojas iespējas iekļauties sabiedrībā.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97628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2.11.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Sinerģijas kritērijs (projekts tieši saistīts ar 3.3.1 SAM) – Rīcībās ELFLA 1 „Mazo un vidējo uzņēmumu izveidošana un attīstība, t.sk. atbalsts tūrisma attīstībai” un EJZF 1 „Zivsaimniecības uzņēmumu attīstība, darbību dažādošana un sezonalitātes ietekmes mazināšana” ir iespējama papildinoša projektu īstenošana.</a:t>
                      </a:r>
                      <a:endParaRPr kumimoji="0" lang="lv-LV" sz="16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4632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2.12.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Tiek īstenots kā </a:t>
                      </a:r>
                      <a:r>
                        <a:rPr lang="lv-LV" sz="2000" dirty="0" err="1" smtClean="0">
                          <a:latin typeface="Arial" pitchFamily="34" charset="0"/>
                          <a:cs typeface="Arial" pitchFamily="34" charset="0"/>
                        </a:rPr>
                        <a:t>kopprojekts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Atbilst – 2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Neatbilst – 0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23</a:t>
            </a:fld>
            <a:endParaRPr lang="lv-LV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358247" cy="5683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0155"/>
                <a:gridCol w="4959199"/>
                <a:gridCol w="2428893"/>
              </a:tblGrid>
              <a:tr h="750710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3.Specifiskie kritēriji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(attiecas uz ELFLA 1 un ELFLA 2 Rīcībām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84902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3.1.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Ja </a:t>
                      </a:r>
                      <a:r>
                        <a:rPr kumimoji="0" lang="lv-LV" sz="2000" u="sng" kern="1200" dirty="0" smtClean="0">
                          <a:latin typeface="Arial" pitchFamily="34" charset="0"/>
                          <a:cs typeface="Arial" pitchFamily="34" charset="0"/>
                        </a:rPr>
                        <a:t>vairākiem projektiem vienāds vērtējums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, lielāko punktu skaitu </a:t>
                      </a:r>
                      <a:r>
                        <a:rPr kumimoji="0" lang="lv-LV" sz="2000" u="sng" kern="1200" dirty="0" smtClean="0">
                          <a:latin typeface="Arial" pitchFamily="34" charset="0"/>
                          <a:cs typeface="Arial" pitchFamily="34" charset="0"/>
                        </a:rPr>
                        <a:t>saņem projekts ar mazāko pieprasīto publisko finansējumu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, pārējie projekti saņem punktus atbilstoši samazinošā secībā. Ja kritērijs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3.1. nenosaka vērtējumu, tiek piemērots kritērijs 3.2. 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Papildus tiek piešķirti 0,01 punkti</a:t>
                      </a:r>
                    </a:p>
                    <a:p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Vērtēšanas kopsavilkums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07990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3.2.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Projektu īstenošanas vietā vismazāk piesaistītais ELFLA finansējums uz vienu iedzīvotāju (realizēto projektu finansējums/iedzīvotāju skaitu pagastu teritoriju ietvaros). 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Papildus tiek piešķirti 0,01 punkti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800" b="1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Biedrības Datu bāze par 2007.-2013.gada plānošanas periodu/ ar projektu iesniegumu 2.kārtu - jaunā plānošanas perioda informācija.</a:t>
                      </a:r>
                      <a:endParaRPr lang="lv-LV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24</a:t>
            </a:fld>
            <a:endParaRPr lang="lv-LV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1473" y="714357"/>
          <a:ext cx="8286809" cy="56631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2296"/>
                <a:gridCol w="5887995"/>
                <a:gridCol w="1526518"/>
              </a:tblGrid>
              <a:tr h="1148889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2.Kvalitātes kritēriji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(attiecas uz ELFLA 3 un ELFLA 4 Rīcībām)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Minimālais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punktu skaits - 12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72137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2.1.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Projektā plānotā rīcība, nepieciešamība, mērķis, īstenošanas vieta, gaita un laika grafiks ir skaidri saprotams un pamatots.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8632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2.2.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Plānotais pasākums ir inovatīvs VRG 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teritorijā.</a:t>
                      </a:r>
                      <a:endParaRPr kumimoji="0" lang="lv-LV" sz="20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Atbilst – 2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Neatbilst - 0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66723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2.3.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Projekta nozīmīgums - mērķis un aktivitātes ir virzītas uz VRG teritorijas iedzīvotāju vajadzībām, skaidri norādīta potenciālā mērķa grupa, kādi būs tās ieguvumi pēc projekta īstenošanas.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7550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2.4.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Projekta rezultāti ir skaidri aprakstīti un pārbaudāmi.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16794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2.5.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Aprakstīta projekta rezultātu uzturēšana pēc projekta īstenošanas (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dzīvotspēja).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25</a:t>
            </a:fld>
            <a:endParaRPr lang="lv-LV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714354"/>
          <a:ext cx="8143933" cy="50672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5279"/>
                <a:gridCol w="5698455"/>
                <a:gridCol w="1500199"/>
              </a:tblGrid>
              <a:tr h="1143010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2.Kvalitātes kritēriji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(attiecas uz ELFLA 1 un ELFLA 2 Rīcībām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 Minimālais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punktu skaits - 12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00596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2.6.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Norādīta projekta izmaksu atbilstība projekta rezultātiem.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17119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2.7. 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Norādīti iespējamie riski, to novēršanas iespējas.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8701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2.8.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Projekta rezultātā sociālās atstumtības riska grupām uzlabojas iespējas iekļauties sabiedrībā.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211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2.9.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Projekts vērsts uz bērnu un jauniešu interešu un fizisko spēju attīstīšanu, brīvā laika iespēju nodrošināšanu un lietderīgu izmantošanu.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26</a:t>
            </a:fld>
            <a:endParaRPr lang="lv-LV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714357"/>
          <a:ext cx="8143933" cy="53586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5279"/>
                <a:gridCol w="5555579"/>
                <a:gridCol w="1643075"/>
              </a:tblGrid>
              <a:tr h="1055426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2.Kvalitātes kritēriji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(attiecas uz ELFLA 1 un ELFLA 2 Rīcībām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 Minimālais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punktu skaits - 12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06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2.10.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Norādīta atbalsta pretendenta kapacitāte (attiecināms, ja plānotas apmācības).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8306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2.11.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Projekts tiek īstenots lauku teritorijā, ārpus 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attīstības, 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novadu un pagastu centriem*.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Atbilst – 2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Neatbilst - 0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98986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2.12.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Sinerģijas kritērijs (projekts tieši saistīts ar 5.5.1 SAM) - Rīcībā Nr. EJZF 3 „Piekrastes teritoriju publiskas infrastruktūras pilnveidošana un kultūras mantojuma pieejamība” ir iespējama papildinoša projektu īstenošana.</a:t>
                      </a:r>
                      <a:endParaRPr kumimoji="0" lang="lv-LV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52445">
                <a:tc gridSpan="3">
                  <a:txBody>
                    <a:bodyPr/>
                    <a:lstStyle/>
                    <a:p>
                      <a:pPr algn="l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Projekts tiek realizēts ārpus Talsu pilsētas, Rojas novada centra  - Rojas ciema, Mērsraga novada centra - Mērsraga ciema, Talsu novada pagastu centriem.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27</a:t>
            </a:fld>
            <a:endParaRPr lang="lv-LV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571504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785794"/>
          <a:ext cx="8286808" cy="52149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863"/>
                <a:gridCol w="4967491"/>
                <a:gridCol w="2357454"/>
              </a:tblGrid>
              <a:tr h="744306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3.Specifiskie kritēriji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(attiecas uz ELFLA 3 un ELFLA 4 Rīcībām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785777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3.1.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Priekšroka tiek dota projektiem, kuri tiks īstenoti iepriekšējā plānošanas periodā izveidotajās telpās vai objektos. Ja kritērijs 3.1. nenosaka vērtējumu, tiek piemērots kritērijs 3.2.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Papildus tiek piešķirti 0,01 punkti </a:t>
                      </a:r>
                    </a:p>
                    <a:p>
                      <a:pPr algn="ctr"/>
                      <a:endParaRPr lang="lv-LV" sz="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Biedrības Datu bāze par 2007.-2013.gada plānošanas periodu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84892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3.2.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Projekta īstenošanas vietā vismazāk piesaistītais ELFLA finansējums uz vienu iedzīvotāju (realizēto projektu finansējums/ iedzīvotāju skaitu pagastu teritoriju ietvaros). 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Papildus tiek piešķirti 0,01 punkti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Biedrības Datu bāze par 2007.-2013.gada plānošanas periodu/ ar projektu iesniegumu 2.kārtu - jaunā plānošanas perioda informācija.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28</a:t>
            </a:fld>
            <a:endParaRPr lang="lv-LV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857228"/>
          <a:ext cx="8143933" cy="50721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7256"/>
                <a:gridCol w="5786478"/>
                <a:gridCol w="1500199"/>
              </a:tblGrid>
              <a:tr h="1261700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2.Kvalitātes kritēriji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(attiecas uz EJZF 1 Rīcību)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 Minimālais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punktu skaits - 12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4667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2.1.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Projektā plānotā rīcība,  mērķis, darbības, īstenošanas vieta un nepieciešamība ir skaidri saprotama un pamatota.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34062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2.2.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Projekta iesniedzēja pamatdarbība ir zivsaimniecība.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Atbilst – 2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Neatbilst - 0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44080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2.3.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Plānotais produkts vai pakalpojums ir inovatīvs VRG teritorijā.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Atbilst –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Neatbilst -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0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67592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2.4.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Veikta tirgus izpēte, aprakstīta produkta/pakalpojuma pārdošanas stratēģija, skaidri pamatota mērķauditorija.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29</a:t>
            </a:fld>
            <a:endParaRPr lang="lv-L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DFA3F-906E-43FE-B775-ABDF8377A6CC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642910" y="642918"/>
            <a:ext cx="821537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b="1" dirty="0" smtClean="0"/>
              <a:t>Vispārēja informācija par biedrības “Talsu rajona partnerība” teritoriju</a:t>
            </a:r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endParaRPr lang="lv-LV" b="1" dirty="0" smtClean="0"/>
          </a:p>
          <a:p>
            <a:pPr algn="ctr"/>
            <a:r>
              <a:rPr lang="lv-LV" b="1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1500174"/>
          <a:ext cx="7858179" cy="40719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3501"/>
                <a:gridCol w="1527980"/>
                <a:gridCol w="1600741"/>
                <a:gridCol w="1600741"/>
                <a:gridCol w="1455216"/>
              </a:tblGrid>
              <a:tr h="1430067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Nosaukums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Talsu novads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Rojas novads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Mērsraga novads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Kopējais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skaits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80633"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Iedzīvotāji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29 765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4130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35 913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80633"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Teritorija (km2)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1712,99</a:t>
                      </a:r>
                      <a:r>
                        <a:rPr lang="lv-LV" sz="2400" b="1" i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200,5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109,0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2022,49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80633"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Novadu centri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Talsi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Roja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400" dirty="0" smtClean="0">
                          <a:latin typeface="Arial" pitchFamily="34" charset="0"/>
                          <a:cs typeface="Arial" pitchFamily="34" charset="0"/>
                        </a:rPr>
                        <a:t>Mērsrags</a:t>
                      </a:r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1472" y="857231"/>
          <a:ext cx="8143933" cy="5143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7256"/>
                <a:gridCol w="5786478"/>
                <a:gridCol w="1500199"/>
              </a:tblGrid>
              <a:tr h="1311574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Kvalitātes kritēriji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(attiecas uz EJZF 1 Rīcību)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 Minimālais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punktu skaits - 12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3632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2.5.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Projekts ir vērsts uz sezonalitātes mazināšanu.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1561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2.6.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Projekts ir vērsts uz darbību dažādošanu.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3492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2.7.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Projektā norādītas aktivitātes publicitātes nodrošināšanai un informācijas izplatīšanai.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3492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2.8.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Projekts veicina vietējo resursu efektīvu izmantošanu.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59785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2.9.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Norādīti riski, to novēršanas iespējas.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30</a:t>
            </a:fld>
            <a:endParaRPr lang="lv-LV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1472" y="857231"/>
          <a:ext cx="8143933" cy="50111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7256"/>
                <a:gridCol w="5643602"/>
                <a:gridCol w="1643075"/>
              </a:tblGrid>
              <a:tr h="1311574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Kvalitātes kritēriji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(attiecas uz EJZF 1 Rīcību)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 Minimālais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punktu skaits - 12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3632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2.10.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Projekta rezultāts nodarbinātības veicināšanā – radītas jaunas darba vietas (par </a:t>
                      </a:r>
                      <a:r>
                        <a:rPr lang="lv-LV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vienu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jaunradītu darba vietu – 1 punkts, par </a:t>
                      </a:r>
                      <a:r>
                        <a:rPr lang="lv-LV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divām vai vairāk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jaunradītām darba vietām - 2 punkti).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1561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2.11.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Norādīta projekta izmaksu atbilstība projekta rezultātiem. Vai plānotās izmaksas ir atbilstošas tirgus situācijai, vai nav sadārdzināts, vai neadekvāti zemas izmaksas, kas rada draudus projekta īstenošanai.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3492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2.12.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Tiek īstenots kā </a:t>
                      </a:r>
                      <a:r>
                        <a:rPr lang="lv-LV" sz="2000" dirty="0" err="1" smtClean="0">
                          <a:latin typeface="Arial" pitchFamily="34" charset="0"/>
                          <a:cs typeface="Arial" pitchFamily="34" charset="0"/>
                        </a:rPr>
                        <a:t>kopprojekts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Atbilst – 2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Neatbilst - 0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31</a:t>
            </a:fld>
            <a:endParaRPr lang="lv-LV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857232"/>
          <a:ext cx="8143933" cy="47025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5279"/>
                <a:gridCol w="5555579"/>
                <a:gridCol w="1643075"/>
              </a:tblGrid>
              <a:tr h="734515">
                <a:tc>
                  <a:txBody>
                    <a:bodyPr/>
                    <a:lstStyle/>
                    <a:p>
                      <a:r>
                        <a:rPr lang="lv-LV" sz="20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3.Specifiskie kritēriji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(attiecas uz EJZF 1 Rīcību)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Vērtējums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41963">
                <a:tc>
                  <a:txBody>
                    <a:bodyPr/>
                    <a:lstStyle/>
                    <a:p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3.1.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Pie vienāda punktu skaita, priekšroka projektam, kas ieguvis augstāku punktu skaitu  2.10. kritērijā.  Ja kritērijs 3.1. nenosaka vērtējumu, tiek piemērots kritērijs 3.2.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Vērtēšanas kopsavilkums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26115">
                <a:tc>
                  <a:txBody>
                    <a:bodyPr/>
                    <a:lstStyle/>
                    <a:p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3.2.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 </a:t>
                      </a:r>
                      <a:r>
                        <a:rPr lang="lv-LV" sz="2000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vairākiem projektiem vienāds vērtējums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lielāko punktu skaitu </a:t>
                      </a:r>
                      <a:r>
                        <a:rPr lang="lv-LV" sz="2000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saņem projekts ar mazāko pieprasīto publisko </a:t>
                      </a:r>
                      <a:r>
                        <a:rPr lang="lv-LV" sz="2000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finansējumu.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Papildus tiek piešķirti</a:t>
                      </a:r>
                      <a:r>
                        <a:rPr kumimoji="0" lang="lv-LV" sz="1800" b="1" kern="1200" baseline="0" dirty="0" smtClean="0">
                          <a:latin typeface="Arial" pitchFamily="34" charset="0"/>
                          <a:cs typeface="Arial" pitchFamily="34" charset="0"/>
                        </a:rPr>
                        <a:t> 0,01 punkti.</a:t>
                      </a:r>
                    </a:p>
                    <a:p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Vērtēšanas kopsavilkums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32</a:t>
            </a:fld>
            <a:endParaRPr lang="lv-LV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501122" cy="57937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6739"/>
                <a:gridCol w="5975387"/>
                <a:gridCol w="1538996"/>
              </a:tblGrid>
              <a:tr h="1220743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2.Kvalitātes kritēriji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(attiecas uz EJZF 2 un EJZF 3 Rīcībām)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 Minimālais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punktu skaits - 12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08083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2.1.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Projektā </a:t>
                      </a:r>
                      <a:r>
                        <a:rPr kumimoji="0" lang="lv-LV" sz="2000" b="0" kern="1200" dirty="0" smtClean="0">
                          <a:latin typeface="Arial" pitchFamily="34" charset="0"/>
                          <a:cs typeface="Arial" pitchFamily="34" charset="0"/>
                        </a:rPr>
                        <a:t>plānotā rīcība,  mērķis, darbības un nepieciešamība ir skaidri 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saprotama un pamatota.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2.2.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Pamatota un skaidri saprotama projekta ieviešanas gaita, būtība un specifika/specializācija.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2.3.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Projekts ir vērsts uz vides saglabāšanu un izmantošanu.</a:t>
                      </a:r>
                      <a:r>
                        <a:rPr kumimoji="0" lang="lv-LV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2125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2.4.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Projekta rezultātā tiek popularizēts un saglabāts kultūrvēsturiskais mantojums.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2125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2.5.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Projekta rezultāts veicina vietējās uzņēmējdarbības attīstību vai iedzīvotāju dzīves kvalitātes uzlabošanu</a:t>
                      </a:r>
                      <a:r>
                        <a:rPr kumimoji="0" lang="lv-LV" sz="18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t.i. projekta rezultātā ir nodrošināta pieejama publiskā infrastruktūra, vai saglabāts vai izmantots kultūrvēsturiskais mantojums, vai īstenoti pasākumi vides saglabāšanai un racionālai (draudzīgai) izmantošanai. 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33</a:t>
            </a:fld>
            <a:endParaRPr lang="lv-LV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0006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714356"/>
          <a:ext cx="8286808" cy="53569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863"/>
                <a:gridCol w="5824747"/>
                <a:gridCol w="1500198"/>
              </a:tblGrid>
              <a:tr h="1479234">
                <a:tc>
                  <a:txBody>
                    <a:bodyPr/>
                    <a:lstStyle/>
                    <a:p>
                      <a:r>
                        <a:rPr lang="lv-LV" sz="18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2.Kvalitātes kritēriji</a:t>
                      </a:r>
                    </a:p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(attiecas uz EJZF 2 un EJZF 3 Rīcībām)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Vērtējums Minimālais</a:t>
                      </a:r>
                      <a:r>
                        <a:rPr lang="lv-LV" sz="1800" baseline="0" dirty="0" smtClean="0">
                          <a:latin typeface="Arial" pitchFamily="34" charset="0"/>
                          <a:cs typeface="Arial" pitchFamily="34" charset="0"/>
                        </a:rPr>
                        <a:t> punktu skaits - 12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78166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2.6.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Norādīts kādā veidā pēc projekta īstenošanas tiks uzturēts projekta rezultāts 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izveidotā 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publiskā infrastruktūra,</a:t>
                      </a:r>
                      <a:r>
                        <a:rPr lang="lv-LV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lv-LV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sakārtotie dabas</a:t>
                      </a:r>
                      <a:r>
                        <a:rPr lang="lv-LV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vides, kultūrvēsturiskie objekti 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lv-LV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kādā veidā tiks nodrošināta objekta uzturēšana un apsaimniekošana).</a:t>
                      </a:r>
                      <a:endParaRPr lang="lv-LV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57508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2.7.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Norādīta projekta izmaksu atbilstība projekta rezultātiem. Vai plānotās izmaksas ir atbilstošas tirgus situācijai, vai nav 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nepamatoti sadārdzināts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vai 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norādītas neadekvāti 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zemas izmaksas, kas rada draudus projekta īstenošanai.</a:t>
                      </a:r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34</a:t>
            </a:fld>
            <a:endParaRPr lang="lv-LV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lv-LV" altLang="lv-LV" sz="2400" b="1" dirty="0" smtClean="0">
                <a:latin typeface="Arial" pitchFamily="34" charset="0"/>
                <a:cs typeface="Arial" pitchFamily="34" charset="0"/>
              </a:rPr>
              <a:t>Kritēriji</a:t>
            </a:r>
            <a:endParaRPr lang="lv-LV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42910" y="857233"/>
          <a:ext cx="8143933" cy="53116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5279"/>
                <a:gridCol w="5555579"/>
                <a:gridCol w="1643075"/>
              </a:tblGrid>
              <a:tr h="731473">
                <a:tc>
                  <a:txBody>
                    <a:bodyPr/>
                    <a:lstStyle/>
                    <a:p>
                      <a:r>
                        <a:rPr lang="lv-LV" sz="2000" dirty="0" err="1" smtClean="0">
                          <a:latin typeface="Arial" pitchFamily="34" charset="0"/>
                          <a:cs typeface="Arial" pitchFamily="34" charset="0"/>
                        </a:rPr>
                        <a:t>N.p.k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Specifiskie kritēriji</a:t>
                      </a:r>
                    </a:p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(attiecas uz EJZF 2 un EJZF 3 Rīcībām)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Vērtējums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03600">
                <a:tc>
                  <a:txBody>
                    <a:bodyPr/>
                    <a:lstStyle/>
                    <a:p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 </a:t>
                      </a:r>
                      <a:r>
                        <a:rPr lang="lv-LV" sz="2000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vairākiem projektiem vienāds vērtējums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lielāko punktu skaitu </a:t>
                      </a:r>
                      <a:r>
                        <a:rPr lang="lv-LV" sz="2000" u="sng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saņem projekts ar mazāko pieprasīto publisko finansējumu</a:t>
                      </a: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Ja kritērijs 2.1. nenosaka vērtējumu, tiek piemērots kritērijs 2.2.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Papildus tiek piešķirti 0,01 punkti </a:t>
                      </a:r>
                    </a:p>
                    <a:p>
                      <a:pPr algn="ctr"/>
                      <a:endParaRPr lang="lv-LV" sz="20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Vērtēšanas kopsavilkums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16069">
                <a:tc>
                  <a:txBody>
                    <a:bodyPr/>
                    <a:lstStyle/>
                    <a:p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Projektu īstenošanas vietā vismazāk piesaistītais EZF/EJZF finansējums uz vienu iedzīvotāju (realizēto projektu finansējums/ iedzīvotāju skaitu pagastu teritoriju ietvaros).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Papildus tiek piešķirti 0,01 punkti </a:t>
                      </a:r>
                    </a:p>
                    <a:p>
                      <a:pPr algn="ctr"/>
                      <a:endParaRPr kumimoji="0" lang="lv-LV" sz="2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Vērtēšanas kopsavilkums</a:t>
                      </a:r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1804" y="6356350"/>
            <a:ext cx="2133600" cy="365125"/>
          </a:xfrm>
        </p:spPr>
        <p:txBody>
          <a:bodyPr/>
          <a:lstStyle/>
          <a:p>
            <a:pPr>
              <a:defRPr/>
            </a:pPr>
            <a:fld id="{829C6655-BE8C-4530-8314-0913A187B1F7}" type="slidenum">
              <a:rPr lang="lv-LV" smtClean="0"/>
              <a:pPr>
                <a:defRPr/>
              </a:pPr>
              <a:t>35</a:t>
            </a:fld>
            <a:endParaRPr lang="lv-LV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DFA3F-906E-43FE-B775-ABDF8377A6CC}" type="slidenum">
              <a:rPr lang="lv-LV" smtClean="0"/>
              <a:pPr>
                <a:defRPr/>
              </a:pPr>
              <a:t>36</a:t>
            </a:fld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571472" y="357167"/>
            <a:ext cx="814393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2800" dirty="0" smtClean="0"/>
          </a:p>
          <a:p>
            <a:pPr algn="ctr"/>
            <a:r>
              <a:rPr lang="lv-LV" sz="2800" dirty="0" smtClean="0"/>
              <a:t>Paldies par uzmanību!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pPr algn="r"/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  <a:p>
            <a:pPr algn="r"/>
            <a:endParaRPr lang="lv-LV" dirty="0" smtClean="0"/>
          </a:p>
          <a:p>
            <a:pPr algn="r"/>
            <a:endParaRPr lang="lv-LV" dirty="0" smtClean="0"/>
          </a:p>
          <a:p>
            <a:pPr algn="r"/>
            <a:endParaRPr lang="lv-LV" dirty="0" smtClean="0"/>
          </a:p>
          <a:p>
            <a:pPr algn="r"/>
            <a:r>
              <a:rPr lang="lv-LV" dirty="0" smtClean="0"/>
              <a:t>Valdes priekšsēdētāja  </a:t>
            </a:r>
          </a:p>
          <a:p>
            <a:pPr algn="r"/>
            <a:r>
              <a:rPr lang="lv-LV" dirty="0" smtClean="0"/>
              <a:t>		Antra </a:t>
            </a:r>
            <a:r>
              <a:rPr lang="lv-LV" dirty="0" err="1" smtClean="0"/>
              <a:t>Jaunskalže</a:t>
            </a:r>
            <a:endParaRPr lang="lv-LV" dirty="0" smtClean="0"/>
          </a:p>
          <a:p>
            <a:pPr algn="r"/>
            <a:endParaRPr lang="lv-LV" dirty="0" smtClean="0"/>
          </a:p>
          <a:p>
            <a:pPr algn="r"/>
            <a:r>
              <a:rPr lang="lv-LV" dirty="0" smtClean="0"/>
              <a:t>Administratīvā vadītāja </a:t>
            </a:r>
          </a:p>
          <a:p>
            <a:pPr algn="r"/>
            <a:r>
              <a:rPr lang="lv-LV" dirty="0" smtClean="0"/>
              <a:t>		Lolita Pļaviņa </a:t>
            </a:r>
            <a:endParaRPr lang="lv-LV" dirty="0"/>
          </a:p>
        </p:txBody>
      </p:sp>
      <p:pic>
        <p:nvPicPr>
          <p:cNvPr id="4" name="Picture 2" descr="C:\Users\Admin\Pictures\Foto_Raivis\akmentinji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7343772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latin typeface="Arial" pitchFamily="34" charset="0"/>
                <a:cs typeface="Arial" pitchFamily="34" charset="0"/>
              </a:rPr>
              <a:t>Vispārēja informācija par biedrību </a:t>
            </a:r>
            <a:br>
              <a:rPr lang="lv-LV" sz="2400" b="1" dirty="0" smtClean="0">
                <a:latin typeface="Arial" pitchFamily="34" charset="0"/>
                <a:cs typeface="Arial" pitchFamily="34" charset="0"/>
              </a:rPr>
            </a:br>
            <a:r>
              <a:rPr lang="lv-LV" sz="2400" b="1" dirty="0" smtClean="0">
                <a:latin typeface="Arial" pitchFamily="34" charset="0"/>
                <a:cs typeface="Arial" pitchFamily="34" charset="0"/>
              </a:rPr>
              <a:t>“Talsu rajona partnerību”</a:t>
            </a:r>
            <a:endParaRPr lang="lv-LV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endParaRPr lang="lv-LV" sz="28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lv-LV" sz="2800" dirty="0">
                <a:latin typeface="Arial" pitchFamily="34" charset="0"/>
                <a:cs typeface="Arial" pitchFamily="34" charset="0"/>
              </a:rPr>
              <a:t>Biedrība „ Talsu rajona partnerība” nodibināta 2004.gada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21.decembrī. </a:t>
            </a:r>
          </a:p>
          <a:p>
            <a:pPr>
              <a:buClr>
                <a:srgbClr val="C00000"/>
              </a:buClr>
              <a:buNone/>
            </a:pPr>
            <a:endParaRPr lang="lv-LV" sz="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lv-LV" sz="2800" dirty="0" smtClean="0">
                <a:latin typeface="Arial" pitchFamily="34" charset="0"/>
                <a:cs typeface="Arial" pitchFamily="34" charset="0"/>
              </a:rPr>
              <a:t>Partnerībā ir 23 biedri, no tiem 13,04% ir pašvaldības </a:t>
            </a:r>
            <a:r>
              <a:rPr lang="lv-LV" sz="2800" dirty="0">
                <a:latin typeface="Arial" pitchFamily="34" charset="0"/>
                <a:cs typeface="Arial" pitchFamily="34" charset="0"/>
              </a:rPr>
              <a:t>un to 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iestādes, 86,96 % ir ekonomiskie </a:t>
            </a:r>
            <a:r>
              <a:rPr lang="lv-LV" sz="2800" dirty="0">
                <a:latin typeface="Arial" pitchFamily="34" charset="0"/>
                <a:cs typeface="Arial" pitchFamily="34" charset="0"/>
              </a:rPr>
              <a:t>un sociālie partneri (uzņēmēji un NVO</a:t>
            </a:r>
            <a:r>
              <a:rPr lang="lv-LV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lv-LV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v-LV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DFA3F-906E-43FE-B775-ABDF8377A6CC}" type="slidenum">
              <a:rPr lang="lv-LV" smtClean="0"/>
              <a:pPr>
                <a:defRPr/>
              </a:pPr>
              <a:t>5</a:t>
            </a:fld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785786" y="571480"/>
            <a:ext cx="80724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b="1" dirty="0" smtClean="0"/>
              <a:t>Biedrības  “Talsu </a:t>
            </a:r>
            <a:r>
              <a:rPr lang="lv-LV" sz="2400" b="1" dirty="0"/>
              <a:t>rajona partnerība</a:t>
            </a:r>
            <a:r>
              <a:rPr lang="lv-LV" sz="2400" b="1" dirty="0" smtClean="0"/>
              <a:t>” teritorijā </a:t>
            </a:r>
          </a:p>
          <a:p>
            <a:pPr>
              <a:buClr>
                <a:srgbClr val="FF6600"/>
              </a:buClr>
            </a:pPr>
            <a:endParaRPr lang="lv-LV" sz="2000" dirty="0" smtClean="0"/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lv-LV" sz="2800" dirty="0" smtClean="0"/>
              <a:t> Iedzīvotājiem </a:t>
            </a:r>
            <a:r>
              <a:rPr lang="lv-LV" sz="2800" dirty="0" smtClean="0"/>
              <a:t>– </a:t>
            </a:r>
            <a:r>
              <a:rPr lang="lv-LV" sz="2800" dirty="0" smtClean="0"/>
              <a:t>nodrošināti pamatpakalpojumi</a:t>
            </a:r>
            <a:r>
              <a:rPr lang="lv-LV" sz="2800" dirty="0" smtClean="0"/>
              <a:t>.</a:t>
            </a:r>
          </a:p>
          <a:p>
            <a:pPr>
              <a:buClr>
                <a:srgbClr val="FF6600"/>
              </a:buClr>
            </a:pPr>
            <a:endParaRPr lang="lv-LV" sz="2800" dirty="0" smtClean="0"/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lv-LV" sz="2800" dirty="0" smtClean="0"/>
              <a:t> Iedzīvotājiem un viesiem - labs ģeogrāfiskais novietojums, “zaļā teritorija”.</a:t>
            </a:r>
          </a:p>
          <a:p>
            <a:pPr>
              <a:buClr>
                <a:srgbClr val="FF6600"/>
              </a:buClr>
            </a:pPr>
            <a:endParaRPr lang="lv-LV" sz="2800" dirty="0" smtClean="0"/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lv-LV" sz="2800" dirty="0" smtClean="0"/>
              <a:t> Ekonomiskai attīstībai - bagātīgi dabas resursi – meži, ūdeņi, smilts, grants, kūdra. </a:t>
            </a:r>
          </a:p>
          <a:p>
            <a:pPr>
              <a:buClr>
                <a:srgbClr val="FF6600"/>
              </a:buClr>
            </a:pPr>
            <a:endParaRPr lang="lv-LV" sz="2800" dirty="0" smtClean="0"/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lv-LV" sz="2800" dirty="0" smtClean="0"/>
              <a:t> </a:t>
            </a:r>
            <a:r>
              <a:rPr lang="lv-LV" sz="2800" dirty="0" smtClean="0"/>
              <a:t>Tūrisma attīstībai - ainavu dažādība un bagāts dabas un kultūrvēsturiskais mantojums.</a:t>
            </a:r>
            <a:endParaRPr lang="lv-LV" dirty="0"/>
          </a:p>
          <a:p>
            <a:endParaRPr lang="lv-LV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DFA3F-906E-43FE-B775-ABDF8377A6CC}" type="slidenum">
              <a:rPr lang="lv-LV" smtClean="0"/>
              <a:pPr>
                <a:defRPr/>
              </a:pPr>
              <a:t>6</a:t>
            </a:fld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714348" y="500042"/>
            <a:ext cx="75724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lv-LV" sz="2400" b="1" dirty="0" smtClean="0"/>
              <a:t>Pārvaldes </a:t>
            </a:r>
            <a:r>
              <a:rPr lang="lv-LV" sz="2400" b="1" dirty="0" smtClean="0"/>
              <a:t>struktūra</a:t>
            </a:r>
          </a:p>
          <a:p>
            <a:pPr algn="ctr" eaLnBrk="1" hangingPunct="1">
              <a:buFont typeface="Wingdings 2" pitchFamily="18" charset="2"/>
              <a:buNone/>
            </a:pPr>
            <a:endParaRPr lang="lv-LV" sz="2400" b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lv-LV" sz="2800" dirty="0" smtClean="0"/>
              <a:t>Lēmējinstitūcija:  </a:t>
            </a:r>
          </a:p>
          <a:p>
            <a:pPr algn="ctr" eaLnBrk="1" hangingPunct="1">
              <a:buFont typeface="Wingdings 2" pitchFamily="18" charset="2"/>
              <a:buNone/>
            </a:pPr>
            <a:endParaRPr lang="lv-LV" sz="1400" dirty="0"/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lv-LV" sz="2800" dirty="0" smtClean="0"/>
              <a:t> Kopsapulce </a:t>
            </a:r>
            <a:endParaRPr lang="lv-LV" sz="2800" dirty="0" smtClean="0"/>
          </a:p>
          <a:p>
            <a:pPr algn="ctr" eaLnBrk="1" hangingPunct="1">
              <a:buClr>
                <a:schemeClr val="accent6">
                  <a:lumMod val="75000"/>
                </a:schemeClr>
              </a:buClr>
            </a:pPr>
            <a:endParaRPr lang="lv-LV" sz="800" dirty="0" smtClean="0"/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lv-LV" sz="2800" dirty="0" smtClean="0"/>
              <a:t> Padome</a:t>
            </a:r>
            <a:endParaRPr lang="lv-LV" sz="2800" dirty="0" smtClean="0"/>
          </a:p>
          <a:p>
            <a:pPr algn="ctr" eaLnBrk="1" hangingPunct="1">
              <a:buClr>
                <a:schemeClr val="accent1"/>
              </a:buClr>
            </a:pPr>
            <a:endParaRPr lang="lv-LV" sz="2400" dirty="0" smtClean="0"/>
          </a:p>
          <a:p>
            <a:pPr algn="ctr" eaLnBrk="1" hangingPunct="1">
              <a:buClr>
                <a:schemeClr val="accent1"/>
              </a:buClr>
            </a:pPr>
            <a:r>
              <a:rPr lang="lv-LV" sz="2800" dirty="0" smtClean="0"/>
              <a:t>Izpildinstitūcija:  </a:t>
            </a:r>
          </a:p>
          <a:p>
            <a:pPr algn="ctr" eaLnBrk="1" hangingPunct="1">
              <a:buClr>
                <a:schemeClr val="accent1"/>
              </a:buClr>
            </a:pPr>
            <a:endParaRPr lang="lv-LV" sz="1400" dirty="0" smtClean="0"/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lv-LV" sz="2800" dirty="0" smtClean="0"/>
              <a:t> Valde</a:t>
            </a:r>
          </a:p>
          <a:p>
            <a:pPr algn="ctr" eaLnBrk="1" hangingPunct="1">
              <a:buClr>
                <a:schemeClr val="accent6">
                  <a:lumMod val="75000"/>
                </a:schemeClr>
              </a:buClr>
            </a:pPr>
            <a:endParaRPr lang="lv-LV" sz="800" dirty="0" smtClean="0"/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lv-LV" sz="2800" dirty="0" smtClean="0"/>
              <a:t>Administratīvais vadītājs</a:t>
            </a:r>
          </a:p>
          <a:p>
            <a:pPr algn="ctr" eaLnBrk="1" hangingPunct="1">
              <a:buClr>
                <a:schemeClr val="accent6">
                  <a:lumMod val="75000"/>
                </a:schemeClr>
              </a:buClr>
            </a:pPr>
            <a:endParaRPr lang="lv-LV" sz="800" dirty="0" smtClean="0"/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lv-LV" sz="2800" dirty="0" smtClean="0"/>
              <a:t>Vērtēšanas komisija</a:t>
            </a:r>
            <a:endParaRPr lang="lv-LV" b="1" dirty="0"/>
          </a:p>
          <a:p>
            <a:pPr algn="ctr" eaLnBrk="1" hangingPunct="1"/>
            <a:endParaRPr lang="lv-LV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DFA3F-906E-43FE-B775-ABDF8377A6CC}" type="slidenum">
              <a:rPr lang="lv-LV" smtClean="0"/>
              <a:pPr>
                <a:defRPr/>
              </a:pPr>
              <a:t>7</a:t>
            </a:fld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642910" y="571480"/>
            <a:ext cx="80724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2400" b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lv-LV" sz="2400" b="1" dirty="0" smtClean="0"/>
              <a:t>Programmu apguves teritorijas</a:t>
            </a:r>
          </a:p>
          <a:p>
            <a:pPr algn="ctr" eaLnBrk="1" hangingPunct="1">
              <a:buFont typeface="Wingdings 2" pitchFamily="18" charset="2"/>
              <a:buNone/>
            </a:pPr>
            <a:endParaRPr lang="lv-LV" sz="2400" dirty="0" smtClean="0"/>
          </a:p>
          <a:p>
            <a:pPr algn="ctr" eaLnBrk="1" hangingPunct="1">
              <a:buFont typeface="Wingdings 2" pitchFamily="18" charset="2"/>
              <a:buNone/>
            </a:pPr>
            <a:endParaRPr lang="lv-LV" sz="2400" dirty="0" smtClean="0"/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lv-LV" sz="2000" dirty="0"/>
              <a:t> </a:t>
            </a:r>
            <a:r>
              <a:rPr lang="lv-LV" sz="2400" dirty="0" smtClean="0"/>
              <a:t>Eiropas </a:t>
            </a:r>
            <a:r>
              <a:rPr lang="lv-LV" sz="2400" dirty="0"/>
              <a:t>Lauksaimniecības </a:t>
            </a:r>
            <a:r>
              <a:rPr lang="lv-LV" sz="2400" dirty="0" smtClean="0"/>
              <a:t>fonds </a:t>
            </a:r>
            <a:r>
              <a:rPr lang="lv-LV" sz="2400" dirty="0"/>
              <a:t>lauku </a:t>
            </a:r>
            <a:r>
              <a:rPr lang="lv-LV" sz="2400" dirty="0" smtClean="0"/>
              <a:t>attīstībai (ELFLA) </a:t>
            </a:r>
          </a:p>
          <a:p>
            <a:pPr algn="ctr" eaLnBrk="1" hangingPunct="1">
              <a:buClr>
                <a:schemeClr val="accent1"/>
              </a:buClr>
            </a:pPr>
            <a:r>
              <a:rPr lang="lv-LV" sz="2400" dirty="0" smtClean="0"/>
              <a:t> - </a:t>
            </a:r>
            <a:r>
              <a:rPr lang="lv-LV" sz="2400" b="1" dirty="0" smtClean="0"/>
              <a:t>Talsu, Rojas un Mērsraga novadi </a:t>
            </a:r>
          </a:p>
          <a:p>
            <a:pPr algn="ctr" eaLnBrk="1" hangingPunct="1">
              <a:buClr>
                <a:schemeClr val="accent1"/>
              </a:buClr>
            </a:pPr>
            <a:endParaRPr lang="lv-LV" sz="2400" b="1" dirty="0" smtClean="0"/>
          </a:p>
          <a:p>
            <a:pPr algn="ctr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lv-LV" sz="2400" b="1" dirty="0"/>
              <a:t> </a:t>
            </a:r>
            <a:r>
              <a:rPr lang="lv-LV" sz="2400" dirty="0" smtClean="0"/>
              <a:t>Eiropas </a:t>
            </a:r>
            <a:r>
              <a:rPr lang="lv-LV" sz="2400" dirty="0"/>
              <a:t>Jūrlietu un Zivsaimniecības </a:t>
            </a:r>
            <a:r>
              <a:rPr lang="lv-LV" sz="2400" dirty="0" smtClean="0"/>
              <a:t>fonds (EJZF) </a:t>
            </a:r>
          </a:p>
          <a:p>
            <a:pPr algn="ctr" eaLnBrk="1" hangingPunct="1">
              <a:buClr>
                <a:schemeClr val="accent1"/>
              </a:buClr>
            </a:pPr>
            <a:r>
              <a:rPr lang="lv-LV" sz="2400" dirty="0" smtClean="0"/>
              <a:t>– </a:t>
            </a:r>
            <a:r>
              <a:rPr lang="lv-LV" sz="2400" b="1" dirty="0" smtClean="0"/>
              <a:t>Rojas un Mērsraga novadi</a:t>
            </a:r>
          </a:p>
          <a:p>
            <a:pPr algn="ctr" eaLnBrk="1" hangingPunct="1">
              <a:buFont typeface="Arial" charset="0"/>
              <a:buChar char="•"/>
            </a:pPr>
            <a:endParaRPr lang="lv-LV" b="1" dirty="0"/>
          </a:p>
          <a:p>
            <a:pPr algn="ctr" eaLnBrk="1" hangingPunct="1">
              <a:buFont typeface="Arial" charset="0"/>
              <a:buChar char="•"/>
            </a:pPr>
            <a:endParaRPr lang="lv-LV" b="1" dirty="0" smtClean="0"/>
          </a:p>
          <a:p>
            <a:pPr algn="ctr" eaLnBrk="1" hangingPunct="1">
              <a:buFont typeface="Arial" charset="0"/>
              <a:buChar char="•"/>
            </a:pPr>
            <a:endParaRPr lang="lv-LV" b="1" dirty="0"/>
          </a:p>
          <a:p>
            <a:pPr algn="ctr" eaLnBrk="1" hangingPunct="1"/>
            <a:endParaRPr lang="lv-LV" b="1" dirty="0" smtClean="0"/>
          </a:p>
          <a:p>
            <a:pPr algn="ctr" eaLnBrk="1" hangingPunct="1"/>
            <a:endParaRPr lang="lv-LV" b="1" dirty="0" smtClean="0"/>
          </a:p>
          <a:p>
            <a:pPr algn="ctr" eaLnBrk="1" hangingPunct="1">
              <a:buFont typeface="Arial" charset="0"/>
              <a:buChar char="•"/>
            </a:pPr>
            <a:endParaRPr lang="lv-LV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sz="2400" b="1" dirty="0" smtClean="0"/>
              <a:t>SVVA stratēģijas intervence</a:t>
            </a:r>
            <a:endParaRPr lang="lv-LV" sz="24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158" y="767417"/>
          <a:ext cx="8501149" cy="585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3404"/>
                <a:gridCol w="2214578"/>
                <a:gridCol w="2143167"/>
              </a:tblGrid>
              <a:tr h="669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Vajadzības un potenciāls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Stratēģiskais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mērķis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Rīcības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20841">
                <a:tc>
                  <a:txBody>
                    <a:bodyPr/>
                    <a:lstStyle/>
                    <a:p>
                      <a:pPr algn="l"/>
                      <a:r>
                        <a:rPr lang="lv-LV" sz="1800" b="1" i="1" dirty="0" smtClean="0">
                          <a:latin typeface="Arial" pitchFamily="34" charset="0"/>
                          <a:cs typeface="Arial" pitchFamily="34" charset="0"/>
                        </a:rPr>
                        <a:t>Vajadzība</a:t>
                      </a:r>
                      <a:r>
                        <a:rPr lang="lv-LV" sz="1800" b="0" dirty="0" smtClean="0">
                          <a:latin typeface="Arial" pitchFamily="34" charset="0"/>
                          <a:cs typeface="Arial" pitchFamily="34" charset="0"/>
                        </a:rPr>
                        <a:t> -  </a:t>
                      </a:r>
                      <a:r>
                        <a:rPr lang="lv-LV" sz="1800" b="0" dirty="0" smtClean="0">
                          <a:latin typeface="Arial" pitchFamily="34" charset="0"/>
                          <a:cs typeface="Arial" pitchFamily="34" charset="0"/>
                        </a:rPr>
                        <a:t>sniegt</a:t>
                      </a:r>
                      <a:r>
                        <a:rPr lang="lv-LV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a</a:t>
                      </a:r>
                      <a:r>
                        <a:rPr lang="lv-LV" sz="1800" b="0" dirty="0" smtClean="0">
                          <a:latin typeface="Arial" pitchFamily="34" charset="0"/>
                          <a:cs typeface="Arial" pitchFamily="34" charset="0"/>
                        </a:rPr>
                        <a:t>tbalstu </a:t>
                      </a:r>
                      <a:r>
                        <a:rPr lang="lv-LV" sz="1800" b="0" dirty="0" smtClean="0">
                          <a:latin typeface="Arial" pitchFamily="34" charset="0"/>
                          <a:cs typeface="Arial" pitchFamily="34" charset="0"/>
                        </a:rPr>
                        <a:t>uzņēmējdarbības </a:t>
                      </a:r>
                      <a:r>
                        <a:rPr lang="lv-LV" sz="1800" b="0" dirty="0" smtClean="0">
                          <a:latin typeface="Arial" pitchFamily="34" charset="0"/>
                          <a:cs typeface="Arial" pitchFamily="34" charset="0"/>
                        </a:rPr>
                        <a:t>uzsākšanai un attīstībai,</a:t>
                      </a:r>
                      <a:r>
                        <a:rPr lang="lv-LV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sakārtojot </a:t>
                      </a:r>
                      <a:r>
                        <a:rPr lang="lv-LV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esošo un izveidojot jaunu infrastruktūru, nodrošinot kvalificētu darbinieku piesaisti  un apmācot esošos darbiniekus, radot jaunas darba vietas. </a:t>
                      </a:r>
                    </a:p>
                    <a:p>
                      <a:pPr algn="l"/>
                      <a:endParaRPr lang="lv-LV" sz="800" b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i="1" dirty="0" smtClean="0">
                          <a:latin typeface="Arial" pitchFamily="34" charset="0"/>
                          <a:cs typeface="Arial" pitchFamily="34" charset="0"/>
                        </a:rPr>
                        <a:t>Potenciāls</a:t>
                      </a:r>
                      <a:r>
                        <a:rPr lang="lv-LV" sz="1800" b="0" dirty="0" smtClean="0"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lv-LV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labs ģeogrāfisks novietojums, bagātīgs dabas resursu piedāvājums, ainavu dažādība, dabas un kultūrvēsturiskais </a:t>
                      </a:r>
                      <a:r>
                        <a:rPr lang="lv-LV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mantojums, </a:t>
                      </a:r>
                      <a:r>
                        <a:rPr lang="lv-LV" sz="1800" b="0" dirty="0" smtClean="0">
                          <a:latin typeface="Arial" pitchFamily="34" charset="0"/>
                          <a:cs typeface="Arial" pitchFamily="34" charset="0"/>
                        </a:rPr>
                        <a:t>stabili</a:t>
                      </a:r>
                      <a:r>
                        <a:rPr lang="lv-LV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 uzņēmumi, spēcīgas zemnieku un zvejnieku saimniecības, infrastruktūras dažādība (ostas, dzelzceļš).</a:t>
                      </a:r>
                      <a:endParaRPr lang="lv-LV" sz="18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lv-LV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Jauno uzņēmēju vēlme uzņēmējdarbību attīstīt partnerības teritorijā.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M1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 Veicināt  ilgtspējīgas uzņēmējdarbības vides attīstīšanu un inovāciju ieviešanu partnerības teritorijā.</a:t>
                      </a:r>
                    </a:p>
                    <a:p>
                      <a:pPr algn="ctr"/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lv-LV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ELFLA 1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„Sīko (</a:t>
                      </a:r>
                      <a:r>
                        <a:rPr kumimoji="0" lang="lv-LV" sz="1800" kern="1200" dirty="0" err="1" smtClean="0">
                          <a:latin typeface="Arial" pitchFamily="34" charset="0"/>
                          <a:cs typeface="Arial" pitchFamily="34" charset="0"/>
                        </a:rPr>
                        <a:t>mikro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), mazo un vidējo uzņēmumu izveidošana un attīstība, t.sk. atbalsts tūrisma uzņēmējdarbībai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</a:p>
                    <a:p>
                      <a:pPr algn="ctr"/>
                      <a:endParaRPr kumimoji="0" lang="lv-LV" sz="18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kern="1200" dirty="0" smtClean="0">
                          <a:latin typeface="Arial" pitchFamily="34" charset="0"/>
                          <a:cs typeface="Arial" pitchFamily="34" charset="0"/>
                        </a:rPr>
                        <a:t>ELFLA 2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 „Produkcijas/pakalpojumu tirdzniecības vides radīšana vai labiekārtošana</a:t>
                      </a:r>
                      <a:r>
                        <a:rPr kumimoji="0" lang="lv-LV" sz="1800" kern="1200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lv-LV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9C58F-DB80-4662-9181-4A05229ADA1C}" type="slidenum">
              <a:rPr lang="lv-LV" smtClean="0"/>
              <a:pPr>
                <a:defRPr/>
              </a:pPr>
              <a:t>8</a:t>
            </a:fld>
            <a:endParaRPr lang="lv-L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lv-LV" altLang="lv-LV" sz="2400" b="1" dirty="0" smtClean="0"/>
              <a:t>SVVA stratēģijas intervence</a:t>
            </a:r>
            <a:endParaRPr lang="lv-LV" sz="24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158" y="714356"/>
          <a:ext cx="8572587" cy="56436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57652"/>
                <a:gridCol w="2500330"/>
                <a:gridCol w="2214605"/>
              </a:tblGrid>
              <a:tr h="717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Vajadzības un potenciāls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Stratēģiskais</a:t>
                      </a:r>
                      <a:r>
                        <a:rPr lang="lv-LV" sz="2000" baseline="0" dirty="0" smtClean="0">
                          <a:latin typeface="Arial" pitchFamily="34" charset="0"/>
                          <a:cs typeface="Arial" pitchFamily="34" charset="0"/>
                        </a:rPr>
                        <a:t> mērķis</a:t>
                      </a:r>
                      <a:endParaRPr lang="lv-LV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Rīcības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25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i="1" dirty="0" smtClean="0">
                          <a:latin typeface="Arial" pitchFamily="34" charset="0"/>
                          <a:cs typeface="Arial" pitchFamily="34" charset="0"/>
                        </a:rPr>
                        <a:t>Vajadzība </a:t>
                      </a:r>
                      <a:r>
                        <a:rPr lang="lv-LV" sz="1600" dirty="0" smtClean="0">
                          <a:latin typeface="Arial" pitchFamily="34" charset="0"/>
                          <a:cs typeface="Arial" pitchFamily="34" charset="0"/>
                        </a:rPr>
                        <a:t>– veicināt dzīves vides </a:t>
                      </a:r>
                      <a:r>
                        <a:rPr lang="lv-LV" sz="1600" dirty="0" smtClean="0">
                          <a:latin typeface="Arial" pitchFamily="34" charset="0"/>
                          <a:cs typeface="Arial" pitchFamily="34" charset="0"/>
                        </a:rPr>
                        <a:t>attīstību;</a:t>
                      </a:r>
                      <a:r>
                        <a:rPr lang="lv-LV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sniegt atbalstu</a:t>
                      </a:r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dažādu sociālā riska grupu pārstāvjiem,</a:t>
                      </a:r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nodrošinot brīvā laika, sporta u.c. aktivitāšu pieejamību</a:t>
                      </a:r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iedzīvotāju </a:t>
                      </a:r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apvienību darbībām, tādā veidā veicinot pilsoniskas sabiedrības veidošanos</a:t>
                      </a:r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600" kern="1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Attīstīt jauniešu prasmes un iemaņas informācijas ieguvē, brīvprātīgā darba iesaistē, savu ideju realizēšanā un interešu aizstāvībā. </a:t>
                      </a:r>
                    </a:p>
                    <a:p>
                      <a:pPr lvl="0"/>
                      <a:endParaRPr kumimoji="0" lang="lv-LV" sz="1000" kern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lv-LV" sz="1600" b="1" i="1" kern="1200" dirty="0" smtClean="0">
                          <a:latin typeface="Arial" pitchFamily="34" charset="0"/>
                          <a:cs typeface="Arial" pitchFamily="34" charset="0"/>
                        </a:rPr>
                        <a:t>Potenciāls</a:t>
                      </a:r>
                      <a:r>
                        <a:rPr kumimoji="0" lang="lv-LV" sz="1600" kern="1200" dirty="0" smtClean="0">
                          <a:latin typeface="Arial" pitchFamily="34" charset="0"/>
                          <a:cs typeface="Arial" pitchFamily="34" charset="0"/>
                        </a:rPr>
                        <a:t> – aktīvi,</a:t>
                      </a:r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 radoši jaunieši, nevalstiskais sektors kopumā.  </a:t>
                      </a:r>
                    </a:p>
                    <a:p>
                      <a:pPr lvl="0"/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Bagāta kultūras dzīve un sporta aktivitātes, dažādi </a:t>
                      </a:r>
                      <a:r>
                        <a:rPr kumimoji="0" lang="lv-LV" sz="1600" kern="1200" baseline="0" dirty="0" err="1" smtClean="0">
                          <a:latin typeface="Arial" pitchFamily="34" charset="0"/>
                          <a:cs typeface="Arial" pitchFamily="34" charset="0"/>
                        </a:rPr>
                        <a:t>amatiermākslas</a:t>
                      </a:r>
                      <a:r>
                        <a:rPr kumimoji="0" lang="lv-LV" sz="1600" kern="1200" baseline="0" dirty="0" smtClean="0">
                          <a:latin typeface="Arial" pitchFamily="34" charset="0"/>
                          <a:cs typeface="Arial" pitchFamily="34" charset="0"/>
                        </a:rPr>
                        <a:t> kolektīvi, mākslas un mūzikas skolu apmeklētība, dažādie interešu klubi.</a:t>
                      </a:r>
                      <a:endParaRPr kumimoji="0" lang="lv-LV" sz="16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Arial" pitchFamily="34" charset="0"/>
                          <a:cs typeface="Arial" pitchFamily="34" charset="0"/>
                        </a:rPr>
                        <a:t>M2</a:t>
                      </a:r>
                      <a:r>
                        <a:rPr lang="lv-LV" sz="2000" dirty="0" smtClean="0">
                          <a:latin typeface="Arial" pitchFamily="34" charset="0"/>
                          <a:cs typeface="Arial" pitchFamily="34" charset="0"/>
                        </a:rPr>
                        <a:t> Veicināt kvalitatīvas dzīves vides attīstību un attīstīt pilsoniskās sabiedrības veidošanos un iedzīvotāju apvienību darbību.</a:t>
                      </a:r>
                      <a:endParaRPr lang="lv-LV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kern="1200" dirty="0" smtClean="0">
                          <a:latin typeface="Arial" pitchFamily="34" charset="0"/>
                          <a:cs typeface="Arial" pitchFamily="34" charset="0"/>
                        </a:rPr>
                        <a:t>ELFLA 3 </a:t>
                      </a:r>
                      <a:r>
                        <a:rPr kumimoji="0" lang="lv-LV" sz="2000" kern="1200" dirty="0" smtClean="0">
                          <a:latin typeface="Arial" pitchFamily="34" charset="0"/>
                          <a:cs typeface="Arial" pitchFamily="34" charset="0"/>
                        </a:rPr>
                        <a:t>„Sabiedrisko aktivitāšu dažādošana, sabiedrības ierosināto aktivitāšu atbalsts vietējo kopienu attīstībai.”</a:t>
                      </a:r>
                    </a:p>
                    <a:p>
                      <a:pPr algn="ctr"/>
                      <a:endParaRPr lang="lv-LV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96C4E-FC4A-4AAA-BD58-295A98116E1D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7459</TotalTime>
  <Words>3033</Words>
  <Application>Microsoft Office PowerPoint</Application>
  <PresentationFormat>On-screen Show (4:3)</PresentationFormat>
  <Paragraphs>608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Biedrības  “Talsu rajona partnerība”</vt:lpstr>
      <vt:lpstr>Slide 2</vt:lpstr>
      <vt:lpstr>Slide 3</vt:lpstr>
      <vt:lpstr>Vispārēja informācija par biedrību  “Talsu rajona partnerību”</vt:lpstr>
      <vt:lpstr>Slide 5</vt:lpstr>
      <vt:lpstr>Slide 6</vt:lpstr>
      <vt:lpstr>Slide 7</vt:lpstr>
      <vt:lpstr>SVVA stratēģijas intervence</vt:lpstr>
      <vt:lpstr>SVVA stratēģijas intervence</vt:lpstr>
      <vt:lpstr>SVVA stratēģijas intervence</vt:lpstr>
      <vt:lpstr>SVVA stratēģijas intervence</vt:lpstr>
      <vt:lpstr>SVVA stratēģijas intervence</vt:lpstr>
      <vt:lpstr>SVVA stratēģijas intervence</vt:lpstr>
      <vt:lpstr>Novērtējuma rādītāji</vt:lpstr>
      <vt:lpstr>Novērtējuma rādītāji</vt:lpstr>
      <vt:lpstr>Novērtējuma rādītāji</vt:lpstr>
      <vt:lpstr>Rezultātu rādītāji</vt:lpstr>
      <vt:lpstr>Rezultātu rādītāji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Kritēriji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Biedrība “Talsu rajona partnerība</dc:title>
  <dc:creator>Windows User</dc:creator>
  <cp:lastModifiedBy>PC</cp:lastModifiedBy>
  <cp:revision>573</cp:revision>
  <dcterms:created xsi:type="dcterms:W3CDTF">2011-01-31T11:30:25Z</dcterms:created>
  <dcterms:modified xsi:type="dcterms:W3CDTF">2016-03-29T09:35:19Z</dcterms:modified>
</cp:coreProperties>
</file>