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3D9"/>
    <a:srgbClr val="69A02C"/>
    <a:srgbClr val="78B832"/>
    <a:srgbClr val="0015DA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108755"/>
            <a:ext cx="777240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87228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D73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1165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108755"/>
            <a:ext cx="7772400" cy="859205"/>
          </a:xfrm>
        </p:spPr>
        <p:txBody>
          <a:bodyPr/>
          <a:lstStyle/>
          <a:p>
            <a:pPr algn="ctr"/>
            <a:r>
              <a:rPr lang="lv-LV" dirty="0" smtClean="0"/>
              <a:t>2014.GADA PĀRSKATS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730482"/>
            <a:ext cx="6400800" cy="1140865"/>
          </a:xfrm>
        </p:spPr>
        <p:txBody>
          <a:bodyPr/>
          <a:lstStyle/>
          <a:p>
            <a:pPr algn="ctr"/>
            <a:r>
              <a:rPr lang="lv-LV" dirty="0" smtClean="0"/>
              <a:t>Biedrība «Talsu rajona partnerība»</a:t>
            </a:r>
          </a:p>
          <a:p>
            <a:pPr algn="ctr"/>
            <a:r>
              <a:rPr lang="lv-LV" dirty="0" smtClean="0"/>
              <a:t>26.03.2015.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lv-LV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BILANCE</a:t>
            </a:r>
            <a:r>
              <a:rPr lang="en-US" altLang="lv-LV" dirty="0">
                <a:solidFill>
                  <a:schemeClr val="bg1"/>
                </a:solidFill>
              </a:rPr>
              <a:t> </a:t>
            </a:r>
            <a:r>
              <a:rPr lang="lv-LV" altLang="lv-LV" sz="2800" dirty="0" smtClean="0"/>
              <a:t>aktīvs</a:t>
            </a:r>
            <a:endParaRPr lang="en-US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25939"/>
              </p:ext>
            </p:extLst>
          </p:nvPr>
        </p:nvGraphicFramePr>
        <p:xfrm>
          <a:off x="1670605" y="2512770"/>
          <a:ext cx="7016752" cy="29018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9245"/>
                <a:gridCol w="1221640"/>
                <a:gridCol w="1679755"/>
                <a:gridCol w="1366112"/>
              </a:tblGrid>
              <a:tr h="96461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 K T Ī V S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Rindas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kods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Pārskata perioda beigās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ada sākumā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</a:tr>
              <a:tr h="479182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Pārējie pamatlīdzekļi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090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Debitori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300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Nauda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430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9626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8331</a:t>
                      </a:r>
                      <a:endParaRPr lang="lv-LV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441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BILANCE</a:t>
                      </a: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10145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8852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lv-LV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BILANCE</a:t>
            </a:r>
            <a:r>
              <a:rPr lang="en-US" alt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800" dirty="0" smtClean="0">
                <a:latin typeface="Times New Roman" pitchFamily="18" charset="0"/>
                <a:cs typeface="Times New Roman" pitchFamily="18" charset="0"/>
              </a:rPr>
              <a:t>pasīvs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7012"/>
              </p:ext>
            </p:extLst>
          </p:nvPr>
        </p:nvGraphicFramePr>
        <p:xfrm>
          <a:off x="1670605" y="2512770"/>
          <a:ext cx="7016752" cy="29018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9245"/>
                <a:gridCol w="1221640"/>
                <a:gridCol w="1679755"/>
                <a:gridCol w="1366112"/>
              </a:tblGrid>
              <a:tr h="96461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 K T Ī V S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Rindas kods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Pārskata perioda beigās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Gada sākumā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</a:tr>
              <a:tr h="479182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Pamatfonds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490</a:t>
                      </a: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9056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8577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Nodokļi un VSAOI</a:t>
                      </a:r>
                      <a:endParaRPr kumimoji="0" lang="en-US" altLang="lv-LV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Pārējie kreditori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Times New Roman" pitchFamily="16" charset="0"/>
                      </a:endParaRPr>
                    </a:p>
                  </a:txBody>
                  <a:tcPr marL="90000" marR="90000" marT="66204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altLang="lv-LV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Times New Roman" pitchFamily="16" charset="0"/>
                        </a:rPr>
                        <a:t>BILANCE</a:t>
                      </a: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10145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8852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/>
          <a:lstStyle/>
          <a:p>
            <a:pPr algn="ctr"/>
            <a:r>
              <a:rPr lang="lv-LV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IEŅĒMUMI</a:t>
            </a:r>
            <a:endParaRPr lang="lv-LV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37969"/>
              </p:ext>
            </p:extLst>
          </p:nvPr>
        </p:nvGraphicFramePr>
        <p:xfrm>
          <a:off x="448965" y="2360065"/>
          <a:ext cx="8229600" cy="38733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75740"/>
                <a:gridCol w="2137870"/>
                <a:gridCol w="18159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Ieņēmumu pozīcija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14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13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Biedru nauda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1090.23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1054.35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Ieņēmumi no projektiem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37603.15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23806.07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Līdzekļu atjaunošana valsts kases kontos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736.03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1126.91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Atbalsts jauniešu brīvprātīgajam darbam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219.54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288.84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Semināru organizēšana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156.52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Citi ieņēmumi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102.00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85.37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Ieņēmumi kopā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39750.95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26518.06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/>
          <a:lstStyle/>
          <a:p>
            <a:pPr algn="ctr"/>
            <a:r>
              <a:rPr lang="lv-LV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IZDEVUMI</a:t>
            </a:r>
            <a:endParaRPr lang="lv-LV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042380"/>
              </p:ext>
            </p:extLst>
          </p:nvPr>
        </p:nvGraphicFramePr>
        <p:xfrm>
          <a:off x="448965" y="2360065"/>
          <a:ext cx="8229600" cy="32678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75740"/>
                <a:gridCol w="2137870"/>
                <a:gridCol w="18159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Izdevumu pozīcija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14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13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Darba alga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25369.72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30371.2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Darba devēja VSAOI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6201.97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7794.49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Samaksa projektu vērtētājiem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1191.45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2808.75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Telpu noma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1707.48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1707.45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Biroja preces (kanceleja) 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647.8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927.71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Biroja un administrācijas izdevumi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297.4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78.26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Sakaru izdevumi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159.9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324.42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/>
          <a:lstStyle/>
          <a:p>
            <a:pPr algn="ctr"/>
            <a:r>
              <a:rPr lang="lv-LV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IZDEVUMI</a:t>
            </a:r>
            <a:endParaRPr lang="lv-LV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313202"/>
              </p:ext>
            </p:extLst>
          </p:nvPr>
        </p:nvGraphicFramePr>
        <p:xfrm>
          <a:off x="448965" y="2360065"/>
          <a:ext cx="8229600" cy="36648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75740"/>
                <a:gridCol w="2137870"/>
                <a:gridCol w="18159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Izdevumu pozīcija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14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13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Transporta izdevumi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1177.43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2265.21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Times New Roman" pitchFamily="16" charset="0"/>
                          <a:cs typeface="Arial Unicode MS" charset="0"/>
                        </a:rPr>
                        <a:t>Biroja tehnikas noma un apkope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742.74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Publicitātes izdevumi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1029.95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3101.86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Times New Roman" pitchFamily="16" charset="0"/>
                          <a:cs typeface="Arial Unicode MS" charset="0"/>
                        </a:rPr>
                        <a:t>Semināru organizēšanas izdevumi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184.97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Dalība semināros un konferencēs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71.14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Ārzemju komandējumu izdevumi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3658.2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Elektronisko parakstu ieviešana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113.82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Līdzekļu atjaunošana kontā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698.39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1126.91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/>
          <a:lstStyle/>
          <a:p>
            <a:pPr algn="ctr"/>
            <a:r>
              <a:rPr lang="lv-LV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IZDEVUMI</a:t>
            </a:r>
            <a:endParaRPr lang="lv-LV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65774"/>
              </p:ext>
            </p:extLst>
          </p:nvPr>
        </p:nvGraphicFramePr>
        <p:xfrm>
          <a:off x="448965" y="2360065"/>
          <a:ext cx="8229600" cy="37227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75740"/>
                <a:gridCol w="2137870"/>
                <a:gridCol w="18159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Izdevumu pozīcija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14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20</a:t>
                      </a:r>
                      <a:r>
                        <a:rPr kumimoji="0" lang="lv-LV" altLang="lv-LV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MS Gothic" charset="-128"/>
                          <a:cs typeface="Arial Unicode MS" charset="0"/>
                        </a:rPr>
                        <a:t>13</a:t>
                      </a:r>
                      <a:endParaRPr kumimoji="0" lang="en-US" altLang="lv-LV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L="90000" marR="90000" marT="60660" marB="46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Nokavējuma nauda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10.89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8.54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ea typeface="Times New Roman" pitchFamily="16" charset="0"/>
                          <a:cs typeface="Arial Unicode MS" charset="0"/>
                        </a:rPr>
                        <a:t>Brīvprātīgā stipendija</a:t>
                      </a:r>
                    </a:p>
                  </a:txBody>
                  <a:tcPr marL="90000" marR="90000" marT="6066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219.58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288.84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15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Naudas apgrozījuma blakus izdevumi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9.76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7.11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Biedru naudas maksa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128.06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Pamatlīdzekļu nolietojums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363.64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432.55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Pamatlīdzekļu norakstīšana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708.59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en-US" alt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Uzņēmējdarbības</a:t>
                      </a:r>
                      <a:r>
                        <a:rPr kumimoji="0" lang="en-US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US" alt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riska</a:t>
                      </a:r>
                      <a:r>
                        <a:rPr kumimoji="0" lang="en-US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US" alt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valsts</a:t>
                      </a:r>
                      <a:r>
                        <a:rPr kumimoji="0" lang="en-US" alt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US" alt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nodeva</a:t>
                      </a:r>
                      <a:endParaRPr kumimoji="0" lang="en-US" altLang="lv-L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17.28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19.21</a:t>
                      </a:r>
                      <a:endParaRPr lang="lv-LV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lv-LV" alt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Izdevumi kopā</a:t>
                      </a:r>
                      <a:endParaRPr kumimoji="0" lang="en-US" altLang="lv-LV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6066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39272.64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56869</a:t>
                      </a:r>
                      <a:endParaRPr lang="lv-LV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lv-LV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2512770"/>
            <a:ext cx="5344675" cy="28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268</Words>
  <Application>Microsoft Office PowerPoint</Application>
  <PresentationFormat>On-screen Show (4:3)</PresentationFormat>
  <Paragraphs>156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2014.GADA PĀRSKATS</vt:lpstr>
      <vt:lpstr>Slide Title</vt:lpstr>
      <vt:lpstr>BILANCE aktīvs</vt:lpstr>
      <vt:lpstr>BILANCE pasīvs</vt:lpstr>
      <vt:lpstr>IEŅĒMUMI</vt:lpstr>
      <vt:lpstr>IZDEVUMI</vt:lpstr>
      <vt:lpstr>IZDEVUMI</vt:lpstr>
      <vt:lpstr>IZDEVUMI</vt:lpstr>
      <vt:lpstr>PALDIES PAR UZMANĪBU!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Janija</cp:lastModifiedBy>
  <cp:revision>67</cp:revision>
  <dcterms:created xsi:type="dcterms:W3CDTF">2013-08-21T19:17:07Z</dcterms:created>
  <dcterms:modified xsi:type="dcterms:W3CDTF">2015-03-25T14:07:14Z</dcterms:modified>
</cp:coreProperties>
</file>