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0" r:id="rId4"/>
    <p:sldId id="261" r:id="rId5"/>
    <p:sldId id="262" r:id="rId6"/>
    <p:sldId id="270" r:id="rId7"/>
    <p:sldId id="271" r:id="rId8"/>
    <p:sldId id="273" r:id="rId9"/>
    <p:sldId id="272" r:id="rId10"/>
    <p:sldId id="274" r:id="rId11"/>
    <p:sldId id="275" r:id="rId12"/>
    <p:sldId id="276" r:id="rId13"/>
    <p:sldId id="269" r:id="rId14"/>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lv-LV"/>
  <c:chart>
    <c:plotArea>
      <c:layout/>
      <c:barChart>
        <c:barDir val="bar"/>
        <c:grouping val="clustered"/>
        <c:ser>
          <c:idx val="0"/>
          <c:order val="0"/>
          <c:tx>
            <c:strRef>
              <c:f>Sheet1!$B$1</c:f>
              <c:strCache>
                <c:ptCount val="1"/>
                <c:pt idx="0">
                  <c:v>Iesniegti</c:v>
                </c:pt>
              </c:strCache>
            </c:strRef>
          </c:tx>
          <c:dLbls>
            <c:showVal val="1"/>
          </c:dLbls>
          <c:cat>
            <c:strRef>
              <c:f>Sheet1!$A$2:$A$9</c:f>
              <c:strCache>
                <c:ptCount val="8"/>
                <c:pt idx="0">
                  <c:v>2009-I</c:v>
                </c:pt>
                <c:pt idx="1">
                  <c:v>2010-II</c:v>
                </c:pt>
                <c:pt idx="2">
                  <c:v>2011-III</c:v>
                </c:pt>
                <c:pt idx="3">
                  <c:v>2012-VI</c:v>
                </c:pt>
                <c:pt idx="4">
                  <c:v>2013-V</c:v>
                </c:pt>
                <c:pt idx="5">
                  <c:v>2013-VI</c:v>
                </c:pt>
                <c:pt idx="6">
                  <c:v>2013-VII</c:v>
                </c:pt>
                <c:pt idx="7">
                  <c:v>2014-VIII</c:v>
                </c:pt>
              </c:strCache>
            </c:strRef>
          </c:cat>
          <c:val>
            <c:numRef>
              <c:f>Sheet1!$B$2:$B$9</c:f>
              <c:numCache>
                <c:formatCode>General</c:formatCode>
                <c:ptCount val="8"/>
                <c:pt idx="0">
                  <c:v>11</c:v>
                </c:pt>
                <c:pt idx="1">
                  <c:v>23</c:v>
                </c:pt>
                <c:pt idx="2">
                  <c:v>50</c:v>
                </c:pt>
                <c:pt idx="3">
                  <c:v>47</c:v>
                </c:pt>
                <c:pt idx="4">
                  <c:v>42</c:v>
                </c:pt>
                <c:pt idx="5">
                  <c:v>6</c:v>
                </c:pt>
                <c:pt idx="6">
                  <c:v>4</c:v>
                </c:pt>
                <c:pt idx="7">
                  <c:v>13</c:v>
                </c:pt>
              </c:numCache>
            </c:numRef>
          </c:val>
        </c:ser>
        <c:ser>
          <c:idx val="1"/>
          <c:order val="1"/>
          <c:tx>
            <c:strRef>
              <c:f>Sheet1!$C$1</c:f>
              <c:strCache>
                <c:ptCount val="1"/>
                <c:pt idx="0">
                  <c:v>Atbalstīti</c:v>
                </c:pt>
              </c:strCache>
            </c:strRef>
          </c:tx>
          <c:dLbls>
            <c:showVal val="1"/>
          </c:dLbls>
          <c:cat>
            <c:strRef>
              <c:f>Sheet1!$A$2:$A$9</c:f>
              <c:strCache>
                <c:ptCount val="8"/>
                <c:pt idx="0">
                  <c:v>2009-I</c:v>
                </c:pt>
                <c:pt idx="1">
                  <c:v>2010-II</c:v>
                </c:pt>
                <c:pt idx="2">
                  <c:v>2011-III</c:v>
                </c:pt>
                <c:pt idx="3">
                  <c:v>2012-VI</c:v>
                </c:pt>
                <c:pt idx="4">
                  <c:v>2013-V</c:v>
                </c:pt>
                <c:pt idx="5">
                  <c:v>2013-VI</c:v>
                </c:pt>
                <c:pt idx="6">
                  <c:v>2013-VII</c:v>
                </c:pt>
                <c:pt idx="7">
                  <c:v>2014-VIII</c:v>
                </c:pt>
              </c:strCache>
            </c:strRef>
          </c:cat>
          <c:val>
            <c:numRef>
              <c:f>Sheet1!$C$2:$C$9</c:f>
              <c:numCache>
                <c:formatCode>General</c:formatCode>
                <c:ptCount val="8"/>
                <c:pt idx="0">
                  <c:v>6</c:v>
                </c:pt>
                <c:pt idx="1">
                  <c:v>17</c:v>
                </c:pt>
                <c:pt idx="2">
                  <c:v>23</c:v>
                </c:pt>
                <c:pt idx="3">
                  <c:v>23</c:v>
                </c:pt>
                <c:pt idx="4">
                  <c:v>22</c:v>
                </c:pt>
                <c:pt idx="5">
                  <c:v>3</c:v>
                </c:pt>
                <c:pt idx="6">
                  <c:v>1</c:v>
                </c:pt>
                <c:pt idx="7">
                  <c:v>7</c:v>
                </c:pt>
              </c:numCache>
            </c:numRef>
          </c:val>
        </c:ser>
        <c:ser>
          <c:idx val="2"/>
          <c:order val="2"/>
          <c:tx>
            <c:strRef>
              <c:f>Sheet1!$D$1</c:f>
              <c:strCache>
                <c:ptCount val="1"/>
                <c:pt idx="0">
                  <c:v>Noraidīti</c:v>
                </c:pt>
              </c:strCache>
            </c:strRef>
          </c:tx>
          <c:dLbls>
            <c:showVal val="1"/>
          </c:dLbls>
          <c:cat>
            <c:strRef>
              <c:f>Sheet1!$A$2:$A$9</c:f>
              <c:strCache>
                <c:ptCount val="8"/>
                <c:pt idx="0">
                  <c:v>2009-I</c:v>
                </c:pt>
                <c:pt idx="1">
                  <c:v>2010-II</c:v>
                </c:pt>
                <c:pt idx="2">
                  <c:v>2011-III</c:v>
                </c:pt>
                <c:pt idx="3">
                  <c:v>2012-VI</c:v>
                </c:pt>
                <c:pt idx="4">
                  <c:v>2013-V</c:v>
                </c:pt>
                <c:pt idx="5">
                  <c:v>2013-VI</c:v>
                </c:pt>
                <c:pt idx="6">
                  <c:v>2013-VII</c:v>
                </c:pt>
                <c:pt idx="7">
                  <c:v>2014-VIII</c:v>
                </c:pt>
              </c:strCache>
            </c:strRef>
          </c:cat>
          <c:val>
            <c:numRef>
              <c:f>Sheet1!$D$2:$D$9</c:f>
              <c:numCache>
                <c:formatCode>General</c:formatCode>
                <c:ptCount val="8"/>
                <c:pt idx="0">
                  <c:v>5</c:v>
                </c:pt>
                <c:pt idx="1">
                  <c:v>6</c:v>
                </c:pt>
                <c:pt idx="2">
                  <c:v>27</c:v>
                </c:pt>
                <c:pt idx="3">
                  <c:v>24</c:v>
                </c:pt>
                <c:pt idx="4">
                  <c:v>20</c:v>
                </c:pt>
                <c:pt idx="5">
                  <c:v>3</c:v>
                </c:pt>
              </c:numCache>
            </c:numRef>
          </c:val>
        </c:ser>
        <c:axId val="79647104"/>
        <c:axId val="79648640"/>
      </c:barChart>
      <c:catAx>
        <c:axId val="79647104"/>
        <c:scaling>
          <c:orientation val="minMax"/>
        </c:scaling>
        <c:axPos val="l"/>
        <c:numFmt formatCode="General" sourceLinked="1"/>
        <c:tickLblPos val="nextTo"/>
        <c:crossAx val="79648640"/>
        <c:crosses val="autoZero"/>
        <c:auto val="1"/>
        <c:lblAlgn val="ctr"/>
        <c:lblOffset val="100"/>
      </c:catAx>
      <c:valAx>
        <c:axId val="79648640"/>
        <c:scaling>
          <c:orientation val="minMax"/>
        </c:scaling>
        <c:axPos val="b"/>
        <c:majorGridlines/>
        <c:numFmt formatCode="General" sourceLinked="1"/>
        <c:tickLblPos val="nextTo"/>
        <c:crossAx val="79647104"/>
        <c:crosses val="autoZero"/>
        <c:crossBetween val="between"/>
      </c:valAx>
    </c:plotArea>
    <c:legend>
      <c:legendPos val="r"/>
      <c:layout/>
    </c:legend>
    <c:plotVisOnly val="1"/>
  </c:chart>
  <c:txPr>
    <a:bodyPr/>
    <a:lstStyle/>
    <a:p>
      <a:pPr>
        <a:defRPr sz="1800"/>
      </a:pPr>
      <a:endParaRPr lang="lv-LV"/>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lv-LV"/>
  <c:chart>
    <c:title>
      <c:layout/>
    </c:title>
    <c:view3D>
      <c:rotX val="30"/>
      <c:perspective val="30"/>
    </c:view3D>
    <c:plotArea>
      <c:layout/>
      <c:pie3DChart>
        <c:varyColors val="1"/>
        <c:ser>
          <c:idx val="0"/>
          <c:order val="0"/>
          <c:tx>
            <c:strRef>
              <c:f>Sheet1!$B$1</c:f>
              <c:strCache>
                <c:ptCount val="1"/>
                <c:pt idx="0">
                  <c:v>Projektu skaits kopā</c:v>
                </c:pt>
              </c:strCache>
            </c:strRef>
          </c:tx>
          <c:spPr>
            <a:effectLst>
              <a:outerShdw blurRad="50800" dist="50800" dir="5400000" algn="ctr" rotWithShape="0">
                <a:srgbClr val="FFFF00"/>
              </a:outerShdw>
            </a:effectLst>
          </c:spPr>
          <c:dLbls>
            <c:dLbl>
              <c:idx val="0"/>
              <c:layout/>
              <c:tx>
                <c:rich>
                  <a:bodyPr/>
                  <a:lstStyle/>
                  <a:p>
                    <a:r>
                      <a:rPr lang="lv-LV" dirty="0" smtClean="0"/>
                      <a:t>Talsi 51</a:t>
                    </a:r>
                    <a:endParaRPr lang="en-US" dirty="0"/>
                  </a:p>
                </c:rich>
              </c:tx>
              <c:showCatName val="1"/>
            </c:dLbl>
            <c:dLbl>
              <c:idx val="1"/>
              <c:layout/>
              <c:tx>
                <c:rich>
                  <a:bodyPr/>
                  <a:lstStyle/>
                  <a:p>
                    <a:r>
                      <a:rPr lang="en-US" smtClean="0"/>
                      <a:t>Balgale</a:t>
                    </a:r>
                    <a:r>
                      <a:rPr lang="lv-LV" smtClean="0"/>
                      <a:t> 2</a:t>
                    </a:r>
                    <a:r>
                      <a:rPr lang="en-US" smtClean="0"/>
                      <a:t> </a:t>
                    </a:r>
                    <a:endParaRPr lang="en-US"/>
                  </a:p>
                </c:rich>
              </c:tx>
              <c:showCatName val="1"/>
            </c:dLbl>
            <c:dLbl>
              <c:idx val="2"/>
              <c:layout/>
              <c:tx>
                <c:rich>
                  <a:bodyPr/>
                  <a:lstStyle/>
                  <a:p>
                    <a:r>
                      <a:rPr lang="lv-LV" dirty="0" smtClean="0"/>
                      <a:t>Ģibuļi15  </a:t>
                    </a:r>
                    <a:endParaRPr lang="lv-LV" dirty="0"/>
                  </a:p>
                </c:rich>
              </c:tx>
              <c:showCatName val="1"/>
            </c:dLbl>
            <c:dLbl>
              <c:idx val="3"/>
              <c:layout/>
              <c:showVal val="1"/>
              <c:showCatName val="1"/>
            </c:dLbl>
            <c:dLbl>
              <c:idx val="4"/>
              <c:layout/>
              <c:tx>
                <c:rich>
                  <a:bodyPr/>
                  <a:lstStyle/>
                  <a:p>
                    <a:r>
                      <a:rPr lang="en-US" smtClean="0"/>
                      <a:t>Lībagi</a:t>
                    </a:r>
                    <a:r>
                      <a:rPr lang="lv-LV" smtClean="0"/>
                      <a:t>11</a:t>
                    </a:r>
                    <a:r>
                      <a:rPr lang="en-US" smtClean="0"/>
                      <a:t> </a:t>
                    </a:r>
                    <a:endParaRPr lang="en-US" dirty="0"/>
                  </a:p>
                </c:rich>
              </c:tx>
              <c:showCatName val="1"/>
            </c:dLbl>
            <c:dLbl>
              <c:idx val="5"/>
              <c:layout/>
              <c:tx>
                <c:rich>
                  <a:bodyPr/>
                  <a:lstStyle/>
                  <a:p>
                    <a:r>
                      <a:rPr lang="en-US" smtClean="0"/>
                      <a:t>Lauciene</a:t>
                    </a:r>
                    <a:r>
                      <a:rPr lang="lv-LV" smtClean="0"/>
                      <a:t> 3</a:t>
                    </a:r>
                    <a:r>
                      <a:rPr lang="en-US" smtClean="0"/>
                      <a:t> </a:t>
                    </a:r>
                    <a:endParaRPr lang="en-US" dirty="0"/>
                  </a:p>
                </c:rich>
              </c:tx>
              <c:showCatName val="1"/>
            </c:dLbl>
            <c:dLbl>
              <c:idx val="6"/>
              <c:layout/>
              <c:tx>
                <c:rich>
                  <a:bodyPr/>
                  <a:lstStyle/>
                  <a:p>
                    <a:r>
                      <a:rPr lang="lv-LV" smtClean="0"/>
                      <a:t>Ķūļciems1  </a:t>
                    </a:r>
                    <a:endParaRPr lang="lv-LV"/>
                  </a:p>
                </c:rich>
              </c:tx>
              <c:showCatName val="1"/>
            </c:dLbl>
            <c:dLbl>
              <c:idx val="7"/>
              <c:layout/>
              <c:tx>
                <c:rich>
                  <a:bodyPr/>
                  <a:lstStyle/>
                  <a:p>
                    <a:r>
                      <a:rPr lang="en-US" smtClean="0"/>
                      <a:t>Sabile</a:t>
                    </a:r>
                    <a:r>
                      <a:rPr lang="lv-LV" smtClean="0"/>
                      <a:t> 14</a:t>
                    </a:r>
                    <a:r>
                      <a:rPr lang="en-US" smtClean="0"/>
                      <a:t> </a:t>
                    </a:r>
                    <a:endParaRPr lang="en-US"/>
                  </a:p>
                </c:rich>
              </c:tx>
              <c:showCatName val="1"/>
            </c:dLbl>
            <c:dLbl>
              <c:idx val="8"/>
              <c:layout/>
              <c:tx>
                <c:rich>
                  <a:bodyPr/>
                  <a:lstStyle/>
                  <a:p>
                    <a:r>
                      <a:rPr lang="en-US" smtClean="0"/>
                      <a:t>Stende</a:t>
                    </a:r>
                    <a:r>
                      <a:rPr lang="lv-LV" smtClean="0"/>
                      <a:t> 11</a:t>
                    </a:r>
                    <a:r>
                      <a:rPr lang="en-US" smtClean="0"/>
                      <a:t> </a:t>
                    </a:r>
                    <a:endParaRPr lang="en-US" dirty="0"/>
                  </a:p>
                </c:rich>
              </c:tx>
              <c:showCatName val="1"/>
            </c:dLbl>
            <c:dLbl>
              <c:idx val="9"/>
              <c:layout/>
              <c:tx>
                <c:rich>
                  <a:bodyPr/>
                  <a:lstStyle/>
                  <a:p>
                    <a:r>
                      <a:rPr lang="en-US" smtClean="0"/>
                      <a:t>Strazde</a:t>
                    </a:r>
                    <a:r>
                      <a:rPr lang="lv-LV" smtClean="0"/>
                      <a:t>3</a:t>
                    </a:r>
                    <a:r>
                      <a:rPr lang="en-US" smtClean="0"/>
                      <a:t> </a:t>
                    </a:r>
                    <a:endParaRPr lang="en-US" dirty="0"/>
                  </a:p>
                </c:rich>
              </c:tx>
              <c:showCatName val="1"/>
            </c:dLbl>
            <c:dLbl>
              <c:idx val="10"/>
              <c:layout/>
              <c:tx>
                <c:rich>
                  <a:bodyPr/>
                  <a:lstStyle/>
                  <a:p>
                    <a:r>
                      <a:rPr lang="en-US" smtClean="0"/>
                      <a:t>Virbi</a:t>
                    </a:r>
                    <a:r>
                      <a:rPr lang="lv-LV" smtClean="0"/>
                      <a:t>2</a:t>
                    </a:r>
                    <a:r>
                      <a:rPr lang="en-US" smtClean="0"/>
                      <a:t> </a:t>
                    </a:r>
                    <a:endParaRPr lang="en-US" dirty="0"/>
                  </a:p>
                </c:rich>
              </c:tx>
              <c:showCatName val="1"/>
            </c:dLbl>
            <c:dLbl>
              <c:idx val="11"/>
              <c:layout/>
              <c:tx>
                <c:rich>
                  <a:bodyPr/>
                  <a:lstStyle/>
                  <a:p>
                    <a:r>
                      <a:rPr lang="lv-LV" smtClean="0"/>
                      <a:t> 8</a:t>
                    </a:r>
                    <a:endParaRPr lang="en-US"/>
                  </a:p>
                </c:rich>
              </c:tx>
              <c:showCatName val="1"/>
            </c:dLbl>
            <c:dLbl>
              <c:idx val="12"/>
              <c:layout/>
              <c:tx>
                <c:rich>
                  <a:bodyPr/>
                  <a:lstStyle/>
                  <a:p>
                    <a:r>
                      <a:rPr lang="en-US" smtClean="0"/>
                      <a:t>Vandzene</a:t>
                    </a:r>
                    <a:r>
                      <a:rPr lang="lv-LV" smtClean="0"/>
                      <a:t>6</a:t>
                    </a:r>
                    <a:r>
                      <a:rPr lang="en-US" smtClean="0"/>
                      <a:t> </a:t>
                    </a:r>
                    <a:endParaRPr lang="en-US" dirty="0"/>
                  </a:p>
                </c:rich>
              </c:tx>
              <c:showCatName val="1"/>
            </c:dLbl>
            <c:dLbl>
              <c:idx val="13"/>
              <c:layout/>
              <c:tx>
                <c:rich>
                  <a:bodyPr/>
                  <a:lstStyle/>
                  <a:p>
                    <a:r>
                      <a:rPr lang="en-US"/>
                      <a:t>Rojas </a:t>
                    </a:r>
                    <a:r>
                      <a:rPr lang="en-US" smtClean="0"/>
                      <a:t>novads</a:t>
                    </a:r>
                    <a:r>
                      <a:rPr lang="lv-LV" smtClean="0"/>
                      <a:t>13</a:t>
                    </a:r>
                    <a:r>
                      <a:rPr lang="en-US" smtClean="0"/>
                      <a:t> </a:t>
                    </a:r>
                    <a:endParaRPr lang="en-US" dirty="0"/>
                  </a:p>
                </c:rich>
              </c:tx>
              <c:showCatName val="1"/>
            </c:dLbl>
            <c:dLbl>
              <c:idx val="14"/>
              <c:layout/>
              <c:tx>
                <c:rich>
                  <a:bodyPr/>
                  <a:lstStyle/>
                  <a:p>
                    <a:r>
                      <a:rPr lang="en-US" err="1"/>
                      <a:t>Mērsraga</a:t>
                    </a:r>
                    <a:r>
                      <a:rPr lang="en-US"/>
                      <a:t> </a:t>
                    </a:r>
                    <a:r>
                      <a:rPr lang="en-US" smtClean="0"/>
                      <a:t>novads</a:t>
                    </a:r>
                    <a:r>
                      <a:rPr lang="lv-LV" smtClean="0"/>
                      <a:t> 9</a:t>
                    </a:r>
                    <a:r>
                      <a:rPr lang="en-US" smtClean="0"/>
                      <a:t> </a:t>
                    </a:r>
                    <a:endParaRPr lang="en-US"/>
                  </a:p>
                </c:rich>
              </c:tx>
              <c:showCatName val="1"/>
            </c:dLbl>
            <c:showCatName val="1"/>
            <c:showLeaderLines val="1"/>
          </c:dLbls>
          <c:cat>
            <c:strRef>
              <c:f>Sheet1!$A$2:$A$17</c:f>
              <c:strCache>
                <c:ptCount val="16"/>
                <c:pt idx="0">
                  <c:v>Talsi </c:v>
                </c:pt>
                <c:pt idx="1">
                  <c:v>Balgale </c:v>
                </c:pt>
                <c:pt idx="2">
                  <c:v>Ģibuļi </c:v>
                </c:pt>
                <c:pt idx="3">
                  <c:v>Laidze </c:v>
                </c:pt>
                <c:pt idx="4">
                  <c:v>Lībagi </c:v>
                </c:pt>
                <c:pt idx="5">
                  <c:v>Lauciene </c:v>
                </c:pt>
                <c:pt idx="6">
                  <c:v>Ķūļciems </c:v>
                </c:pt>
                <c:pt idx="7">
                  <c:v>Sabile </c:v>
                </c:pt>
                <c:pt idx="8">
                  <c:v>Stende </c:v>
                </c:pt>
                <c:pt idx="9">
                  <c:v>Strazde </c:v>
                </c:pt>
                <c:pt idx="10">
                  <c:v>Virbi </c:v>
                </c:pt>
                <c:pt idx="11">
                  <c:v>Valdemārpils </c:v>
                </c:pt>
                <c:pt idx="12">
                  <c:v>Vandzene </c:v>
                </c:pt>
                <c:pt idx="13">
                  <c:v>Rojas novads </c:v>
                </c:pt>
                <c:pt idx="14">
                  <c:v>Mērsraga novads </c:v>
                </c:pt>
                <c:pt idx="15">
                  <c:v>Abavas pagasts </c:v>
                </c:pt>
              </c:strCache>
            </c:strRef>
          </c:cat>
          <c:val>
            <c:numRef>
              <c:f>Sheet1!$B$2:$B$17</c:f>
              <c:numCache>
                <c:formatCode>General</c:formatCode>
                <c:ptCount val="16"/>
                <c:pt idx="0">
                  <c:v>52</c:v>
                </c:pt>
                <c:pt idx="1">
                  <c:v>3</c:v>
                </c:pt>
                <c:pt idx="2">
                  <c:v>15</c:v>
                </c:pt>
                <c:pt idx="3">
                  <c:v>13</c:v>
                </c:pt>
                <c:pt idx="4">
                  <c:v>13</c:v>
                </c:pt>
                <c:pt idx="5">
                  <c:v>4</c:v>
                </c:pt>
                <c:pt idx="6">
                  <c:v>2</c:v>
                </c:pt>
                <c:pt idx="7">
                  <c:v>14</c:v>
                </c:pt>
                <c:pt idx="8">
                  <c:v>11</c:v>
                </c:pt>
                <c:pt idx="9">
                  <c:v>3</c:v>
                </c:pt>
                <c:pt idx="10">
                  <c:v>2</c:v>
                </c:pt>
                <c:pt idx="11">
                  <c:v>8</c:v>
                </c:pt>
                <c:pt idx="12">
                  <c:v>6</c:v>
                </c:pt>
                <c:pt idx="13">
                  <c:v>15</c:v>
                </c:pt>
                <c:pt idx="14">
                  <c:v>10</c:v>
                </c:pt>
                <c:pt idx="15">
                  <c:v>1</c:v>
                </c:pt>
              </c:numCache>
            </c:numRef>
          </c:val>
        </c:ser>
      </c:pie3DChart>
    </c:plotArea>
    <c:legend>
      <c:legendPos val="r"/>
      <c:layout/>
    </c:legend>
    <c:plotVisOnly val="1"/>
  </c:chart>
  <c:txPr>
    <a:bodyPr/>
    <a:lstStyle/>
    <a:p>
      <a:pPr>
        <a:defRPr sz="1800"/>
      </a:pPr>
      <a:endParaRPr lang="lv-LV"/>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lv-LV"/>
  <c:chart>
    <c:title>
      <c:layout/>
    </c:title>
    <c:view3D>
      <c:rotX val="30"/>
      <c:perspective val="30"/>
    </c:view3D>
    <c:plotArea>
      <c:layout/>
      <c:pie3DChart>
        <c:varyColors val="1"/>
        <c:ser>
          <c:idx val="0"/>
          <c:order val="0"/>
          <c:tx>
            <c:strRef>
              <c:f>Sheet1!$B$1</c:f>
              <c:strCache>
                <c:ptCount val="1"/>
                <c:pt idx="0">
                  <c:v>Sales</c:v>
                </c:pt>
              </c:strCache>
            </c:strRef>
          </c:tx>
          <c:dLbls>
            <c:showVal val="1"/>
            <c:showLeaderLines val="1"/>
          </c:dLbls>
          <c:cat>
            <c:strRef>
              <c:f>Sheet1!$A$2:$A$5</c:f>
              <c:strCache>
                <c:ptCount val="4"/>
                <c:pt idx="0">
                  <c:v>Pašvaldības </c:v>
                </c:pt>
                <c:pt idx="1">
                  <c:v>NVO </c:v>
                </c:pt>
                <c:pt idx="2">
                  <c:v>Uzņēmēji </c:v>
                </c:pt>
                <c:pt idx="3">
                  <c:v>Reliģiskas organizācijas</c:v>
                </c:pt>
              </c:strCache>
            </c:strRef>
          </c:cat>
          <c:val>
            <c:numRef>
              <c:f>Sheet1!$B$2:$B$5</c:f>
              <c:numCache>
                <c:formatCode>General</c:formatCode>
                <c:ptCount val="4"/>
                <c:pt idx="0">
                  <c:v>33</c:v>
                </c:pt>
                <c:pt idx="1">
                  <c:v>41</c:v>
                </c:pt>
                <c:pt idx="2">
                  <c:v>21</c:v>
                </c:pt>
                <c:pt idx="3">
                  <c:v>2</c:v>
                </c:pt>
              </c:numCache>
            </c:numRef>
          </c:val>
        </c:ser>
      </c:pie3DChart>
    </c:plotArea>
    <c:legend>
      <c:legendPos val="r"/>
      <c:layout/>
    </c:legend>
    <c:plotVisOnly val="1"/>
  </c:chart>
  <c:txPr>
    <a:bodyPr/>
    <a:lstStyle/>
    <a:p>
      <a:pPr>
        <a:defRPr sz="1800"/>
      </a:pPr>
      <a:endParaRPr lang="lv-LV"/>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F7A553-31D2-467B-8C49-9B2AD67D6F7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lv-LV"/>
        </a:p>
      </dgm:t>
    </dgm:pt>
    <dgm:pt modelId="{3A2159A9-E7D5-4693-9FE0-1486BFB910A8}">
      <dgm:prSet phldrT="[Teksts]"/>
      <dgm:spPr/>
      <dgm:t>
        <a:bodyPr/>
        <a:lstStyle/>
        <a:p>
          <a:r>
            <a:rPr lang="lv-LV" dirty="0" smtClean="0"/>
            <a:t>Vietējās ekonomikas stiprināšanas iniciatīvas</a:t>
          </a:r>
          <a:endParaRPr lang="lv-LV" dirty="0"/>
        </a:p>
      </dgm:t>
    </dgm:pt>
    <dgm:pt modelId="{64F939D2-D6D1-4982-932A-639A475B1FE0}" type="parTrans" cxnId="{AF33D9FC-491E-41BD-AE08-4E7D5F9A6AC9}">
      <dgm:prSet/>
      <dgm:spPr/>
      <dgm:t>
        <a:bodyPr/>
        <a:lstStyle/>
        <a:p>
          <a:endParaRPr lang="lv-LV"/>
        </a:p>
      </dgm:t>
    </dgm:pt>
    <dgm:pt modelId="{DFCE5183-EA33-40C9-A7D4-F14C1F5E0804}" type="sibTrans" cxnId="{AF33D9FC-491E-41BD-AE08-4E7D5F9A6AC9}">
      <dgm:prSet/>
      <dgm:spPr/>
      <dgm:t>
        <a:bodyPr/>
        <a:lstStyle/>
        <a:p>
          <a:endParaRPr lang="lv-LV"/>
        </a:p>
      </dgm:t>
    </dgm:pt>
    <dgm:pt modelId="{AD087FC2-6E36-4B23-A5EF-9C0F0642997E}">
      <dgm:prSet phldrT="[Teksts]"/>
      <dgm:spPr/>
      <dgm:t>
        <a:bodyPr/>
        <a:lstStyle/>
        <a:p>
          <a:r>
            <a:rPr lang="lv-LV" dirty="0" smtClean="0"/>
            <a:t>Īsās piegādes ķēdes, tirdzniecības vietas izveide/labiekārtošana</a:t>
          </a:r>
          <a:endParaRPr lang="lv-LV" dirty="0"/>
        </a:p>
      </dgm:t>
    </dgm:pt>
    <dgm:pt modelId="{2D215C0F-76F3-4A9C-BD39-1960F535BDA5}" type="parTrans" cxnId="{21E18D13-F8BD-45C2-A64E-A191358CDDD2}">
      <dgm:prSet/>
      <dgm:spPr/>
      <dgm:t>
        <a:bodyPr/>
        <a:lstStyle/>
        <a:p>
          <a:endParaRPr lang="lv-LV"/>
        </a:p>
      </dgm:t>
    </dgm:pt>
    <dgm:pt modelId="{EF62AA63-7656-4D0D-A55F-08E7B29BBED9}" type="sibTrans" cxnId="{21E18D13-F8BD-45C2-A64E-A191358CDDD2}">
      <dgm:prSet/>
      <dgm:spPr/>
      <dgm:t>
        <a:bodyPr/>
        <a:lstStyle/>
        <a:p>
          <a:endParaRPr lang="lv-LV"/>
        </a:p>
      </dgm:t>
    </dgm:pt>
    <dgm:pt modelId="{35186356-8BC7-4F1D-9D21-D8C57533F8C3}">
      <dgm:prSet phldrT="[Teksts]"/>
      <dgm:spPr/>
      <dgm:t>
        <a:bodyPr/>
        <a:lstStyle/>
        <a:p>
          <a:r>
            <a:rPr lang="lv-LV" dirty="0" smtClean="0"/>
            <a:t>Vietas potenciāla attīstības iniciatīvas</a:t>
          </a:r>
          <a:endParaRPr lang="lv-LV" dirty="0"/>
        </a:p>
      </dgm:t>
    </dgm:pt>
    <dgm:pt modelId="{E9D62073-A1C1-4703-BA3E-F4594F92D6FE}" type="parTrans" cxnId="{4939D87E-8C94-4CD3-B089-DDED368449B1}">
      <dgm:prSet/>
      <dgm:spPr/>
      <dgm:t>
        <a:bodyPr/>
        <a:lstStyle/>
        <a:p>
          <a:endParaRPr lang="lv-LV"/>
        </a:p>
      </dgm:t>
    </dgm:pt>
    <dgm:pt modelId="{076719DC-6641-423E-A773-77AF52AF5E37}" type="sibTrans" cxnId="{4939D87E-8C94-4CD3-B089-DDED368449B1}">
      <dgm:prSet/>
      <dgm:spPr/>
      <dgm:t>
        <a:bodyPr/>
        <a:lstStyle/>
        <a:p>
          <a:endParaRPr lang="lv-LV"/>
        </a:p>
      </dgm:t>
    </dgm:pt>
    <dgm:pt modelId="{3D63801A-E066-4614-BD6C-5C1471008063}">
      <dgm:prSet phldrT="[Teksts]" custT="1"/>
      <dgm:spPr/>
      <dgm:t>
        <a:bodyPr/>
        <a:lstStyle/>
        <a:p>
          <a:r>
            <a:rPr lang="lv-LV" sz="1600" dirty="0" smtClean="0"/>
            <a:t>Dabas un kultūras objektu sakārtošana</a:t>
          </a:r>
          <a:endParaRPr lang="lv-LV" sz="1600" dirty="0"/>
        </a:p>
      </dgm:t>
    </dgm:pt>
    <dgm:pt modelId="{30CB3EC0-29D9-45A1-B9EA-DD5079FEFA71}" type="parTrans" cxnId="{A09A5453-D91D-4A53-B637-36C22C1785CC}">
      <dgm:prSet/>
      <dgm:spPr/>
      <dgm:t>
        <a:bodyPr/>
        <a:lstStyle/>
        <a:p>
          <a:endParaRPr lang="lv-LV"/>
        </a:p>
      </dgm:t>
    </dgm:pt>
    <dgm:pt modelId="{82E182C2-6AA6-49C5-AA0E-7A9F9377E673}" type="sibTrans" cxnId="{A09A5453-D91D-4A53-B637-36C22C1785CC}">
      <dgm:prSet/>
      <dgm:spPr/>
      <dgm:t>
        <a:bodyPr/>
        <a:lstStyle/>
        <a:p>
          <a:endParaRPr lang="lv-LV"/>
        </a:p>
      </dgm:t>
    </dgm:pt>
    <dgm:pt modelId="{BA122A13-7C16-4363-AAA1-D96CBFB287AD}">
      <dgm:prSet custT="1"/>
      <dgm:spPr/>
      <dgm:t>
        <a:bodyPr/>
        <a:lstStyle/>
        <a:p>
          <a:r>
            <a:rPr lang="lv-LV" sz="1200" dirty="0" err="1" smtClean="0"/>
            <a:t>Mikro</a:t>
          </a:r>
          <a:r>
            <a:rPr lang="lv-LV" sz="1200" dirty="0" smtClean="0"/>
            <a:t> un mazā uzņēmējdarbība laukos </a:t>
          </a:r>
        </a:p>
        <a:p>
          <a:r>
            <a:rPr lang="lv-LV" sz="1200" dirty="0" smtClean="0"/>
            <a:t>(apgrozījums līdz 70 000EUR/gadā)</a:t>
          </a:r>
          <a:endParaRPr lang="lv-LV" sz="1200" dirty="0"/>
        </a:p>
      </dgm:t>
    </dgm:pt>
    <dgm:pt modelId="{EBA1B9D3-036B-46D7-8BCB-A44E512A58F5}" type="parTrans" cxnId="{066346FE-23E5-43B3-B894-78DD451128FA}">
      <dgm:prSet/>
      <dgm:spPr/>
      <dgm:t>
        <a:bodyPr/>
        <a:lstStyle/>
        <a:p>
          <a:endParaRPr lang="lv-LV"/>
        </a:p>
      </dgm:t>
    </dgm:pt>
    <dgm:pt modelId="{E76CD030-D10B-4923-A62E-1391A7E851FB}" type="sibTrans" cxnId="{066346FE-23E5-43B3-B894-78DD451128FA}">
      <dgm:prSet/>
      <dgm:spPr/>
      <dgm:t>
        <a:bodyPr/>
        <a:lstStyle/>
        <a:p>
          <a:endParaRPr lang="lv-LV"/>
        </a:p>
      </dgm:t>
    </dgm:pt>
    <dgm:pt modelId="{10355720-74D8-4E6D-B74C-940B2D0F622A}">
      <dgm:prSet/>
      <dgm:spPr/>
      <dgm:t>
        <a:bodyPr/>
        <a:lstStyle/>
        <a:p>
          <a:r>
            <a:rPr lang="lv-LV" dirty="0" smtClean="0"/>
            <a:t>Sadarbība un kooperācija starp vietējiem ražotājiem stiprināšana</a:t>
          </a:r>
          <a:endParaRPr lang="lv-LV" dirty="0"/>
        </a:p>
      </dgm:t>
    </dgm:pt>
    <dgm:pt modelId="{8DFE94E9-15B3-490E-A89C-0FA463AD5A27}" type="parTrans" cxnId="{BF233AE6-3FFD-47A1-9013-8F54A1FF01E2}">
      <dgm:prSet/>
      <dgm:spPr/>
      <dgm:t>
        <a:bodyPr/>
        <a:lstStyle/>
        <a:p>
          <a:endParaRPr lang="lv-LV"/>
        </a:p>
      </dgm:t>
    </dgm:pt>
    <dgm:pt modelId="{25F32224-BDAD-47AB-8771-5C1CB1AAD90F}" type="sibTrans" cxnId="{BF233AE6-3FFD-47A1-9013-8F54A1FF01E2}">
      <dgm:prSet/>
      <dgm:spPr/>
      <dgm:t>
        <a:bodyPr/>
        <a:lstStyle/>
        <a:p>
          <a:endParaRPr lang="lv-LV"/>
        </a:p>
      </dgm:t>
    </dgm:pt>
    <dgm:pt modelId="{DC51815C-A3C8-48BA-8320-E9E02F7FF33A}">
      <dgm:prSet custT="1"/>
      <dgm:spPr/>
      <dgm:t>
        <a:bodyPr/>
        <a:lstStyle/>
        <a:p>
          <a:r>
            <a:rPr lang="lv-LV" sz="1400" dirty="0" smtClean="0"/>
            <a:t>Apmācības  uzņēmējiem,</a:t>
          </a:r>
        </a:p>
        <a:p>
          <a:r>
            <a:rPr lang="lv-LV" sz="1400" dirty="0" smtClean="0"/>
            <a:t>Attālinātās nodarbinātības centru izveide</a:t>
          </a:r>
          <a:endParaRPr lang="lv-LV" sz="1400" dirty="0"/>
        </a:p>
      </dgm:t>
    </dgm:pt>
    <dgm:pt modelId="{C936DF75-575B-4F80-8C07-23708AB31F2E}" type="parTrans" cxnId="{83D9B440-DA09-4F5C-80FA-CB200BBAC8BE}">
      <dgm:prSet/>
      <dgm:spPr/>
      <dgm:t>
        <a:bodyPr/>
        <a:lstStyle/>
        <a:p>
          <a:endParaRPr lang="lv-LV"/>
        </a:p>
      </dgm:t>
    </dgm:pt>
    <dgm:pt modelId="{87F8FF40-5CF3-4F94-91AE-9B6732184EB8}" type="sibTrans" cxnId="{83D9B440-DA09-4F5C-80FA-CB200BBAC8BE}">
      <dgm:prSet/>
      <dgm:spPr/>
      <dgm:t>
        <a:bodyPr/>
        <a:lstStyle/>
        <a:p>
          <a:endParaRPr lang="lv-LV"/>
        </a:p>
      </dgm:t>
    </dgm:pt>
    <dgm:pt modelId="{8658F152-7BB7-40FB-A526-A0979B91A800}">
      <dgm:prSet custT="1"/>
      <dgm:spPr/>
      <dgm:t>
        <a:bodyPr/>
        <a:lstStyle/>
        <a:p>
          <a:r>
            <a:rPr lang="lv-LV" sz="1600" dirty="0" smtClean="0"/>
            <a:t>Teritorijas sakārtošana pakalpojumu sasniedzamībai</a:t>
          </a:r>
          <a:endParaRPr lang="lv-LV" sz="1600" dirty="0"/>
        </a:p>
      </dgm:t>
    </dgm:pt>
    <dgm:pt modelId="{9E175323-6C70-48EC-97C6-2667ADCFFE6B}" type="parTrans" cxnId="{82066ACB-BA59-455F-8890-97140E4959A3}">
      <dgm:prSet/>
      <dgm:spPr/>
      <dgm:t>
        <a:bodyPr/>
        <a:lstStyle/>
        <a:p>
          <a:endParaRPr lang="lv-LV"/>
        </a:p>
      </dgm:t>
    </dgm:pt>
    <dgm:pt modelId="{5D3612D9-0332-4EE3-BE73-E2B3089EA047}" type="sibTrans" cxnId="{82066ACB-BA59-455F-8890-97140E4959A3}">
      <dgm:prSet/>
      <dgm:spPr/>
      <dgm:t>
        <a:bodyPr/>
        <a:lstStyle/>
        <a:p>
          <a:endParaRPr lang="lv-LV"/>
        </a:p>
      </dgm:t>
    </dgm:pt>
    <dgm:pt modelId="{A20A53C3-78EE-4B74-BC2E-C3FB47EB3BC1}">
      <dgm:prSet phldrT="[Teksts]" custT="1"/>
      <dgm:spPr/>
      <dgm:t>
        <a:bodyPr/>
        <a:lstStyle/>
        <a:p>
          <a:r>
            <a:rPr lang="lv-LV" sz="1400" dirty="0" smtClean="0"/>
            <a:t>Produktu un pakalpojumu realizēšana tirgū </a:t>
          </a:r>
        </a:p>
        <a:p>
          <a:r>
            <a:rPr lang="lv-LV" sz="1400" dirty="0" smtClean="0"/>
            <a:t>(produktu zīmolu izstrāde)</a:t>
          </a:r>
          <a:endParaRPr lang="lv-LV" sz="1400" dirty="0"/>
        </a:p>
      </dgm:t>
    </dgm:pt>
    <dgm:pt modelId="{D5047926-E2A9-45A0-ACDB-FFAD67DED929}" type="parTrans" cxnId="{8BC22BAF-1C04-4274-AF94-D38A3613BEFB}">
      <dgm:prSet/>
      <dgm:spPr/>
      <dgm:t>
        <a:bodyPr/>
        <a:lstStyle/>
        <a:p>
          <a:endParaRPr lang="lv-LV"/>
        </a:p>
      </dgm:t>
    </dgm:pt>
    <dgm:pt modelId="{885E61FE-7985-456D-80D6-7194125F12AF}" type="sibTrans" cxnId="{8BC22BAF-1C04-4274-AF94-D38A3613BEFB}">
      <dgm:prSet/>
      <dgm:spPr/>
      <dgm:t>
        <a:bodyPr/>
        <a:lstStyle/>
        <a:p>
          <a:endParaRPr lang="lv-LV"/>
        </a:p>
      </dgm:t>
    </dgm:pt>
    <dgm:pt modelId="{AE51826E-6F7A-4042-BB41-F11AE408E789}">
      <dgm:prSet custT="1"/>
      <dgm:spPr/>
      <dgm:t>
        <a:bodyPr/>
        <a:lstStyle/>
        <a:p>
          <a:r>
            <a:rPr lang="lv-LV" sz="1600" dirty="0" smtClean="0"/>
            <a:t>Sabiedrisko aktivitāšu dažādošana</a:t>
          </a:r>
          <a:endParaRPr lang="lv-LV" sz="1600" dirty="0"/>
        </a:p>
      </dgm:t>
    </dgm:pt>
    <dgm:pt modelId="{EF0CFC3F-C749-4DFD-A961-8692059D5746}" type="parTrans" cxnId="{88B2BD4D-8DFA-4BBB-BBD9-ED0B769C46FC}">
      <dgm:prSet/>
      <dgm:spPr/>
      <dgm:t>
        <a:bodyPr/>
        <a:lstStyle/>
        <a:p>
          <a:endParaRPr lang="lv-LV"/>
        </a:p>
      </dgm:t>
    </dgm:pt>
    <dgm:pt modelId="{9E2A50FB-70AD-4E2A-98E3-52B009E34F44}" type="sibTrans" cxnId="{88B2BD4D-8DFA-4BBB-BBD9-ED0B769C46FC}">
      <dgm:prSet/>
      <dgm:spPr/>
      <dgm:t>
        <a:bodyPr/>
        <a:lstStyle/>
        <a:p>
          <a:endParaRPr lang="lv-LV"/>
        </a:p>
      </dgm:t>
    </dgm:pt>
    <dgm:pt modelId="{DDF8C92C-53DD-4102-A999-804647319B3C}" type="pres">
      <dgm:prSet presAssocID="{02F7A553-31D2-467B-8C49-9B2AD67D6F77}" presName="diagram" presStyleCnt="0">
        <dgm:presLayoutVars>
          <dgm:chPref val="1"/>
          <dgm:dir/>
          <dgm:animOne val="branch"/>
          <dgm:animLvl val="lvl"/>
          <dgm:resizeHandles/>
        </dgm:presLayoutVars>
      </dgm:prSet>
      <dgm:spPr/>
      <dgm:t>
        <a:bodyPr/>
        <a:lstStyle/>
        <a:p>
          <a:endParaRPr lang="lv-LV"/>
        </a:p>
      </dgm:t>
    </dgm:pt>
    <dgm:pt modelId="{2434490E-BF19-47B3-82EE-A1BFA5C58B7D}" type="pres">
      <dgm:prSet presAssocID="{3A2159A9-E7D5-4693-9FE0-1486BFB910A8}" presName="root" presStyleCnt="0"/>
      <dgm:spPr/>
    </dgm:pt>
    <dgm:pt modelId="{643C0844-8D64-4772-A371-D2A7CB548F7C}" type="pres">
      <dgm:prSet presAssocID="{3A2159A9-E7D5-4693-9FE0-1486BFB910A8}" presName="rootComposite" presStyleCnt="0"/>
      <dgm:spPr/>
    </dgm:pt>
    <dgm:pt modelId="{4749BA4C-B18A-4F97-BE2B-1FECAEBFD809}" type="pres">
      <dgm:prSet presAssocID="{3A2159A9-E7D5-4693-9FE0-1486BFB910A8}" presName="rootText" presStyleLbl="node1" presStyleIdx="0" presStyleCnt="2" custScaleX="207182" custLinFactNeighborX="1519" custLinFactNeighborY="-6674"/>
      <dgm:spPr/>
      <dgm:t>
        <a:bodyPr/>
        <a:lstStyle/>
        <a:p>
          <a:endParaRPr lang="lv-LV"/>
        </a:p>
      </dgm:t>
    </dgm:pt>
    <dgm:pt modelId="{2C0C6C20-1F4A-487C-B2C6-52025A059BB5}" type="pres">
      <dgm:prSet presAssocID="{3A2159A9-E7D5-4693-9FE0-1486BFB910A8}" presName="rootConnector" presStyleLbl="node1" presStyleIdx="0" presStyleCnt="2"/>
      <dgm:spPr/>
      <dgm:t>
        <a:bodyPr/>
        <a:lstStyle/>
        <a:p>
          <a:endParaRPr lang="lv-LV"/>
        </a:p>
      </dgm:t>
    </dgm:pt>
    <dgm:pt modelId="{5785366E-7CE8-476C-9630-47F447243302}" type="pres">
      <dgm:prSet presAssocID="{3A2159A9-E7D5-4693-9FE0-1486BFB910A8}" presName="childShape" presStyleCnt="0"/>
      <dgm:spPr/>
    </dgm:pt>
    <dgm:pt modelId="{FC31DD35-AC84-43B8-8B26-BED0212AD6AB}" type="pres">
      <dgm:prSet presAssocID="{EBA1B9D3-036B-46D7-8BCB-A44E512A58F5}" presName="Name13" presStyleLbl="parChTrans1D2" presStyleIdx="0" presStyleCnt="8"/>
      <dgm:spPr/>
      <dgm:t>
        <a:bodyPr/>
        <a:lstStyle/>
        <a:p>
          <a:endParaRPr lang="lv-LV"/>
        </a:p>
      </dgm:t>
    </dgm:pt>
    <dgm:pt modelId="{B488AFEB-9290-4EC5-86C1-A8E444546904}" type="pres">
      <dgm:prSet presAssocID="{BA122A13-7C16-4363-AAA1-D96CBFB287AD}" presName="childText" presStyleLbl="bgAcc1" presStyleIdx="0" presStyleCnt="8" custScaleX="214130" custScaleY="95046" custLinFactNeighborX="2638" custLinFactNeighborY="-19587">
        <dgm:presLayoutVars>
          <dgm:bulletEnabled val="1"/>
        </dgm:presLayoutVars>
      </dgm:prSet>
      <dgm:spPr/>
      <dgm:t>
        <a:bodyPr/>
        <a:lstStyle/>
        <a:p>
          <a:endParaRPr lang="lv-LV"/>
        </a:p>
      </dgm:t>
    </dgm:pt>
    <dgm:pt modelId="{2EC81B1B-61AE-467D-A92F-6D25382062F8}" type="pres">
      <dgm:prSet presAssocID="{D5047926-E2A9-45A0-ACDB-FFAD67DED929}" presName="Name13" presStyleLbl="parChTrans1D2" presStyleIdx="1" presStyleCnt="8"/>
      <dgm:spPr/>
      <dgm:t>
        <a:bodyPr/>
        <a:lstStyle/>
        <a:p>
          <a:endParaRPr lang="lv-LV"/>
        </a:p>
      </dgm:t>
    </dgm:pt>
    <dgm:pt modelId="{6BF9B9FA-C86E-463F-A3D1-77C743612126}" type="pres">
      <dgm:prSet presAssocID="{A20A53C3-78EE-4B74-BC2E-C3FB47EB3BC1}" presName="childText" presStyleLbl="bgAcc1" presStyleIdx="1" presStyleCnt="8" custScaleX="213677" custScaleY="109487" custLinFactNeighborX="1528" custLinFactNeighborY="-32507">
        <dgm:presLayoutVars>
          <dgm:bulletEnabled val="1"/>
        </dgm:presLayoutVars>
      </dgm:prSet>
      <dgm:spPr/>
      <dgm:t>
        <a:bodyPr/>
        <a:lstStyle/>
        <a:p>
          <a:endParaRPr lang="lv-LV"/>
        </a:p>
      </dgm:t>
    </dgm:pt>
    <dgm:pt modelId="{A4D7A83D-CF02-4BC9-A9EF-E7A1D92C97A7}" type="pres">
      <dgm:prSet presAssocID="{2D215C0F-76F3-4A9C-BD39-1960F535BDA5}" presName="Name13" presStyleLbl="parChTrans1D2" presStyleIdx="2" presStyleCnt="8"/>
      <dgm:spPr/>
      <dgm:t>
        <a:bodyPr/>
        <a:lstStyle/>
        <a:p>
          <a:endParaRPr lang="lv-LV"/>
        </a:p>
      </dgm:t>
    </dgm:pt>
    <dgm:pt modelId="{1551E2BC-5475-48C5-812A-400D04E138F1}" type="pres">
      <dgm:prSet presAssocID="{AD087FC2-6E36-4B23-A5EF-9C0F0642997E}" presName="childText" presStyleLbl="bgAcc1" presStyleIdx="2" presStyleCnt="8" custScaleX="206033" custLinFactNeighborX="7598" custLinFactNeighborY="-40743">
        <dgm:presLayoutVars>
          <dgm:bulletEnabled val="1"/>
        </dgm:presLayoutVars>
      </dgm:prSet>
      <dgm:spPr/>
      <dgm:t>
        <a:bodyPr/>
        <a:lstStyle/>
        <a:p>
          <a:endParaRPr lang="lv-LV"/>
        </a:p>
      </dgm:t>
    </dgm:pt>
    <dgm:pt modelId="{B69A8FF2-EE8B-45F0-A39D-88734A028490}" type="pres">
      <dgm:prSet presAssocID="{8DFE94E9-15B3-490E-A89C-0FA463AD5A27}" presName="Name13" presStyleLbl="parChTrans1D2" presStyleIdx="3" presStyleCnt="8"/>
      <dgm:spPr/>
      <dgm:t>
        <a:bodyPr/>
        <a:lstStyle/>
        <a:p>
          <a:endParaRPr lang="lv-LV"/>
        </a:p>
      </dgm:t>
    </dgm:pt>
    <dgm:pt modelId="{D0FC2A2A-2685-4503-BA8C-BBB8A0F2571A}" type="pres">
      <dgm:prSet presAssocID="{10355720-74D8-4E6D-B74C-940B2D0F622A}" presName="childText" presStyleLbl="bgAcc1" presStyleIdx="3" presStyleCnt="8" custScaleX="219053" custLinFactNeighborX="5696" custLinFactNeighborY="-45791">
        <dgm:presLayoutVars>
          <dgm:bulletEnabled val="1"/>
        </dgm:presLayoutVars>
      </dgm:prSet>
      <dgm:spPr/>
      <dgm:t>
        <a:bodyPr/>
        <a:lstStyle/>
        <a:p>
          <a:endParaRPr lang="lv-LV"/>
        </a:p>
      </dgm:t>
    </dgm:pt>
    <dgm:pt modelId="{8D9A0E71-CB48-4F77-93B2-AB63E911E362}" type="pres">
      <dgm:prSet presAssocID="{C936DF75-575B-4F80-8C07-23708AB31F2E}" presName="Name13" presStyleLbl="parChTrans1D2" presStyleIdx="4" presStyleCnt="8"/>
      <dgm:spPr/>
      <dgm:t>
        <a:bodyPr/>
        <a:lstStyle/>
        <a:p>
          <a:endParaRPr lang="lv-LV"/>
        </a:p>
      </dgm:t>
    </dgm:pt>
    <dgm:pt modelId="{DD76C37A-AA34-4F3B-B2F2-750D6D50CB36}" type="pres">
      <dgm:prSet presAssocID="{DC51815C-A3C8-48BA-8320-E9E02F7FF33A}" presName="childText" presStyleLbl="bgAcc1" presStyleIdx="4" presStyleCnt="8" custScaleX="209635" custLinFactNeighborX="5696" custLinFactNeighborY="-52891">
        <dgm:presLayoutVars>
          <dgm:bulletEnabled val="1"/>
        </dgm:presLayoutVars>
      </dgm:prSet>
      <dgm:spPr/>
      <dgm:t>
        <a:bodyPr/>
        <a:lstStyle/>
        <a:p>
          <a:endParaRPr lang="lv-LV"/>
        </a:p>
      </dgm:t>
    </dgm:pt>
    <dgm:pt modelId="{34296E3B-E66A-4924-808D-4C90C16CDC10}" type="pres">
      <dgm:prSet presAssocID="{35186356-8BC7-4F1D-9D21-D8C57533F8C3}" presName="root" presStyleCnt="0"/>
      <dgm:spPr/>
    </dgm:pt>
    <dgm:pt modelId="{1D42F253-E842-41E6-9DAE-1335FF54BB1C}" type="pres">
      <dgm:prSet presAssocID="{35186356-8BC7-4F1D-9D21-D8C57533F8C3}" presName="rootComposite" presStyleCnt="0"/>
      <dgm:spPr/>
    </dgm:pt>
    <dgm:pt modelId="{7B4D5D38-2BF4-4F0C-8C74-0EB776E57878}" type="pres">
      <dgm:prSet presAssocID="{35186356-8BC7-4F1D-9D21-D8C57533F8C3}" presName="rootText" presStyleLbl="node1" presStyleIdx="1" presStyleCnt="2" custScaleX="210385"/>
      <dgm:spPr/>
      <dgm:t>
        <a:bodyPr/>
        <a:lstStyle/>
        <a:p>
          <a:endParaRPr lang="lv-LV"/>
        </a:p>
      </dgm:t>
    </dgm:pt>
    <dgm:pt modelId="{2BF1685A-D430-4095-915B-C23CA7BB224F}" type="pres">
      <dgm:prSet presAssocID="{35186356-8BC7-4F1D-9D21-D8C57533F8C3}" presName="rootConnector" presStyleLbl="node1" presStyleIdx="1" presStyleCnt="2"/>
      <dgm:spPr/>
      <dgm:t>
        <a:bodyPr/>
        <a:lstStyle/>
        <a:p>
          <a:endParaRPr lang="lv-LV"/>
        </a:p>
      </dgm:t>
    </dgm:pt>
    <dgm:pt modelId="{0356FADC-B8E7-4CEA-919C-D0625B065A26}" type="pres">
      <dgm:prSet presAssocID="{35186356-8BC7-4F1D-9D21-D8C57533F8C3}" presName="childShape" presStyleCnt="0"/>
      <dgm:spPr/>
    </dgm:pt>
    <dgm:pt modelId="{7BE75890-5BB3-47D2-AF26-13B8F65C8994}" type="pres">
      <dgm:prSet presAssocID="{30CB3EC0-29D9-45A1-B9EA-DD5079FEFA71}" presName="Name13" presStyleLbl="parChTrans1D2" presStyleIdx="5" presStyleCnt="8"/>
      <dgm:spPr/>
      <dgm:t>
        <a:bodyPr/>
        <a:lstStyle/>
        <a:p>
          <a:endParaRPr lang="lv-LV"/>
        </a:p>
      </dgm:t>
    </dgm:pt>
    <dgm:pt modelId="{E4365854-91EA-4194-9F08-9CD88FA0E4A3}" type="pres">
      <dgm:prSet presAssocID="{3D63801A-E066-4614-BD6C-5C1471008063}" presName="childText" presStyleLbl="bgAcc1" presStyleIdx="5" presStyleCnt="8" custScaleX="186792">
        <dgm:presLayoutVars>
          <dgm:bulletEnabled val="1"/>
        </dgm:presLayoutVars>
      </dgm:prSet>
      <dgm:spPr/>
      <dgm:t>
        <a:bodyPr/>
        <a:lstStyle/>
        <a:p>
          <a:endParaRPr lang="lv-LV"/>
        </a:p>
      </dgm:t>
    </dgm:pt>
    <dgm:pt modelId="{DBB15FC3-B80D-4FE9-8276-069F6FE33AAC}" type="pres">
      <dgm:prSet presAssocID="{9E175323-6C70-48EC-97C6-2667ADCFFE6B}" presName="Name13" presStyleLbl="parChTrans1D2" presStyleIdx="6" presStyleCnt="8"/>
      <dgm:spPr/>
      <dgm:t>
        <a:bodyPr/>
        <a:lstStyle/>
        <a:p>
          <a:endParaRPr lang="lv-LV"/>
        </a:p>
      </dgm:t>
    </dgm:pt>
    <dgm:pt modelId="{8B728AF7-A941-4770-8C99-D97F327124E3}" type="pres">
      <dgm:prSet presAssocID="{8658F152-7BB7-40FB-A526-A0979B91A800}" presName="childText" presStyleLbl="bgAcc1" presStyleIdx="6" presStyleCnt="8" custScaleX="180387">
        <dgm:presLayoutVars>
          <dgm:bulletEnabled val="1"/>
        </dgm:presLayoutVars>
      </dgm:prSet>
      <dgm:spPr/>
      <dgm:t>
        <a:bodyPr/>
        <a:lstStyle/>
        <a:p>
          <a:endParaRPr lang="lv-LV"/>
        </a:p>
      </dgm:t>
    </dgm:pt>
    <dgm:pt modelId="{AC04BA61-F909-4341-BBD2-0FE76F509EC0}" type="pres">
      <dgm:prSet presAssocID="{EF0CFC3F-C749-4DFD-A961-8692059D5746}" presName="Name13" presStyleLbl="parChTrans1D2" presStyleIdx="7" presStyleCnt="8"/>
      <dgm:spPr/>
      <dgm:t>
        <a:bodyPr/>
        <a:lstStyle/>
        <a:p>
          <a:endParaRPr lang="lv-LV"/>
        </a:p>
      </dgm:t>
    </dgm:pt>
    <dgm:pt modelId="{5DAA1E1C-8DAF-4F45-870E-66F9CC07C1AC}" type="pres">
      <dgm:prSet presAssocID="{AE51826E-6F7A-4042-BB41-F11AE408E789}" presName="childText" presStyleLbl="bgAcc1" presStyleIdx="7" presStyleCnt="8" custScaleX="183589">
        <dgm:presLayoutVars>
          <dgm:bulletEnabled val="1"/>
        </dgm:presLayoutVars>
      </dgm:prSet>
      <dgm:spPr/>
      <dgm:t>
        <a:bodyPr/>
        <a:lstStyle/>
        <a:p>
          <a:endParaRPr lang="lv-LV"/>
        </a:p>
      </dgm:t>
    </dgm:pt>
  </dgm:ptLst>
  <dgm:cxnLst>
    <dgm:cxn modelId="{83D9B440-DA09-4F5C-80FA-CB200BBAC8BE}" srcId="{3A2159A9-E7D5-4693-9FE0-1486BFB910A8}" destId="{DC51815C-A3C8-48BA-8320-E9E02F7FF33A}" srcOrd="4" destOrd="0" parTransId="{C936DF75-575B-4F80-8C07-23708AB31F2E}" sibTransId="{87F8FF40-5CF3-4F94-91AE-9B6732184EB8}"/>
    <dgm:cxn modelId="{7CDC5E7D-BDAF-45A6-9EC9-433F1FAC4714}" type="presOf" srcId="{10355720-74D8-4E6D-B74C-940B2D0F622A}" destId="{D0FC2A2A-2685-4503-BA8C-BBB8A0F2571A}" srcOrd="0" destOrd="0" presId="urn:microsoft.com/office/officeart/2005/8/layout/hierarchy3"/>
    <dgm:cxn modelId="{BD5EE417-5D79-470E-966B-BD72D17CE183}" type="presOf" srcId="{8DFE94E9-15B3-490E-A89C-0FA463AD5A27}" destId="{B69A8FF2-EE8B-45F0-A39D-88734A028490}" srcOrd="0" destOrd="0" presId="urn:microsoft.com/office/officeart/2005/8/layout/hierarchy3"/>
    <dgm:cxn modelId="{AF530994-B013-4116-B58C-B5C386C2EC0B}" type="presOf" srcId="{C936DF75-575B-4F80-8C07-23708AB31F2E}" destId="{8D9A0E71-CB48-4F77-93B2-AB63E911E362}" srcOrd="0" destOrd="0" presId="urn:microsoft.com/office/officeart/2005/8/layout/hierarchy3"/>
    <dgm:cxn modelId="{D4A7A0AA-B07F-4D29-BB8D-1600F1503FFD}" type="presOf" srcId="{A20A53C3-78EE-4B74-BC2E-C3FB47EB3BC1}" destId="{6BF9B9FA-C86E-463F-A3D1-77C743612126}" srcOrd="0" destOrd="0" presId="urn:microsoft.com/office/officeart/2005/8/layout/hierarchy3"/>
    <dgm:cxn modelId="{4939D87E-8C94-4CD3-B089-DDED368449B1}" srcId="{02F7A553-31D2-467B-8C49-9B2AD67D6F77}" destId="{35186356-8BC7-4F1D-9D21-D8C57533F8C3}" srcOrd="1" destOrd="0" parTransId="{E9D62073-A1C1-4703-BA3E-F4594F92D6FE}" sibTransId="{076719DC-6641-423E-A773-77AF52AF5E37}"/>
    <dgm:cxn modelId="{21E18D13-F8BD-45C2-A64E-A191358CDDD2}" srcId="{3A2159A9-E7D5-4693-9FE0-1486BFB910A8}" destId="{AD087FC2-6E36-4B23-A5EF-9C0F0642997E}" srcOrd="2" destOrd="0" parTransId="{2D215C0F-76F3-4A9C-BD39-1960F535BDA5}" sibTransId="{EF62AA63-7656-4D0D-A55F-08E7B29BBED9}"/>
    <dgm:cxn modelId="{BF233AE6-3FFD-47A1-9013-8F54A1FF01E2}" srcId="{3A2159A9-E7D5-4693-9FE0-1486BFB910A8}" destId="{10355720-74D8-4E6D-B74C-940B2D0F622A}" srcOrd="3" destOrd="0" parTransId="{8DFE94E9-15B3-490E-A89C-0FA463AD5A27}" sibTransId="{25F32224-BDAD-47AB-8771-5C1CB1AAD90F}"/>
    <dgm:cxn modelId="{82066ACB-BA59-455F-8890-97140E4959A3}" srcId="{35186356-8BC7-4F1D-9D21-D8C57533F8C3}" destId="{8658F152-7BB7-40FB-A526-A0979B91A800}" srcOrd="1" destOrd="0" parTransId="{9E175323-6C70-48EC-97C6-2667ADCFFE6B}" sibTransId="{5D3612D9-0332-4EE3-BE73-E2B3089EA047}"/>
    <dgm:cxn modelId="{C8896CF3-4907-4E67-87A0-7498CD422F24}" type="presOf" srcId="{35186356-8BC7-4F1D-9D21-D8C57533F8C3}" destId="{2BF1685A-D430-4095-915B-C23CA7BB224F}" srcOrd="1" destOrd="0" presId="urn:microsoft.com/office/officeart/2005/8/layout/hierarchy3"/>
    <dgm:cxn modelId="{428B2841-A0B6-46BC-BE5D-3F25BB2570C7}" type="presOf" srcId="{02F7A553-31D2-467B-8C49-9B2AD67D6F77}" destId="{DDF8C92C-53DD-4102-A999-804647319B3C}" srcOrd="0" destOrd="0" presId="urn:microsoft.com/office/officeart/2005/8/layout/hierarchy3"/>
    <dgm:cxn modelId="{317C666F-6878-4437-9682-FA4232A95E87}" type="presOf" srcId="{EF0CFC3F-C749-4DFD-A961-8692059D5746}" destId="{AC04BA61-F909-4341-BBD2-0FE76F509EC0}" srcOrd="0" destOrd="0" presId="urn:microsoft.com/office/officeart/2005/8/layout/hierarchy3"/>
    <dgm:cxn modelId="{A2FD0332-71D1-4EF1-B780-6F137C042199}" type="presOf" srcId="{BA122A13-7C16-4363-AAA1-D96CBFB287AD}" destId="{B488AFEB-9290-4EC5-86C1-A8E444546904}" srcOrd="0" destOrd="0" presId="urn:microsoft.com/office/officeart/2005/8/layout/hierarchy3"/>
    <dgm:cxn modelId="{1A34CCB8-EE36-4406-874F-D287D4DEFCA5}" type="presOf" srcId="{35186356-8BC7-4F1D-9D21-D8C57533F8C3}" destId="{7B4D5D38-2BF4-4F0C-8C74-0EB776E57878}" srcOrd="0" destOrd="0" presId="urn:microsoft.com/office/officeart/2005/8/layout/hierarchy3"/>
    <dgm:cxn modelId="{8BC22BAF-1C04-4274-AF94-D38A3613BEFB}" srcId="{3A2159A9-E7D5-4693-9FE0-1486BFB910A8}" destId="{A20A53C3-78EE-4B74-BC2E-C3FB47EB3BC1}" srcOrd="1" destOrd="0" parTransId="{D5047926-E2A9-45A0-ACDB-FFAD67DED929}" sibTransId="{885E61FE-7985-456D-80D6-7194125F12AF}"/>
    <dgm:cxn modelId="{AB6DD64E-A113-461C-BCC6-4EE96FA11AF6}" type="presOf" srcId="{AE51826E-6F7A-4042-BB41-F11AE408E789}" destId="{5DAA1E1C-8DAF-4F45-870E-66F9CC07C1AC}" srcOrd="0" destOrd="0" presId="urn:microsoft.com/office/officeart/2005/8/layout/hierarchy3"/>
    <dgm:cxn modelId="{1F5D89B1-4881-4145-820F-40759F403232}" type="presOf" srcId="{3A2159A9-E7D5-4693-9FE0-1486BFB910A8}" destId="{2C0C6C20-1F4A-487C-B2C6-52025A059BB5}" srcOrd="1" destOrd="0" presId="urn:microsoft.com/office/officeart/2005/8/layout/hierarchy3"/>
    <dgm:cxn modelId="{AF33D9FC-491E-41BD-AE08-4E7D5F9A6AC9}" srcId="{02F7A553-31D2-467B-8C49-9B2AD67D6F77}" destId="{3A2159A9-E7D5-4693-9FE0-1486BFB910A8}" srcOrd="0" destOrd="0" parTransId="{64F939D2-D6D1-4982-932A-639A475B1FE0}" sibTransId="{DFCE5183-EA33-40C9-A7D4-F14C1F5E0804}"/>
    <dgm:cxn modelId="{9C8A0437-8888-4A9E-84B0-D8D8E016AA58}" type="presOf" srcId="{2D215C0F-76F3-4A9C-BD39-1960F535BDA5}" destId="{A4D7A83D-CF02-4BC9-A9EF-E7A1D92C97A7}" srcOrd="0" destOrd="0" presId="urn:microsoft.com/office/officeart/2005/8/layout/hierarchy3"/>
    <dgm:cxn modelId="{08646730-C48A-4EE4-9A50-080536F6796E}" type="presOf" srcId="{3A2159A9-E7D5-4693-9FE0-1486BFB910A8}" destId="{4749BA4C-B18A-4F97-BE2B-1FECAEBFD809}" srcOrd="0" destOrd="0" presId="urn:microsoft.com/office/officeart/2005/8/layout/hierarchy3"/>
    <dgm:cxn modelId="{580CED29-DBA0-4D1B-83C3-5294A73FEA03}" type="presOf" srcId="{EBA1B9D3-036B-46D7-8BCB-A44E512A58F5}" destId="{FC31DD35-AC84-43B8-8B26-BED0212AD6AB}" srcOrd="0" destOrd="0" presId="urn:microsoft.com/office/officeart/2005/8/layout/hierarchy3"/>
    <dgm:cxn modelId="{4EBA4749-9121-401C-8620-C95ED57352AC}" type="presOf" srcId="{3D63801A-E066-4614-BD6C-5C1471008063}" destId="{E4365854-91EA-4194-9F08-9CD88FA0E4A3}" srcOrd="0" destOrd="0" presId="urn:microsoft.com/office/officeart/2005/8/layout/hierarchy3"/>
    <dgm:cxn modelId="{D0243A93-8DB0-4912-AEB5-D3007131254E}" type="presOf" srcId="{8658F152-7BB7-40FB-A526-A0979B91A800}" destId="{8B728AF7-A941-4770-8C99-D97F327124E3}" srcOrd="0" destOrd="0" presId="urn:microsoft.com/office/officeart/2005/8/layout/hierarchy3"/>
    <dgm:cxn modelId="{76200064-6EC6-4F8D-A6EE-5931D36CC3E2}" type="presOf" srcId="{30CB3EC0-29D9-45A1-B9EA-DD5079FEFA71}" destId="{7BE75890-5BB3-47D2-AF26-13B8F65C8994}" srcOrd="0" destOrd="0" presId="urn:microsoft.com/office/officeart/2005/8/layout/hierarchy3"/>
    <dgm:cxn modelId="{25B54B44-82F9-4656-80C8-2B14585267D0}" type="presOf" srcId="{9E175323-6C70-48EC-97C6-2667ADCFFE6B}" destId="{DBB15FC3-B80D-4FE9-8276-069F6FE33AAC}" srcOrd="0" destOrd="0" presId="urn:microsoft.com/office/officeart/2005/8/layout/hierarchy3"/>
    <dgm:cxn modelId="{546853A0-1A14-4F6D-ABFA-6577FF8BA7F1}" type="presOf" srcId="{AD087FC2-6E36-4B23-A5EF-9C0F0642997E}" destId="{1551E2BC-5475-48C5-812A-400D04E138F1}" srcOrd="0" destOrd="0" presId="urn:microsoft.com/office/officeart/2005/8/layout/hierarchy3"/>
    <dgm:cxn modelId="{066346FE-23E5-43B3-B894-78DD451128FA}" srcId="{3A2159A9-E7D5-4693-9FE0-1486BFB910A8}" destId="{BA122A13-7C16-4363-AAA1-D96CBFB287AD}" srcOrd="0" destOrd="0" parTransId="{EBA1B9D3-036B-46D7-8BCB-A44E512A58F5}" sibTransId="{E76CD030-D10B-4923-A62E-1391A7E851FB}"/>
    <dgm:cxn modelId="{88B2BD4D-8DFA-4BBB-BBD9-ED0B769C46FC}" srcId="{35186356-8BC7-4F1D-9D21-D8C57533F8C3}" destId="{AE51826E-6F7A-4042-BB41-F11AE408E789}" srcOrd="2" destOrd="0" parTransId="{EF0CFC3F-C749-4DFD-A961-8692059D5746}" sibTransId="{9E2A50FB-70AD-4E2A-98E3-52B009E34F44}"/>
    <dgm:cxn modelId="{A09A5453-D91D-4A53-B637-36C22C1785CC}" srcId="{35186356-8BC7-4F1D-9D21-D8C57533F8C3}" destId="{3D63801A-E066-4614-BD6C-5C1471008063}" srcOrd="0" destOrd="0" parTransId="{30CB3EC0-29D9-45A1-B9EA-DD5079FEFA71}" sibTransId="{82E182C2-6AA6-49C5-AA0E-7A9F9377E673}"/>
    <dgm:cxn modelId="{9FDC2ECD-C5CB-4527-AF17-B8047E62DF09}" type="presOf" srcId="{DC51815C-A3C8-48BA-8320-E9E02F7FF33A}" destId="{DD76C37A-AA34-4F3B-B2F2-750D6D50CB36}" srcOrd="0" destOrd="0" presId="urn:microsoft.com/office/officeart/2005/8/layout/hierarchy3"/>
    <dgm:cxn modelId="{EE853208-C5A3-4B51-9B34-36442E4AB1A5}" type="presOf" srcId="{D5047926-E2A9-45A0-ACDB-FFAD67DED929}" destId="{2EC81B1B-61AE-467D-A92F-6D25382062F8}" srcOrd="0" destOrd="0" presId="urn:microsoft.com/office/officeart/2005/8/layout/hierarchy3"/>
    <dgm:cxn modelId="{DA76F13A-A1F4-4670-8E58-3AEC7CADCF1E}" type="presParOf" srcId="{DDF8C92C-53DD-4102-A999-804647319B3C}" destId="{2434490E-BF19-47B3-82EE-A1BFA5C58B7D}" srcOrd="0" destOrd="0" presId="urn:microsoft.com/office/officeart/2005/8/layout/hierarchy3"/>
    <dgm:cxn modelId="{249E0CC1-3B90-4831-BC58-506754866EDB}" type="presParOf" srcId="{2434490E-BF19-47B3-82EE-A1BFA5C58B7D}" destId="{643C0844-8D64-4772-A371-D2A7CB548F7C}" srcOrd="0" destOrd="0" presId="urn:microsoft.com/office/officeart/2005/8/layout/hierarchy3"/>
    <dgm:cxn modelId="{D93B75B8-DC66-4BC8-BF10-53CEF6139977}" type="presParOf" srcId="{643C0844-8D64-4772-A371-D2A7CB548F7C}" destId="{4749BA4C-B18A-4F97-BE2B-1FECAEBFD809}" srcOrd="0" destOrd="0" presId="urn:microsoft.com/office/officeart/2005/8/layout/hierarchy3"/>
    <dgm:cxn modelId="{0E7A8202-32A8-4C14-810B-0D613482F1A6}" type="presParOf" srcId="{643C0844-8D64-4772-A371-D2A7CB548F7C}" destId="{2C0C6C20-1F4A-487C-B2C6-52025A059BB5}" srcOrd="1" destOrd="0" presId="urn:microsoft.com/office/officeart/2005/8/layout/hierarchy3"/>
    <dgm:cxn modelId="{BD9002DF-2E04-40DD-954B-A93A180ACF4C}" type="presParOf" srcId="{2434490E-BF19-47B3-82EE-A1BFA5C58B7D}" destId="{5785366E-7CE8-476C-9630-47F447243302}" srcOrd="1" destOrd="0" presId="urn:microsoft.com/office/officeart/2005/8/layout/hierarchy3"/>
    <dgm:cxn modelId="{F51893AF-002E-4C4A-8811-A07C316FAD52}" type="presParOf" srcId="{5785366E-7CE8-476C-9630-47F447243302}" destId="{FC31DD35-AC84-43B8-8B26-BED0212AD6AB}" srcOrd="0" destOrd="0" presId="urn:microsoft.com/office/officeart/2005/8/layout/hierarchy3"/>
    <dgm:cxn modelId="{A8690976-EA47-4032-8870-4FE15644E805}" type="presParOf" srcId="{5785366E-7CE8-476C-9630-47F447243302}" destId="{B488AFEB-9290-4EC5-86C1-A8E444546904}" srcOrd="1" destOrd="0" presId="urn:microsoft.com/office/officeart/2005/8/layout/hierarchy3"/>
    <dgm:cxn modelId="{B6A085DC-10C0-4687-9E2E-FBBBC56A3D08}" type="presParOf" srcId="{5785366E-7CE8-476C-9630-47F447243302}" destId="{2EC81B1B-61AE-467D-A92F-6D25382062F8}" srcOrd="2" destOrd="0" presId="urn:microsoft.com/office/officeart/2005/8/layout/hierarchy3"/>
    <dgm:cxn modelId="{4ADF8BB6-2AC2-4EAC-8B76-C9B05B6335B8}" type="presParOf" srcId="{5785366E-7CE8-476C-9630-47F447243302}" destId="{6BF9B9FA-C86E-463F-A3D1-77C743612126}" srcOrd="3" destOrd="0" presId="urn:microsoft.com/office/officeart/2005/8/layout/hierarchy3"/>
    <dgm:cxn modelId="{8631EE4F-A146-45C1-8F2F-52238F2079D3}" type="presParOf" srcId="{5785366E-7CE8-476C-9630-47F447243302}" destId="{A4D7A83D-CF02-4BC9-A9EF-E7A1D92C97A7}" srcOrd="4" destOrd="0" presId="urn:microsoft.com/office/officeart/2005/8/layout/hierarchy3"/>
    <dgm:cxn modelId="{16EC1E21-0A50-43C5-BC9C-7FB3BFD25439}" type="presParOf" srcId="{5785366E-7CE8-476C-9630-47F447243302}" destId="{1551E2BC-5475-48C5-812A-400D04E138F1}" srcOrd="5" destOrd="0" presId="urn:microsoft.com/office/officeart/2005/8/layout/hierarchy3"/>
    <dgm:cxn modelId="{602FE0B3-AEB5-4656-9E6E-811B0AE781C9}" type="presParOf" srcId="{5785366E-7CE8-476C-9630-47F447243302}" destId="{B69A8FF2-EE8B-45F0-A39D-88734A028490}" srcOrd="6" destOrd="0" presId="urn:microsoft.com/office/officeart/2005/8/layout/hierarchy3"/>
    <dgm:cxn modelId="{16783E9A-8109-4B68-980A-F0625510AC42}" type="presParOf" srcId="{5785366E-7CE8-476C-9630-47F447243302}" destId="{D0FC2A2A-2685-4503-BA8C-BBB8A0F2571A}" srcOrd="7" destOrd="0" presId="urn:microsoft.com/office/officeart/2005/8/layout/hierarchy3"/>
    <dgm:cxn modelId="{9D1BB952-30C7-439F-9576-9B8FB69177EE}" type="presParOf" srcId="{5785366E-7CE8-476C-9630-47F447243302}" destId="{8D9A0E71-CB48-4F77-93B2-AB63E911E362}" srcOrd="8" destOrd="0" presId="urn:microsoft.com/office/officeart/2005/8/layout/hierarchy3"/>
    <dgm:cxn modelId="{40D5BC87-ABBF-4FE3-9C40-89FC59BB0F81}" type="presParOf" srcId="{5785366E-7CE8-476C-9630-47F447243302}" destId="{DD76C37A-AA34-4F3B-B2F2-750D6D50CB36}" srcOrd="9" destOrd="0" presId="urn:microsoft.com/office/officeart/2005/8/layout/hierarchy3"/>
    <dgm:cxn modelId="{A2027925-5AAF-4CB7-AFF2-0DF7107F764F}" type="presParOf" srcId="{DDF8C92C-53DD-4102-A999-804647319B3C}" destId="{34296E3B-E66A-4924-808D-4C90C16CDC10}" srcOrd="1" destOrd="0" presId="urn:microsoft.com/office/officeart/2005/8/layout/hierarchy3"/>
    <dgm:cxn modelId="{1ABF1009-3D5D-4418-9D97-A6C09BD38A5B}" type="presParOf" srcId="{34296E3B-E66A-4924-808D-4C90C16CDC10}" destId="{1D42F253-E842-41E6-9DAE-1335FF54BB1C}" srcOrd="0" destOrd="0" presId="urn:microsoft.com/office/officeart/2005/8/layout/hierarchy3"/>
    <dgm:cxn modelId="{837AD95A-2F8A-41B4-B9F7-EEBBEB69937C}" type="presParOf" srcId="{1D42F253-E842-41E6-9DAE-1335FF54BB1C}" destId="{7B4D5D38-2BF4-4F0C-8C74-0EB776E57878}" srcOrd="0" destOrd="0" presId="urn:microsoft.com/office/officeart/2005/8/layout/hierarchy3"/>
    <dgm:cxn modelId="{ED80FEE4-275A-4CFA-9144-DE733CA3F949}" type="presParOf" srcId="{1D42F253-E842-41E6-9DAE-1335FF54BB1C}" destId="{2BF1685A-D430-4095-915B-C23CA7BB224F}" srcOrd="1" destOrd="0" presId="urn:microsoft.com/office/officeart/2005/8/layout/hierarchy3"/>
    <dgm:cxn modelId="{69C427D7-8E5A-44A5-93FC-75E6546840E5}" type="presParOf" srcId="{34296E3B-E66A-4924-808D-4C90C16CDC10}" destId="{0356FADC-B8E7-4CEA-919C-D0625B065A26}" srcOrd="1" destOrd="0" presId="urn:microsoft.com/office/officeart/2005/8/layout/hierarchy3"/>
    <dgm:cxn modelId="{4225E0D2-C90F-4134-9917-EC953E9FFF06}" type="presParOf" srcId="{0356FADC-B8E7-4CEA-919C-D0625B065A26}" destId="{7BE75890-5BB3-47D2-AF26-13B8F65C8994}" srcOrd="0" destOrd="0" presId="urn:microsoft.com/office/officeart/2005/8/layout/hierarchy3"/>
    <dgm:cxn modelId="{9BAE710B-7BF6-410E-93A0-76B8663F1C4E}" type="presParOf" srcId="{0356FADC-B8E7-4CEA-919C-D0625B065A26}" destId="{E4365854-91EA-4194-9F08-9CD88FA0E4A3}" srcOrd="1" destOrd="0" presId="urn:microsoft.com/office/officeart/2005/8/layout/hierarchy3"/>
    <dgm:cxn modelId="{4E2137E1-963E-4CEE-8BFB-311333CFE7FD}" type="presParOf" srcId="{0356FADC-B8E7-4CEA-919C-D0625B065A26}" destId="{DBB15FC3-B80D-4FE9-8276-069F6FE33AAC}" srcOrd="2" destOrd="0" presId="urn:microsoft.com/office/officeart/2005/8/layout/hierarchy3"/>
    <dgm:cxn modelId="{F2EE499F-0F9A-4240-B1F8-434FD450C968}" type="presParOf" srcId="{0356FADC-B8E7-4CEA-919C-D0625B065A26}" destId="{8B728AF7-A941-4770-8C99-D97F327124E3}" srcOrd="3" destOrd="0" presId="urn:microsoft.com/office/officeart/2005/8/layout/hierarchy3"/>
    <dgm:cxn modelId="{A1AF5A12-4B0A-4117-A603-F19ECF9DA60D}" type="presParOf" srcId="{0356FADC-B8E7-4CEA-919C-D0625B065A26}" destId="{AC04BA61-F909-4341-BBD2-0FE76F509EC0}" srcOrd="4" destOrd="0" presId="urn:microsoft.com/office/officeart/2005/8/layout/hierarchy3"/>
    <dgm:cxn modelId="{1AB03461-03F7-4943-9A89-685BE28F5772}" type="presParOf" srcId="{0356FADC-B8E7-4CEA-919C-D0625B065A26}" destId="{5DAA1E1C-8DAF-4F45-870E-66F9CC07C1AC}" srcOrd="5"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1AF2B-65EA-4BBA-AD35-299F8AAE8FAA}" type="datetimeFigureOut">
              <a:rPr lang="lv-LV" smtClean="0"/>
              <a:t>2015.03.24.</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61149-ABD8-42FB-9C92-41C28112A614}" type="slidenum">
              <a:rPr lang="lv-LV" smtClean="0"/>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2C661149-ABD8-42FB-9C92-41C28112A614}" type="slidenum">
              <a:rPr lang="lv-LV" smtClean="0"/>
              <a:t>6</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AED41-25F4-40F9-B384-E93B53DA2C40}" type="datetimeFigureOut">
              <a:rPr lang="lv-LV" smtClean="0"/>
              <a:pPr/>
              <a:t>2015.03.24.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79024C8-CAC1-4775-8E8F-536F7CC7ED55}"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AED41-25F4-40F9-B384-E93B53DA2C40}" type="datetimeFigureOut">
              <a:rPr lang="lv-LV" smtClean="0"/>
              <a:pPr/>
              <a:t>2015.03.24.</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024C8-CAC1-4775-8E8F-536F7CC7ED55}"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dirty="0" smtClean="0"/>
              <a:t>Biedrība “Talsu rajona partnerība”</a:t>
            </a:r>
            <a:br>
              <a:rPr lang="lv-LV" dirty="0" smtClean="0"/>
            </a:br>
            <a:r>
              <a:rPr lang="lv-LV" dirty="0" smtClean="0"/>
              <a:t>2014.gads</a:t>
            </a:r>
            <a:endParaRPr lang="lv-LV" dirty="0"/>
          </a:p>
        </p:txBody>
      </p:sp>
      <p:sp>
        <p:nvSpPr>
          <p:cNvPr id="3" name="Subtitle 2"/>
          <p:cNvSpPr>
            <a:spLocks noGrp="1"/>
          </p:cNvSpPr>
          <p:nvPr>
            <p:ph type="subTitle" idx="1"/>
          </p:nvPr>
        </p:nvSpPr>
        <p:spPr/>
        <p:txBody>
          <a:bodyPr/>
          <a:lstStyle/>
          <a:p>
            <a:r>
              <a:rPr lang="lv-LV" dirty="0" smtClean="0"/>
              <a:t>26.marts</a:t>
            </a:r>
            <a:r>
              <a:rPr lang="lv-LV" dirty="0" smtClean="0"/>
              <a:t>, </a:t>
            </a:r>
            <a:r>
              <a:rPr lang="lv-LV" dirty="0" smtClean="0"/>
              <a:t>2015. </a:t>
            </a:r>
            <a:r>
              <a:rPr lang="lv-LV" dirty="0" smtClean="0"/>
              <a:t>gads, Talsi</a:t>
            </a:r>
            <a:endParaRPr lang="lv-LV" dirty="0"/>
          </a:p>
        </p:txBody>
      </p:sp>
      <p:pic>
        <p:nvPicPr>
          <p:cNvPr id="4" name="Picture 3"/>
          <p:cNvPicPr>
            <a:picLocks noChangeAspect="1" noChangeArrowheads="1"/>
          </p:cNvPicPr>
          <p:nvPr/>
        </p:nvPicPr>
        <p:blipFill>
          <a:blip r:embed="rId2"/>
          <a:srcRect/>
          <a:stretch>
            <a:fillRect/>
          </a:stretch>
        </p:blipFill>
        <p:spPr bwMode="auto">
          <a:xfrm>
            <a:off x="1000100" y="428604"/>
            <a:ext cx="423863" cy="420688"/>
          </a:xfrm>
          <a:prstGeom prst="rect">
            <a:avLst/>
          </a:prstGeom>
          <a:noFill/>
          <a:ln w="9525">
            <a:noFill/>
            <a:round/>
            <a:headEnd/>
            <a:tailEnd/>
          </a:ln>
        </p:spPr>
      </p:pic>
      <p:pic>
        <p:nvPicPr>
          <p:cNvPr id="5" name="Picture 2" descr="C:\Users\Admin\Pictures\LOGO\ES_logo.JPG"/>
          <p:cNvPicPr>
            <a:picLocks noChangeAspect="1" noChangeArrowheads="1"/>
          </p:cNvPicPr>
          <p:nvPr/>
        </p:nvPicPr>
        <p:blipFill>
          <a:blip r:embed="rId3" cstate="print"/>
          <a:srcRect/>
          <a:stretch>
            <a:fillRect/>
          </a:stretch>
        </p:blipFill>
        <p:spPr bwMode="auto">
          <a:xfrm>
            <a:off x="1500166" y="357166"/>
            <a:ext cx="2301485" cy="544584"/>
          </a:xfrm>
          <a:prstGeom prst="rect">
            <a:avLst/>
          </a:prstGeom>
          <a:noFill/>
          <a:ln w="9525">
            <a:noFill/>
            <a:miter lim="800000"/>
            <a:headEnd/>
            <a:tailEnd/>
          </a:ln>
        </p:spPr>
      </p:pic>
      <p:pic>
        <p:nvPicPr>
          <p:cNvPr id="6" name="Picture 4"/>
          <p:cNvPicPr>
            <a:picLocks noChangeAspect="1" noChangeArrowheads="1"/>
          </p:cNvPicPr>
          <p:nvPr/>
        </p:nvPicPr>
        <p:blipFill>
          <a:blip r:embed="rId4"/>
          <a:srcRect/>
          <a:stretch>
            <a:fillRect/>
          </a:stretch>
        </p:blipFill>
        <p:spPr bwMode="auto">
          <a:xfrm>
            <a:off x="3857620" y="357166"/>
            <a:ext cx="1762127" cy="511469"/>
          </a:xfrm>
          <a:prstGeom prst="rect">
            <a:avLst/>
          </a:prstGeom>
          <a:noFill/>
          <a:ln w="9525">
            <a:noFill/>
            <a:round/>
            <a:headEnd/>
            <a:tailEnd/>
          </a:ln>
        </p:spPr>
      </p:pic>
      <p:pic>
        <p:nvPicPr>
          <p:cNvPr id="7" name="Picture 3" descr="C:\Users\Antra\Pictures\lad_arzuzr_kras_6115b.jpg"/>
          <p:cNvPicPr>
            <a:picLocks noChangeAspect="1" noChangeArrowheads="1"/>
          </p:cNvPicPr>
          <p:nvPr/>
        </p:nvPicPr>
        <p:blipFill>
          <a:blip r:embed="rId5"/>
          <a:srcRect/>
          <a:stretch>
            <a:fillRect/>
          </a:stretch>
        </p:blipFill>
        <p:spPr bwMode="auto">
          <a:xfrm>
            <a:off x="5906559" y="285728"/>
            <a:ext cx="1519778" cy="571504"/>
          </a:xfrm>
          <a:prstGeom prst="rect">
            <a:avLst/>
          </a:prstGeom>
          <a:noFill/>
          <a:ln w="9525">
            <a:noFill/>
            <a:miter lim="800000"/>
            <a:headEnd/>
            <a:tailEnd/>
          </a:ln>
        </p:spPr>
      </p:pic>
      <p:pic>
        <p:nvPicPr>
          <p:cNvPr id="8" name="Picture 4"/>
          <p:cNvPicPr>
            <a:picLocks noChangeAspect="1" noChangeArrowheads="1"/>
          </p:cNvPicPr>
          <p:nvPr/>
        </p:nvPicPr>
        <p:blipFill>
          <a:blip r:embed="rId6" cstate="print"/>
          <a:srcRect/>
          <a:stretch>
            <a:fillRect/>
          </a:stretch>
        </p:blipFill>
        <p:spPr bwMode="auto">
          <a:xfrm>
            <a:off x="3643306" y="1000108"/>
            <a:ext cx="1276570" cy="142876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2015-2020. Plānošanas periods</a:t>
            </a:r>
            <a:endParaRPr lang="lv-LV" dirty="0"/>
          </a:p>
        </p:txBody>
      </p:sp>
      <p:sp>
        <p:nvSpPr>
          <p:cNvPr id="3" name="Content Placeholder 2"/>
          <p:cNvSpPr>
            <a:spLocks noGrp="1"/>
          </p:cNvSpPr>
          <p:nvPr>
            <p:ph idx="1"/>
          </p:nvPr>
        </p:nvSpPr>
        <p:spPr/>
        <p:txBody>
          <a:bodyPr/>
          <a:lstStyle/>
          <a:p>
            <a:r>
              <a:rPr lang="lv-LV" dirty="0" smtClean="0"/>
              <a:t>LEADER pasākuma ieviešanas grafiks paredz jaunu Vietējo attīstības stratēģiju sagatavošanu un atlasi, kas turpināsies līdz 2015. gada vidum. Šobrīd nav iespējams nosaukt konkrētu datumu, kad būs pieejami jaunie LEADER projektu konkursi, taču saskaņā ar Lauku atbalsta dienesta pausto viedokli tas varētu notikt 2015. gada beigās vai 2016. gada sākumā.</a:t>
            </a:r>
          </a:p>
          <a:p>
            <a:endParaRPr lang="lv-LV"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2015-2020. Plānošanas periods</a:t>
            </a:r>
            <a:endParaRPr lang="lv-LV" dirty="0"/>
          </a:p>
        </p:txBody>
      </p:sp>
      <p:sp>
        <p:nvSpPr>
          <p:cNvPr id="3" name="Content Placeholder 2"/>
          <p:cNvSpPr>
            <a:spLocks noGrp="1"/>
          </p:cNvSpPr>
          <p:nvPr>
            <p:ph idx="1"/>
          </p:nvPr>
        </p:nvSpPr>
        <p:spPr/>
        <p:txBody>
          <a:bodyPr/>
          <a:lstStyle/>
          <a:p>
            <a:pPr algn="just">
              <a:defRPr/>
            </a:pPr>
            <a:r>
              <a:rPr lang="lv-LV" sz="2000" dirty="0" smtClean="0">
                <a:solidFill>
                  <a:srgbClr val="002060"/>
                </a:solidFill>
              </a:rPr>
              <a:t>ES lauku attīstības prioritāte </a:t>
            </a:r>
            <a:r>
              <a:rPr lang="lv-LV" sz="2000" i="1" dirty="0" smtClean="0">
                <a:solidFill>
                  <a:srgbClr val="002060"/>
                </a:solidFill>
              </a:rPr>
              <a:t>«Veicināt sociālo </a:t>
            </a:r>
            <a:r>
              <a:rPr lang="lv-LV" sz="2000" i="1" dirty="0" err="1" smtClean="0">
                <a:solidFill>
                  <a:srgbClr val="002060"/>
                </a:solidFill>
              </a:rPr>
              <a:t>iekļautību</a:t>
            </a:r>
            <a:r>
              <a:rPr lang="lv-LV" sz="2000" i="1" dirty="0" smtClean="0">
                <a:solidFill>
                  <a:srgbClr val="002060"/>
                </a:solidFill>
              </a:rPr>
              <a:t>, nabadzības mazināšanu un ekonomisko attīstību, sekmējot vietējo attīstību lauku apvidos»</a:t>
            </a:r>
            <a:r>
              <a:rPr lang="lv-LV" sz="2000" dirty="0" smtClean="0">
                <a:solidFill>
                  <a:srgbClr val="002060"/>
                </a:solidFill>
              </a:rPr>
              <a:t>:</a:t>
            </a:r>
          </a:p>
          <a:p>
            <a:pPr lvl="1" algn="just">
              <a:defRPr/>
            </a:pPr>
            <a:r>
              <a:rPr lang="lv-LV" sz="1800" dirty="0" smtClean="0"/>
              <a:t>lauku teritoriju apdzīvotības saglabāšana;</a:t>
            </a:r>
          </a:p>
          <a:p>
            <a:pPr lvl="1" algn="just">
              <a:defRPr/>
            </a:pPr>
            <a:r>
              <a:rPr lang="lv-LV" sz="1800" dirty="0" smtClean="0"/>
              <a:t>dzīves līmeņa paaugstināšana, veicinot nodarbinātību un pakalpojumu pieejamību;</a:t>
            </a:r>
          </a:p>
          <a:p>
            <a:pPr lvl="1" algn="just">
              <a:defRPr/>
            </a:pPr>
            <a:r>
              <a:rPr lang="lv-LV" sz="1800" dirty="0" smtClean="0"/>
              <a:t>veicināt</a:t>
            </a:r>
            <a:r>
              <a:rPr lang="en-GB" sz="1800" dirty="0" smtClean="0"/>
              <a:t> </a:t>
            </a:r>
            <a:r>
              <a:rPr lang="lv-LV" sz="1800" dirty="0" smtClean="0"/>
              <a:t>lauku iedzīvotāju sociālo aktivitāti, t.sk. izglītības, kultūras, sporta un atpūtas jomās.</a:t>
            </a:r>
            <a:endParaRPr lang="lv-LV" dirty="0" smtClean="0"/>
          </a:p>
          <a:p>
            <a:pPr marL="273050" lvl="1" algn="just">
              <a:spcBef>
                <a:spcPts val="600"/>
              </a:spcBef>
              <a:buSzPct val="70000"/>
              <a:buFont typeface="Wingdings" panose="05000000000000000000" pitchFamily="2" charset="2"/>
              <a:buChar char=""/>
              <a:defRPr/>
            </a:pPr>
            <a:r>
              <a:rPr lang="lv-LV" sz="2000" dirty="0" smtClean="0">
                <a:solidFill>
                  <a:srgbClr val="002060"/>
                </a:solidFill>
              </a:rPr>
              <a:t>Ar LEADER pieejas atbalstu nevar atrisināt visas problēmas un vajadzības.</a:t>
            </a:r>
            <a:endParaRPr lang="lv-LV" dirty="0" smtClean="0">
              <a:solidFill>
                <a:srgbClr val="002060"/>
              </a:solidFill>
            </a:endParaRPr>
          </a:p>
          <a:p>
            <a:pPr marL="0" indent="0" algn="just">
              <a:spcBef>
                <a:spcPct val="0"/>
              </a:spcBef>
              <a:buNone/>
              <a:defRPr/>
            </a:pPr>
            <a:r>
              <a:rPr lang="lv-LV" sz="2000" dirty="0" smtClean="0">
                <a:solidFill>
                  <a:srgbClr val="002060"/>
                </a:solidFill>
              </a:rPr>
              <a:t>LEADER pieejas pievienotā vērtība – </a:t>
            </a:r>
            <a:r>
              <a:rPr lang="lv-LV" sz="2000" dirty="0" smtClean="0"/>
              <a:t>inovatīvi risinājumi, kopdarbība starp dažādu nozaru pārstāvjiem un vairāk kā viena pagasta vai novada robežās.</a:t>
            </a:r>
            <a:r>
              <a:rPr lang="lv-LV" altLang="lv-LV" sz="1600" dirty="0" smtClean="0">
                <a:solidFill>
                  <a:srgbClr val="000000"/>
                </a:solidFill>
              </a:rPr>
              <a:t> ©ZM</a:t>
            </a:r>
            <a:endParaRPr lang="lv-LV" altLang="lv-LV" sz="1800" dirty="0" smtClean="0">
              <a:solidFill>
                <a:srgbClr val="000000"/>
              </a:solidFill>
            </a:endParaRPr>
          </a:p>
          <a:p>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2015-2020. Plānošanas periods</a:t>
            </a:r>
            <a:endParaRPr lang="lv-LV" dirty="0"/>
          </a:p>
        </p:txBody>
      </p:sp>
      <p:graphicFrame>
        <p:nvGraphicFramePr>
          <p:cNvPr id="4" name="Satura vietturis 4"/>
          <p:cNvGraphicFramePr>
            <a:graphicFrameLocks noGrp="1"/>
          </p:cNvGraphicFramePr>
          <p:nvPr>
            <p:ph idx="1"/>
          </p:nvPr>
        </p:nvGraphicFramePr>
        <p:xfrm>
          <a:off x="285720" y="1428736"/>
          <a:ext cx="8501122"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lv-LV" dirty="0" smtClean="0"/>
              <a:t>Antra </a:t>
            </a:r>
            <a:r>
              <a:rPr lang="lv-LV" dirty="0" err="1" smtClean="0"/>
              <a:t>Jaunskalže</a:t>
            </a:r>
            <a:r>
              <a:rPr lang="lv-LV" dirty="0" smtClean="0"/>
              <a:t/>
            </a:r>
            <a:br>
              <a:rPr lang="lv-LV" dirty="0" smtClean="0"/>
            </a:br>
            <a:r>
              <a:rPr lang="lv-LV" dirty="0" smtClean="0"/>
              <a:t>ELFLA administratīvā vadītāja</a:t>
            </a:r>
            <a:endParaRPr lang="lv-LV" dirty="0"/>
          </a:p>
        </p:txBody>
      </p:sp>
      <p:pic>
        <p:nvPicPr>
          <p:cNvPr id="5" name="Picture 2" descr="http://t0.gstatic.com/images?q=tbn:ANd9GcRdxEt-cCREpZ8y4WG5uKcgtl4ah7zvJq9o4RH9ZupPwaYJqWZNKw"/>
          <p:cNvPicPr>
            <a:picLocks noChangeAspect="1" noChangeArrowheads="1"/>
          </p:cNvPicPr>
          <p:nvPr/>
        </p:nvPicPr>
        <p:blipFill>
          <a:blip r:embed="rId2"/>
          <a:srcRect/>
          <a:stretch>
            <a:fillRect/>
          </a:stretch>
        </p:blipFill>
        <p:spPr bwMode="auto">
          <a:xfrm>
            <a:off x="3857625" y="3333750"/>
            <a:ext cx="3929063" cy="26193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ELFLA projektu konkursi</a:t>
            </a:r>
            <a:endParaRPr lang="lv-LV" dirty="0"/>
          </a:p>
        </p:txBody>
      </p:sp>
      <p:sp>
        <p:nvSpPr>
          <p:cNvPr id="3" name="Content Placeholder 2"/>
          <p:cNvSpPr>
            <a:spLocks noGrp="1"/>
          </p:cNvSpPr>
          <p:nvPr>
            <p:ph idx="1"/>
          </p:nvPr>
        </p:nvSpPr>
        <p:spPr/>
        <p:txBody>
          <a:bodyPr>
            <a:normAutofit fontScale="85000" lnSpcReduction="10000"/>
          </a:bodyPr>
          <a:lstStyle/>
          <a:p>
            <a:pPr>
              <a:buNone/>
            </a:pPr>
            <a:r>
              <a:rPr lang="lv-LV" dirty="0" smtClean="0"/>
              <a:t>2014. </a:t>
            </a:r>
            <a:r>
              <a:rPr lang="lv-LV" dirty="0" smtClean="0"/>
              <a:t>gadā tika </a:t>
            </a:r>
            <a:r>
              <a:rPr lang="lv-LV" dirty="0" smtClean="0"/>
              <a:t>izsludināta 1 </a:t>
            </a:r>
            <a:r>
              <a:rPr lang="lv-LV" dirty="0" smtClean="0"/>
              <a:t>projektu konkursu </a:t>
            </a:r>
            <a:r>
              <a:rPr lang="lv-LV" dirty="0" smtClean="0"/>
              <a:t>kārta:</a:t>
            </a:r>
            <a:endParaRPr lang="lv-LV" dirty="0" smtClean="0"/>
          </a:p>
          <a:p>
            <a:pPr>
              <a:buNone/>
            </a:pPr>
            <a:r>
              <a:rPr lang="lv-LV" dirty="0" smtClean="0"/>
              <a:t>8</a:t>
            </a:r>
            <a:r>
              <a:rPr lang="lv-LV" dirty="0" smtClean="0"/>
              <a:t>. </a:t>
            </a:r>
            <a:r>
              <a:rPr lang="lv-LV" dirty="0" smtClean="0"/>
              <a:t>kārta </a:t>
            </a:r>
            <a:r>
              <a:rPr lang="lv-LV" dirty="0" smtClean="0"/>
              <a:t>7.04.- 7.05. </a:t>
            </a:r>
            <a:r>
              <a:rPr lang="lv-LV" dirty="0" smtClean="0"/>
              <a:t>pieejamais </a:t>
            </a:r>
            <a:r>
              <a:rPr lang="lv-LV" dirty="0" err="1" smtClean="0"/>
              <a:t>finansējum</a:t>
            </a:r>
            <a:r>
              <a:rPr lang="lv-LV" dirty="0" smtClean="0"/>
              <a:t> EUR </a:t>
            </a:r>
            <a:r>
              <a:rPr lang="lv-LV" b="1" dirty="0" smtClean="0"/>
              <a:t>69045,11</a:t>
            </a:r>
            <a:endParaRPr lang="lv-LV" b="1" dirty="0" smtClean="0"/>
          </a:p>
          <a:p>
            <a:pPr algn="ctr">
              <a:buNone/>
            </a:pPr>
            <a:r>
              <a:rPr lang="lv-LV" dirty="0" smtClean="0"/>
              <a:t>Iesniegti </a:t>
            </a:r>
            <a:r>
              <a:rPr lang="lv-LV" b="1" dirty="0" smtClean="0"/>
              <a:t>13</a:t>
            </a:r>
            <a:r>
              <a:rPr lang="lv-LV" dirty="0" smtClean="0"/>
              <a:t> </a:t>
            </a:r>
            <a:r>
              <a:rPr lang="lv-LV" dirty="0" smtClean="0"/>
              <a:t>projektu pieteikumi: </a:t>
            </a:r>
            <a:endParaRPr lang="lv-LV" dirty="0" smtClean="0"/>
          </a:p>
          <a:p>
            <a:pPr>
              <a:buNone/>
            </a:pPr>
            <a:r>
              <a:rPr lang="lv-LV" dirty="0" smtClean="0"/>
              <a:t>2.2.2. rīcībā –Atbalsts lauksaimniecības produktu ražošanai, pirmapstrādei un pārstrādei 3 projekti no kuriem: </a:t>
            </a:r>
          </a:p>
          <a:p>
            <a:pPr>
              <a:buNone/>
            </a:pPr>
            <a:r>
              <a:rPr lang="lv-LV" dirty="0" smtClean="0">
                <a:solidFill>
                  <a:srgbClr val="00B050"/>
                </a:solidFill>
              </a:rPr>
              <a:t>1 atbalstīts</a:t>
            </a:r>
          </a:p>
          <a:p>
            <a:pPr>
              <a:buNone/>
            </a:pPr>
            <a:r>
              <a:rPr lang="lv-LV" dirty="0" smtClean="0">
                <a:solidFill>
                  <a:srgbClr val="FF0000"/>
                </a:solidFill>
              </a:rPr>
              <a:t>1 atsaukts</a:t>
            </a:r>
          </a:p>
          <a:p>
            <a:pPr>
              <a:buNone/>
            </a:pPr>
            <a:r>
              <a:rPr lang="lv-LV" dirty="0" smtClean="0">
                <a:solidFill>
                  <a:srgbClr val="FF0000"/>
                </a:solidFill>
              </a:rPr>
              <a:t>1 noraidīts</a:t>
            </a:r>
            <a:endParaRPr lang="lv-LV"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ELFLA projektu konkursi</a:t>
            </a:r>
            <a:endParaRPr lang="lv-LV" dirty="0"/>
          </a:p>
        </p:txBody>
      </p:sp>
      <p:sp>
        <p:nvSpPr>
          <p:cNvPr id="3" name="Content Placeholder 2"/>
          <p:cNvSpPr>
            <a:spLocks noGrp="1"/>
          </p:cNvSpPr>
          <p:nvPr>
            <p:ph idx="1"/>
          </p:nvPr>
        </p:nvSpPr>
        <p:spPr/>
        <p:txBody>
          <a:bodyPr>
            <a:normAutofit fontScale="92500"/>
          </a:bodyPr>
          <a:lstStyle/>
          <a:p>
            <a:r>
              <a:rPr lang="lv-LV" dirty="0" smtClean="0"/>
              <a:t>3.1.1. rīcība. Ārpustelpu teritoriju labiekārtošana, vides, dabas, kultūras vērtību un citu objektu apkārtējās teritorijas labiekārtošana . </a:t>
            </a:r>
            <a:r>
              <a:rPr lang="lv-LV" b="1" dirty="0" smtClean="0"/>
              <a:t>56424</a:t>
            </a:r>
            <a:r>
              <a:rPr lang="lv-LV" dirty="0" smtClean="0"/>
              <a:t> </a:t>
            </a:r>
            <a:r>
              <a:rPr lang="lv-LV" dirty="0" smtClean="0"/>
              <a:t>EUR</a:t>
            </a:r>
          </a:p>
          <a:p>
            <a:r>
              <a:rPr lang="lv-LV" dirty="0" smtClean="0"/>
              <a:t>Iesniegti  </a:t>
            </a:r>
            <a:r>
              <a:rPr lang="lv-LV" b="1" dirty="0" smtClean="0"/>
              <a:t>10</a:t>
            </a:r>
            <a:r>
              <a:rPr lang="lv-LV" dirty="0" smtClean="0"/>
              <a:t> </a:t>
            </a:r>
            <a:r>
              <a:rPr lang="lv-LV" dirty="0" smtClean="0"/>
              <a:t>projektu pieteikumi </a:t>
            </a:r>
          </a:p>
          <a:p>
            <a:r>
              <a:rPr lang="lv-LV" dirty="0" smtClean="0">
                <a:solidFill>
                  <a:srgbClr val="00B050"/>
                </a:solidFill>
              </a:rPr>
              <a:t>Atbalstīti </a:t>
            </a:r>
            <a:r>
              <a:rPr lang="lv-LV" dirty="0" smtClean="0">
                <a:solidFill>
                  <a:srgbClr val="00B050"/>
                </a:solidFill>
              </a:rPr>
              <a:t>-</a:t>
            </a:r>
            <a:r>
              <a:rPr lang="lv-LV" b="1" dirty="0" smtClean="0">
                <a:solidFill>
                  <a:srgbClr val="00B050"/>
                </a:solidFill>
              </a:rPr>
              <a:t>7</a:t>
            </a:r>
          </a:p>
          <a:p>
            <a:r>
              <a:rPr lang="lv-LV" dirty="0" smtClean="0">
                <a:solidFill>
                  <a:srgbClr val="FF0000"/>
                </a:solidFill>
              </a:rPr>
              <a:t>Atsaukts-</a:t>
            </a:r>
            <a:r>
              <a:rPr lang="lv-LV" b="1" dirty="0" smtClean="0">
                <a:solidFill>
                  <a:srgbClr val="FF0000"/>
                </a:solidFill>
              </a:rPr>
              <a:t>1</a:t>
            </a:r>
            <a:r>
              <a:rPr lang="lv-LV" dirty="0" smtClean="0">
                <a:solidFill>
                  <a:srgbClr val="FF0000"/>
                </a:solidFill>
              </a:rPr>
              <a:t> </a:t>
            </a:r>
            <a:endParaRPr lang="lv-LV" dirty="0" smtClean="0">
              <a:solidFill>
                <a:srgbClr val="FF0000"/>
              </a:solidFill>
            </a:endParaRPr>
          </a:p>
          <a:p>
            <a:r>
              <a:rPr lang="lv-LV" dirty="0" smtClean="0">
                <a:solidFill>
                  <a:srgbClr val="FF0000"/>
                </a:solidFill>
              </a:rPr>
              <a:t>Noraidīti </a:t>
            </a:r>
            <a:r>
              <a:rPr lang="lv-LV" dirty="0" smtClean="0">
                <a:solidFill>
                  <a:srgbClr val="FF0000"/>
                </a:solidFill>
              </a:rPr>
              <a:t>-</a:t>
            </a:r>
            <a:r>
              <a:rPr lang="lv-LV" b="1" dirty="0" smtClean="0">
                <a:solidFill>
                  <a:srgbClr val="FF0000"/>
                </a:solidFill>
              </a:rPr>
              <a:t>1</a:t>
            </a:r>
            <a:endParaRPr lang="lv-LV" b="1" dirty="0" smtClean="0">
              <a:solidFill>
                <a:srgbClr val="FF0000"/>
              </a:solidFill>
            </a:endParaRPr>
          </a:p>
          <a:p>
            <a:r>
              <a:rPr lang="lv-LV" dirty="0" smtClean="0">
                <a:solidFill>
                  <a:srgbClr val="FF0000"/>
                </a:solidFill>
              </a:rPr>
              <a:t>Nepietika finansējuma </a:t>
            </a:r>
            <a:r>
              <a:rPr lang="lv-LV" dirty="0" smtClean="0">
                <a:solidFill>
                  <a:srgbClr val="FF0000"/>
                </a:solidFill>
              </a:rPr>
              <a:t>-</a:t>
            </a:r>
            <a:r>
              <a:rPr lang="lv-LV" b="1" dirty="0" smtClean="0">
                <a:solidFill>
                  <a:srgbClr val="FF0000"/>
                </a:solidFill>
              </a:rPr>
              <a:t>1</a:t>
            </a:r>
            <a:endParaRPr lang="lv-LV"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7972452" cy="796908"/>
          </a:xfrm>
        </p:spPr>
        <p:txBody>
          <a:bodyPr/>
          <a:lstStyle/>
          <a:p>
            <a:r>
              <a:rPr lang="lv-LV" dirty="0" smtClean="0"/>
              <a:t>ELFLA </a:t>
            </a:r>
            <a:r>
              <a:rPr lang="lv-LV" dirty="0" smtClean="0"/>
              <a:t>VIII projektu konkurss</a:t>
            </a:r>
            <a:endParaRPr lang="lv-LV" dirty="0"/>
          </a:p>
        </p:txBody>
      </p:sp>
      <p:graphicFrame>
        <p:nvGraphicFramePr>
          <p:cNvPr id="4" name="Content Placeholder 3"/>
          <p:cNvGraphicFramePr>
            <a:graphicFrameLocks noGrp="1"/>
          </p:cNvGraphicFramePr>
          <p:nvPr>
            <p:ph idx="1"/>
          </p:nvPr>
        </p:nvGraphicFramePr>
        <p:xfrm>
          <a:off x="571472" y="1071546"/>
          <a:ext cx="8115328" cy="5349673"/>
        </p:xfrm>
        <a:graphic>
          <a:graphicData uri="http://schemas.openxmlformats.org/drawingml/2006/table">
            <a:tbl>
              <a:tblPr firstRow="1" bandRow="1">
                <a:tableStyleId>{5C22544A-7EE6-4342-B048-85BDC9FD1C3A}</a:tableStyleId>
              </a:tblPr>
              <a:tblGrid>
                <a:gridCol w="2705109"/>
                <a:gridCol w="3888613"/>
                <a:gridCol w="1521606"/>
              </a:tblGrid>
              <a:tr h="76540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latin typeface="Arial" pitchFamily="34" charset="0"/>
                          <a:cs typeface="Arial" pitchFamily="34" charset="0"/>
                        </a:rPr>
                        <a:t>3.1.1. rīcība. Ārpustelpu teritoriju labiekārtošana, vides, dabas, kultūras vērtību un citu objektu apkārtējās teritorijas labiekārtošana . </a:t>
                      </a:r>
                      <a:r>
                        <a:rPr lang="lv-LV" sz="1600" b="1" dirty="0" smtClean="0">
                          <a:latin typeface="Arial" pitchFamily="34" charset="0"/>
                          <a:cs typeface="Arial" pitchFamily="34" charset="0"/>
                        </a:rPr>
                        <a:t>56 424</a:t>
                      </a:r>
                      <a:r>
                        <a:rPr lang="lv-LV" sz="1600" dirty="0" smtClean="0">
                          <a:latin typeface="Arial" pitchFamily="34" charset="0"/>
                          <a:cs typeface="Arial" pitchFamily="34" charset="0"/>
                        </a:rPr>
                        <a:t> </a:t>
                      </a:r>
                      <a:r>
                        <a:rPr lang="lv-LV" sz="1600" dirty="0" smtClean="0">
                          <a:latin typeface="Arial" pitchFamily="34" charset="0"/>
                          <a:cs typeface="Arial" pitchFamily="34" charset="0"/>
                        </a:rPr>
                        <a:t>EUR</a:t>
                      </a:r>
                    </a:p>
                    <a:p>
                      <a:endParaRPr lang="lv-LV" sz="1200" dirty="0">
                        <a:latin typeface="Arial" pitchFamily="34" charset="0"/>
                        <a:cs typeface="Arial" pitchFamily="34" charset="0"/>
                      </a:endParaRPr>
                    </a:p>
                  </a:txBody>
                  <a:tcPr/>
                </a:tc>
                <a:tc hMerge="1">
                  <a:txBody>
                    <a:bodyPr/>
                    <a:lstStyle/>
                    <a:p>
                      <a:endParaRPr lang="lv-LV" dirty="0"/>
                    </a:p>
                  </a:txBody>
                  <a:tcPr/>
                </a:tc>
                <a:tc hMerge="1">
                  <a:txBody>
                    <a:bodyPr/>
                    <a:lstStyle/>
                    <a:p>
                      <a:endParaRPr lang="lv-LV" dirty="0"/>
                    </a:p>
                  </a:txBody>
                  <a:tcPr/>
                </a:tc>
              </a:tr>
              <a:tr h="765407">
                <a:tc>
                  <a:txBody>
                    <a:bodyPr/>
                    <a:lstStyle/>
                    <a:p>
                      <a:r>
                        <a:rPr lang="lv-LV" sz="1400" dirty="0" smtClean="0">
                          <a:latin typeface="Arial" pitchFamily="34" charset="0"/>
                          <a:cs typeface="Arial" pitchFamily="34" charset="0"/>
                        </a:rPr>
                        <a:t>Mārtiņa</a:t>
                      </a:r>
                      <a:r>
                        <a:rPr lang="lv-LV" sz="1400" baseline="0" dirty="0" smtClean="0">
                          <a:latin typeface="Arial" pitchFamily="34" charset="0"/>
                          <a:cs typeface="Arial" pitchFamily="34" charset="0"/>
                        </a:rPr>
                        <a:t> (Dzedru) evaņģēliski luteriskā draudze</a:t>
                      </a:r>
                      <a:endParaRPr lang="lv-LV"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aseline="0" dirty="0" smtClean="0">
                          <a:latin typeface="Arial" pitchFamily="34" charset="0"/>
                          <a:cs typeface="Arial" pitchFamily="34" charset="0"/>
                        </a:rPr>
                        <a:t>Dzedru </a:t>
                      </a:r>
                      <a:r>
                        <a:rPr lang="lv-LV" sz="1400" dirty="0" smtClean="0">
                          <a:latin typeface="Arial" pitchFamily="34" charset="0"/>
                          <a:cs typeface="Arial" pitchFamily="34" charset="0"/>
                        </a:rPr>
                        <a:t>Mārtiņa</a:t>
                      </a:r>
                      <a:r>
                        <a:rPr lang="lv-LV" sz="1400" baseline="0" dirty="0" smtClean="0">
                          <a:latin typeface="Arial" pitchFamily="34" charset="0"/>
                          <a:cs typeface="Arial" pitchFamily="34" charset="0"/>
                        </a:rPr>
                        <a:t> evaņģēliski luteriskās baznīcas teritorijas labiekārtošana</a:t>
                      </a:r>
                      <a:endParaRPr lang="lv-LV" sz="1400" dirty="0" smtClean="0">
                        <a:latin typeface="Arial" pitchFamily="34" charset="0"/>
                        <a:cs typeface="Arial" pitchFamily="34" charset="0"/>
                      </a:endParaRPr>
                    </a:p>
                    <a:p>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2481,95</a:t>
                      </a:r>
                      <a:endParaRPr lang="lv-LV" sz="1400" dirty="0">
                        <a:latin typeface="Arial" pitchFamily="34" charset="0"/>
                        <a:cs typeface="Arial" pitchFamily="34" charset="0"/>
                      </a:endParaRPr>
                    </a:p>
                  </a:txBody>
                  <a:tcPr/>
                </a:tc>
              </a:tr>
              <a:tr h="671530">
                <a:tc>
                  <a:txBody>
                    <a:bodyPr/>
                    <a:lstStyle/>
                    <a:p>
                      <a:r>
                        <a:rPr lang="lv-LV" sz="1400" dirty="0" smtClean="0">
                          <a:latin typeface="Arial" pitchFamily="34" charset="0"/>
                          <a:cs typeface="Arial" pitchFamily="34" charset="0"/>
                        </a:rPr>
                        <a:t>Biedrība “Latvijas sarkanais Krusts”</a:t>
                      </a:r>
                      <a:endParaRPr lang="lv-LV"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latin typeface="Arial" pitchFamily="34" charset="0"/>
                          <a:cs typeface="Arial" pitchFamily="34" charset="0"/>
                        </a:rPr>
                        <a:t>Teritorijas</a:t>
                      </a:r>
                      <a:r>
                        <a:rPr lang="lv-LV" sz="1400" baseline="0" dirty="0" smtClean="0">
                          <a:latin typeface="Arial" pitchFamily="34" charset="0"/>
                          <a:cs typeface="Arial" pitchFamily="34" charset="0"/>
                        </a:rPr>
                        <a:t> labiekārtošana “</a:t>
                      </a:r>
                      <a:r>
                        <a:rPr lang="lv-LV" sz="1400" baseline="0" dirty="0" err="1" smtClean="0">
                          <a:latin typeface="Arial" pitchFamily="34" charset="0"/>
                          <a:cs typeface="Arial" pitchFamily="34" charset="0"/>
                        </a:rPr>
                        <a:t>Leprazorijas</a:t>
                      </a:r>
                      <a:r>
                        <a:rPr lang="lv-LV" sz="1400" baseline="0" dirty="0" smtClean="0">
                          <a:latin typeface="Arial" pitchFamily="34" charset="0"/>
                          <a:cs typeface="Arial" pitchFamily="34" charset="0"/>
                        </a:rPr>
                        <a:t>” parkā </a:t>
                      </a:r>
                      <a:r>
                        <a:rPr lang="lv-LV" sz="1400" baseline="0" dirty="0" err="1" smtClean="0">
                          <a:latin typeface="Arial" pitchFamily="34" charset="0"/>
                          <a:cs typeface="Arial" pitchFamily="34" charset="0"/>
                        </a:rPr>
                        <a:t>Stūrīšciemā</a:t>
                      </a:r>
                      <a:endParaRPr lang="lv-LV" sz="1400" dirty="0" smtClean="0">
                        <a:latin typeface="Arial" pitchFamily="34" charset="0"/>
                        <a:cs typeface="Arial" pitchFamily="34" charset="0"/>
                      </a:endParaRPr>
                    </a:p>
                    <a:p>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17928,</a:t>
                      </a:r>
                      <a:r>
                        <a:rPr lang="lv-LV" sz="1400" baseline="0" dirty="0" smtClean="0">
                          <a:latin typeface="Arial" pitchFamily="34" charset="0"/>
                          <a:cs typeface="Arial" pitchFamily="34" charset="0"/>
                        </a:rPr>
                        <a:t> 19</a:t>
                      </a:r>
                      <a:endParaRPr lang="lv-LV" sz="1400" dirty="0">
                        <a:latin typeface="Arial" pitchFamily="34" charset="0"/>
                        <a:cs typeface="Arial" pitchFamily="34" charset="0"/>
                      </a:endParaRPr>
                    </a:p>
                  </a:txBody>
                  <a:tcPr/>
                </a:tc>
              </a:tr>
              <a:tr h="5357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latin typeface="Arial" pitchFamily="34" charset="0"/>
                          <a:cs typeface="Arial" pitchFamily="34" charset="0"/>
                        </a:rPr>
                        <a:t>Talsu novada pašvaldība</a:t>
                      </a:r>
                    </a:p>
                    <a:p>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Sabiles vīna kalna labiekārtošana </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17928, 19</a:t>
                      </a:r>
                      <a:endParaRPr lang="lv-LV" sz="1400" dirty="0">
                        <a:latin typeface="Arial" pitchFamily="34" charset="0"/>
                        <a:cs typeface="Arial" pitchFamily="34" charset="0"/>
                      </a:endParaRPr>
                    </a:p>
                  </a:txBody>
                  <a:tcPr/>
                </a:tc>
              </a:tr>
              <a:tr h="306163">
                <a:tc>
                  <a:txBody>
                    <a:bodyPr/>
                    <a:lstStyle/>
                    <a:p>
                      <a:r>
                        <a:rPr lang="lv-LV" sz="1400" dirty="0" smtClean="0">
                          <a:latin typeface="Arial" pitchFamily="34" charset="0"/>
                          <a:cs typeface="Arial" pitchFamily="34" charset="0"/>
                        </a:rPr>
                        <a:t>Talsu novada pašvaldība</a:t>
                      </a:r>
                      <a:endParaRPr lang="lv-LV" sz="1400" dirty="0">
                        <a:latin typeface="Arial" pitchFamily="34" charset="0"/>
                        <a:cs typeface="Arial" pitchFamily="34" charset="0"/>
                      </a:endParaRPr>
                    </a:p>
                  </a:txBody>
                  <a:tcPr/>
                </a:tc>
                <a:tc>
                  <a:txBody>
                    <a:bodyPr/>
                    <a:lstStyle/>
                    <a:p>
                      <a:r>
                        <a:rPr lang="lv-LV" sz="1400" dirty="0" err="1" smtClean="0">
                          <a:latin typeface="Arial" pitchFamily="34" charset="0"/>
                          <a:cs typeface="Arial" pitchFamily="34" charset="0"/>
                        </a:rPr>
                        <a:t>Mundigu</a:t>
                      </a:r>
                      <a:r>
                        <a:rPr lang="lv-LV" sz="1400" dirty="0" smtClean="0">
                          <a:latin typeface="Arial" pitchFamily="34" charset="0"/>
                          <a:cs typeface="Arial" pitchFamily="34" charset="0"/>
                        </a:rPr>
                        <a:t> ezera teritorijas labiekārtošana</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17928.19</a:t>
                      </a:r>
                      <a:endParaRPr lang="lv-LV" sz="1400" dirty="0">
                        <a:latin typeface="Arial" pitchFamily="34" charset="0"/>
                        <a:cs typeface="Arial" pitchFamily="34" charset="0"/>
                      </a:endParaRPr>
                    </a:p>
                  </a:txBody>
                  <a:tcPr/>
                </a:tc>
              </a:tr>
              <a:tr h="535785">
                <a:tc>
                  <a:txBody>
                    <a:bodyPr/>
                    <a:lstStyle/>
                    <a:p>
                      <a:r>
                        <a:rPr lang="lv-LV" sz="1400" dirty="0" smtClean="0">
                          <a:latin typeface="Arial" pitchFamily="34" charset="0"/>
                          <a:cs typeface="Arial" pitchFamily="34" charset="0"/>
                        </a:rPr>
                        <a:t>Rojas Novada dome</a:t>
                      </a:r>
                      <a:r>
                        <a:rPr lang="lv-LV" sz="1400" baseline="0" dirty="0" smtClean="0">
                          <a:latin typeface="Arial" pitchFamily="34" charset="0"/>
                          <a:cs typeface="Arial" pitchFamily="34" charset="0"/>
                        </a:rPr>
                        <a:t> </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Zaļo nodarbību</a:t>
                      </a:r>
                      <a:r>
                        <a:rPr lang="lv-LV" sz="1400" baseline="0" dirty="0" smtClean="0">
                          <a:latin typeface="Arial" pitchFamily="34" charset="0"/>
                          <a:cs typeface="Arial" pitchFamily="34" charset="0"/>
                        </a:rPr>
                        <a:t> komplekss brīvā dabā Rojas novada iedzīvotājiem un viesiem</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18965,00</a:t>
                      </a:r>
                      <a:endParaRPr lang="lv-LV" sz="1400" dirty="0">
                        <a:latin typeface="Arial" pitchFamily="34" charset="0"/>
                        <a:cs typeface="Arial" pitchFamily="34" charset="0"/>
                      </a:endParaRPr>
                    </a:p>
                  </a:txBody>
                  <a:tcPr/>
                </a:tc>
              </a:tr>
              <a:tr h="306163">
                <a:tc>
                  <a:txBody>
                    <a:bodyPr/>
                    <a:lstStyle/>
                    <a:p>
                      <a:r>
                        <a:rPr lang="lv-LV" sz="1400" dirty="0" smtClean="0">
                          <a:latin typeface="Arial" pitchFamily="34" charset="0"/>
                          <a:cs typeface="Arial" pitchFamily="34" charset="0"/>
                        </a:rPr>
                        <a:t>Biedrība “</a:t>
                      </a:r>
                      <a:r>
                        <a:rPr lang="lv-LV" sz="1400" dirty="0" err="1" smtClean="0">
                          <a:latin typeface="Arial" pitchFamily="34" charset="0"/>
                          <a:cs typeface="Arial" pitchFamily="34" charset="0"/>
                        </a:rPr>
                        <a:t>Latvānis</a:t>
                      </a:r>
                      <a:r>
                        <a:rPr lang="lv-LV" sz="1400" dirty="0" smtClean="0">
                          <a:latin typeface="Arial" pitchFamily="34" charset="0"/>
                          <a:cs typeface="Arial" pitchFamily="34" charset="0"/>
                        </a:rPr>
                        <a:t>”</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Parka izveide “Mācītāja</a:t>
                      </a:r>
                      <a:r>
                        <a:rPr lang="lv-LV" sz="1400" baseline="0" dirty="0" smtClean="0">
                          <a:latin typeface="Arial" pitchFamily="34" charset="0"/>
                          <a:cs typeface="Arial" pitchFamily="34" charset="0"/>
                        </a:rPr>
                        <a:t> māja”</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10168, 98</a:t>
                      </a:r>
                      <a:endParaRPr lang="lv-LV" sz="1400" dirty="0">
                        <a:latin typeface="Arial" pitchFamily="34" charset="0"/>
                        <a:cs typeface="Arial" pitchFamily="34" charset="0"/>
                      </a:endParaRPr>
                    </a:p>
                  </a:txBody>
                  <a:tcPr/>
                </a:tc>
              </a:tr>
              <a:tr h="306163">
                <a:tc>
                  <a:txBody>
                    <a:bodyPr/>
                    <a:lstStyle/>
                    <a:p>
                      <a:r>
                        <a:rPr lang="lv-LV" sz="1400" dirty="0" smtClean="0">
                          <a:latin typeface="Arial" pitchFamily="34" charset="0"/>
                          <a:cs typeface="Arial" pitchFamily="34" charset="0"/>
                        </a:rPr>
                        <a:t>Biedrība “</a:t>
                      </a:r>
                      <a:r>
                        <a:rPr lang="lv-LV" sz="1400" dirty="0" err="1" smtClean="0">
                          <a:latin typeface="Arial" pitchFamily="34" charset="0"/>
                          <a:cs typeface="Arial" pitchFamily="34" charset="0"/>
                        </a:rPr>
                        <a:t>Jāņkalni</a:t>
                      </a:r>
                      <a:r>
                        <a:rPr lang="lv-LV" sz="1400" baseline="0" dirty="0" smtClean="0">
                          <a:latin typeface="Arial" pitchFamily="34" charset="0"/>
                          <a:cs typeface="Arial" pitchFamily="34" charset="0"/>
                        </a:rPr>
                        <a:t> 2”</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Dzīvojamās mājas “</a:t>
                      </a:r>
                      <a:r>
                        <a:rPr lang="lv-LV" sz="1400" dirty="0" err="1" smtClean="0">
                          <a:latin typeface="Arial" pitchFamily="34" charset="0"/>
                          <a:cs typeface="Arial" pitchFamily="34" charset="0"/>
                        </a:rPr>
                        <a:t>Jāņ</a:t>
                      </a:r>
                      <a:r>
                        <a:rPr lang="lv-LV" sz="1400" baseline="0" dirty="0" err="1" smtClean="0">
                          <a:latin typeface="Arial" pitchFamily="34" charset="0"/>
                          <a:cs typeface="Arial" pitchFamily="34" charset="0"/>
                        </a:rPr>
                        <a:t>kalni</a:t>
                      </a:r>
                      <a:r>
                        <a:rPr lang="lv-LV" sz="1400" baseline="0" dirty="0" smtClean="0">
                          <a:latin typeface="Arial" pitchFamily="34" charset="0"/>
                          <a:cs typeface="Arial" pitchFamily="34" charset="0"/>
                        </a:rPr>
                        <a:t> 2” apkārtnes labiekārtošana</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17011,42</a:t>
                      </a:r>
                      <a:endParaRPr lang="lv-LV" sz="1400" dirty="0">
                        <a:latin typeface="Arial" pitchFamily="34" charset="0"/>
                        <a:cs typeface="Arial" pitchFamily="34" charset="0"/>
                      </a:endParaRPr>
                    </a:p>
                  </a:txBody>
                  <a:tcPr/>
                </a:tc>
              </a:tr>
              <a:tr h="306163">
                <a:tc gridSpan="3">
                  <a:txBody>
                    <a:bodyPr/>
                    <a:lstStyle/>
                    <a:p>
                      <a:r>
                        <a:rPr lang="lv-LV" sz="1600" b="1" dirty="0" smtClean="0">
                          <a:latin typeface="Arial" pitchFamily="34" charset="0"/>
                          <a:cs typeface="Arial" pitchFamily="34" charset="0"/>
                        </a:rPr>
                        <a:t>2.2.2.rīcība .  Atbalsts lauksaimniecības produktu</a:t>
                      </a:r>
                      <a:r>
                        <a:rPr lang="lv-LV" sz="1600" b="1" baseline="0" dirty="0" smtClean="0">
                          <a:latin typeface="Arial" pitchFamily="34" charset="0"/>
                          <a:cs typeface="Arial" pitchFamily="34" charset="0"/>
                        </a:rPr>
                        <a:t>  ražošanai , pirmapstrādei un pārstrādei  12620 ,26  EUR</a:t>
                      </a:r>
                      <a:endParaRPr lang="lv-LV" sz="1600" b="1" dirty="0">
                        <a:latin typeface="Arial" pitchFamily="34" charset="0"/>
                        <a:cs typeface="Arial" pitchFamily="34" charset="0"/>
                      </a:endParaRPr>
                    </a:p>
                  </a:txBody>
                  <a:tcPr/>
                </a:tc>
                <a:tc hMerge="1">
                  <a:txBody>
                    <a:bodyPr/>
                    <a:lstStyle/>
                    <a:p>
                      <a:endParaRPr lang="lv-LV" sz="1200" dirty="0"/>
                    </a:p>
                  </a:txBody>
                  <a:tcPr/>
                </a:tc>
                <a:tc hMerge="1">
                  <a:txBody>
                    <a:bodyPr/>
                    <a:lstStyle/>
                    <a:p>
                      <a:endParaRPr lang="lv-LV" sz="1200" dirty="0"/>
                    </a:p>
                  </a:txBody>
                  <a:tcPr/>
                </a:tc>
              </a:tr>
              <a:tr h="306163">
                <a:tc>
                  <a:txBody>
                    <a:bodyPr/>
                    <a:lstStyle/>
                    <a:p>
                      <a:r>
                        <a:rPr lang="lv-LV" sz="1400" dirty="0" smtClean="0">
                          <a:latin typeface="Arial" pitchFamily="34" charset="0"/>
                          <a:cs typeface="Arial" pitchFamily="34" charset="0"/>
                        </a:rPr>
                        <a:t>Einārs Kalniņš</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Biškopības inventāra iegāde E.Kalniņa dravai</a:t>
                      </a:r>
                      <a:endParaRPr lang="lv-LV" sz="1400" dirty="0">
                        <a:latin typeface="Arial" pitchFamily="34" charset="0"/>
                        <a:cs typeface="Arial" pitchFamily="34" charset="0"/>
                      </a:endParaRPr>
                    </a:p>
                  </a:txBody>
                  <a:tcPr/>
                </a:tc>
                <a:tc>
                  <a:txBody>
                    <a:bodyPr/>
                    <a:lstStyle/>
                    <a:p>
                      <a:r>
                        <a:rPr lang="lv-LV" sz="1400" dirty="0" smtClean="0">
                          <a:latin typeface="Arial" pitchFamily="34" charset="0"/>
                          <a:cs typeface="Arial" pitchFamily="34" charset="0"/>
                        </a:rPr>
                        <a:t>1463,68</a:t>
                      </a:r>
                      <a:endParaRPr lang="lv-LV" sz="1400" dirty="0">
                        <a:latin typeface="Arial" pitchFamily="34" charset="0"/>
                        <a:cs typeface="Arial" pitchFamily="34"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3600" b="1" dirty="0" smtClean="0"/>
              <a:t>ELFLA finansējuma apguve 2009.-2014. gads</a:t>
            </a:r>
            <a:r>
              <a:rPr lang="lv-LV" dirty="0" smtClean="0"/>
              <a:t/>
            </a:r>
            <a:br>
              <a:rPr lang="lv-LV" dirty="0" smtClean="0"/>
            </a:br>
            <a:endParaRPr lang="lv-LV" dirty="0"/>
          </a:p>
        </p:txBody>
      </p:sp>
      <p:graphicFrame>
        <p:nvGraphicFramePr>
          <p:cNvPr id="4" name="Content Placeholder 3"/>
          <p:cNvGraphicFramePr>
            <a:graphicFrameLocks noGrp="1"/>
          </p:cNvGraphicFramePr>
          <p:nvPr>
            <p:ph idx="1"/>
          </p:nvPr>
        </p:nvGraphicFramePr>
        <p:xfrm>
          <a:off x="571470" y="1071547"/>
          <a:ext cx="8115330" cy="5570680"/>
        </p:xfrm>
        <a:graphic>
          <a:graphicData uri="http://schemas.openxmlformats.org/drawingml/2006/table">
            <a:tbl>
              <a:tblPr firstRow="1" bandRow="1">
                <a:tableStyleId>{5C22544A-7EE6-4342-B048-85BDC9FD1C3A}</a:tableStyleId>
              </a:tblPr>
              <a:tblGrid>
                <a:gridCol w="1352555"/>
                <a:gridCol w="1352555"/>
                <a:gridCol w="1352555"/>
                <a:gridCol w="1352555"/>
                <a:gridCol w="1352555"/>
                <a:gridCol w="1352555"/>
              </a:tblGrid>
              <a:tr h="998430">
                <a:tc>
                  <a:txBody>
                    <a:bodyPr/>
                    <a:lstStyle/>
                    <a:p>
                      <a:pPr>
                        <a:lnSpc>
                          <a:spcPct val="115000"/>
                        </a:lnSpc>
                        <a:spcAft>
                          <a:spcPts val="0"/>
                        </a:spcAft>
                      </a:pPr>
                      <a:r>
                        <a:rPr lang="lv-LV" sz="1400" dirty="0">
                          <a:latin typeface="Times New Roman"/>
                          <a:ea typeface="Calibri"/>
                          <a:cs typeface="Times New Roman"/>
                        </a:rPr>
                        <a:t>Projektu pieteikumu iesniegšanas kārta/gads</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Kārtā izsludinātais publiskais finansējums EUR</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Kārtā pieprasītais publiskais finansējums EUR</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Iesniegto projektu skaits</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Apstiprinātie projekti </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Kārtā apgūtais publiskais finansējums EUR</a:t>
                      </a:r>
                      <a:endParaRPr lang="lv-LV" sz="1400">
                        <a:latin typeface="Calibri"/>
                        <a:ea typeface="Calibri"/>
                        <a:cs typeface="Times New Roman"/>
                      </a:endParaRPr>
                    </a:p>
                  </a:txBody>
                  <a:tcPr marL="68580" marR="68580" marT="0" marB="0"/>
                </a:tc>
              </a:tr>
              <a:tr h="499215">
                <a:tc>
                  <a:txBody>
                    <a:bodyPr/>
                    <a:lstStyle/>
                    <a:p>
                      <a:pPr>
                        <a:lnSpc>
                          <a:spcPct val="115000"/>
                        </a:lnSpc>
                        <a:spcAft>
                          <a:spcPts val="0"/>
                        </a:spcAft>
                      </a:pPr>
                      <a:r>
                        <a:rPr lang="lv-LV" sz="1400">
                          <a:latin typeface="Times New Roman"/>
                          <a:ea typeface="Calibri"/>
                          <a:cs typeface="Times New Roman"/>
                        </a:rPr>
                        <a:t>I kārta</a:t>
                      </a:r>
                      <a:endParaRPr lang="lv-LV" sz="1400">
                        <a:latin typeface="Calibri"/>
                        <a:ea typeface="Calibri"/>
                        <a:cs typeface="Times New Roman"/>
                      </a:endParaRPr>
                    </a:p>
                    <a:p>
                      <a:pPr>
                        <a:lnSpc>
                          <a:spcPct val="115000"/>
                        </a:lnSpc>
                        <a:spcAft>
                          <a:spcPts val="0"/>
                        </a:spcAft>
                      </a:pPr>
                      <a:r>
                        <a:rPr lang="lv-LV" sz="1400">
                          <a:latin typeface="Times New Roman"/>
                          <a:ea typeface="Calibri"/>
                          <a:cs typeface="Times New Roman"/>
                        </a:rPr>
                        <a:t> 2009. gads </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126920.09</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116 469,52</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11</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6</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57 465,69</a:t>
                      </a:r>
                      <a:endParaRPr lang="lv-LV" sz="1400">
                        <a:latin typeface="Calibri"/>
                        <a:ea typeface="Calibri"/>
                        <a:cs typeface="Times New Roman"/>
                      </a:endParaRPr>
                    </a:p>
                  </a:txBody>
                  <a:tcPr marL="68580" marR="68580" marT="0" marB="0"/>
                </a:tc>
              </a:tr>
              <a:tr h="480141">
                <a:tc>
                  <a:txBody>
                    <a:bodyPr/>
                    <a:lstStyle/>
                    <a:p>
                      <a:pPr>
                        <a:lnSpc>
                          <a:spcPct val="115000"/>
                        </a:lnSpc>
                        <a:spcAft>
                          <a:spcPts val="0"/>
                        </a:spcAft>
                      </a:pPr>
                      <a:r>
                        <a:rPr lang="lv-LV" sz="1400">
                          <a:latin typeface="Times New Roman"/>
                          <a:ea typeface="Calibri"/>
                          <a:cs typeface="Times New Roman"/>
                        </a:rPr>
                        <a:t>II kārta 2010.gads</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261121.65</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308 809,86</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22</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14</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141 309,56</a:t>
                      </a:r>
                      <a:endParaRPr lang="lv-LV" sz="1400">
                        <a:latin typeface="Calibri"/>
                        <a:ea typeface="Calibri"/>
                        <a:cs typeface="Times New Roman"/>
                      </a:endParaRPr>
                    </a:p>
                  </a:txBody>
                  <a:tcPr marL="68580" marR="68580" marT="0" marB="0"/>
                </a:tc>
              </a:tr>
              <a:tr h="480141">
                <a:tc>
                  <a:txBody>
                    <a:bodyPr/>
                    <a:lstStyle/>
                    <a:p>
                      <a:pPr>
                        <a:lnSpc>
                          <a:spcPct val="115000"/>
                        </a:lnSpc>
                        <a:spcAft>
                          <a:spcPts val="0"/>
                        </a:spcAft>
                      </a:pPr>
                      <a:r>
                        <a:rPr lang="lv-LV" sz="1400">
                          <a:latin typeface="Times New Roman"/>
                          <a:ea typeface="Calibri"/>
                          <a:cs typeface="Times New Roman"/>
                        </a:rPr>
                        <a:t>III kārta 2011.gads</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274866.14</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634 945,48</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50</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23</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304 469,92</a:t>
                      </a:r>
                      <a:endParaRPr lang="lv-LV" sz="1400">
                        <a:latin typeface="Calibri"/>
                        <a:ea typeface="Calibri"/>
                        <a:cs typeface="Times New Roman"/>
                      </a:endParaRPr>
                    </a:p>
                  </a:txBody>
                  <a:tcPr marL="68580" marR="68580" marT="0" marB="0"/>
                </a:tc>
              </a:tr>
              <a:tr h="480141">
                <a:tc>
                  <a:txBody>
                    <a:bodyPr/>
                    <a:lstStyle/>
                    <a:p>
                      <a:pPr>
                        <a:lnSpc>
                          <a:spcPct val="115000"/>
                        </a:lnSpc>
                        <a:spcAft>
                          <a:spcPts val="0"/>
                        </a:spcAft>
                      </a:pPr>
                      <a:r>
                        <a:rPr lang="lv-LV" sz="1400">
                          <a:latin typeface="Times New Roman"/>
                          <a:ea typeface="Calibri"/>
                          <a:cs typeface="Times New Roman"/>
                        </a:rPr>
                        <a:t>IV kārta 2012.gads</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476320.15</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630 819,79</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44</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22</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280 302,63</a:t>
                      </a:r>
                      <a:endParaRPr lang="lv-LV" sz="1400">
                        <a:latin typeface="Calibri"/>
                        <a:ea typeface="Calibri"/>
                        <a:cs typeface="Times New Roman"/>
                      </a:endParaRPr>
                    </a:p>
                  </a:txBody>
                  <a:tcPr marL="68580" marR="68580" marT="0" marB="0"/>
                </a:tc>
              </a:tr>
              <a:tr h="480141">
                <a:tc>
                  <a:txBody>
                    <a:bodyPr/>
                    <a:lstStyle/>
                    <a:p>
                      <a:pPr>
                        <a:lnSpc>
                          <a:spcPct val="115000"/>
                        </a:lnSpc>
                        <a:spcAft>
                          <a:spcPts val="0"/>
                        </a:spcAft>
                      </a:pPr>
                      <a:r>
                        <a:rPr lang="lv-LV" sz="1400" dirty="0">
                          <a:latin typeface="Times New Roman"/>
                          <a:ea typeface="Calibri"/>
                          <a:cs typeface="Times New Roman"/>
                        </a:rPr>
                        <a:t>V kārta 2013.gads</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197402.73</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451 221,26</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37</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20</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185 001,46</a:t>
                      </a:r>
                      <a:endParaRPr lang="lv-LV" sz="1400">
                        <a:latin typeface="Calibri"/>
                        <a:ea typeface="Calibri"/>
                        <a:cs typeface="Times New Roman"/>
                      </a:endParaRPr>
                    </a:p>
                  </a:txBody>
                  <a:tcPr marL="68580" marR="68580" marT="0" marB="0"/>
                </a:tc>
              </a:tr>
              <a:tr h="480141">
                <a:tc>
                  <a:txBody>
                    <a:bodyPr/>
                    <a:lstStyle/>
                    <a:p>
                      <a:pPr>
                        <a:lnSpc>
                          <a:spcPct val="115000"/>
                        </a:lnSpc>
                        <a:spcAft>
                          <a:spcPts val="0"/>
                        </a:spcAft>
                      </a:pPr>
                      <a:r>
                        <a:rPr lang="lv-LV" sz="1400">
                          <a:latin typeface="Times New Roman"/>
                          <a:ea typeface="Calibri"/>
                          <a:cs typeface="Times New Roman"/>
                        </a:rPr>
                        <a:t>VI kārta 2013.gads</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13300.61</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15 167,63</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6</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3</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4 951,83</a:t>
                      </a:r>
                      <a:endParaRPr lang="lv-LV" sz="1400">
                        <a:latin typeface="Calibri"/>
                        <a:ea typeface="Calibri"/>
                        <a:cs typeface="Times New Roman"/>
                      </a:endParaRPr>
                    </a:p>
                  </a:txBody>
                  <a:tcPr marL="68580" marR="68580" marT="0" marB="0"/>
                </a:tc>
              </a:tr>
              <a:tr h="480141">
                <a:tc>
                  <a:txBody>
                    <a:bodyPr/>
                    <a:lstStyle/>
                    <a:p>
                      <a:pPr>
                        <a:lnSpc>
                          <a:spcPct val="115000"/>
                        </a:lnSpc>
                        <a:spcAft>
                          <a:spcPts val="0"/>
                        </a:spcAft>
                      </a:pPr>
                      <a:r>
                        <a:rPr lang="lv-LV" sz="1400">
                          <a:latin typeface="Times New Roman"/>
                          <a:ea typeface="Calibri"/>
                          <a:cs typeface="Times New Roman"/>
                        </a:rPr>
                        <a:t>VII kārta 2013.gads</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7579.35</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2 477,83</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4</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1</a:t>
                      </a:r>
                      <a:endParaRPr lang="lv-LV" sz="1400" dirty="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565,38</a:t>
                      </a:r>
                      <a:endParaRPr lang="lv-LV" sz="1400" dirty="0">
                        <a:latin typeface="Calibri"/>
                        <a:ea typeface="Calibri"/>
                        <a:cs typeface="Times New Roman"/>
                      </a:endParaRPr>
                    </a:p>
                  </a:txBody>
                  <a:tcPr marL="68580" marR="68580" marT="0" marB="0"/>
                </a:tc>
              </a:tr>
              <a:tr h="499215">
                <a:tc>
                  <a:txBody>
                    <a:bodyPr/>
                    <a:lstStyle/>
                    <a:p>
                      <a:pPr>
                        <a:lnSpc>
                          <a:spcPct val="115000"/>
                        </a:lnSpc>
                        <a:spcAft>
                          <a:spcPts val="0"/>
                        </a:spcAft>
                      </a:pPr>
                      <a:r>
                        <a:rPr lang="lv-LV" sz="1400">
                          <a:latin typeface="Times New Roman"/>
                          <a:ea typeface="Calibri"/>
                          <a:cs typeface="Times New Roman"/>
                        </a:rPr>
                        <a:t>VIII kārta 2013/14.gads</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b="1">
                          <a:latin typeface="Calibri"/>
                          <a:ea typeface="Calibri"/>
                          <a:cs typeface="Times New Roman"/>
                        </a:rPr>
                        <a:t>87 189,13</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142 929,48</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13</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a:latin typeface="Times New Roman"/>
                          <a:ea typeface="Calibri"/>
                          <a:cs typeface="Times New Roman"/>
                        </a:rPr>
                        <a:t>9</a:t>
                      </a:r>
                      <a:endParaRPr lang="lv-LV" sz="1400">
                        <a:latin typeface="Calibri"/>
                        <a:ea typeface="Calibri"/>
                        <a:cs typeface="Times New Roman"/>
                      </a:endParaRPr>
                    </a:p>
                  </a:txBody>
                  <a:tcPr marL="68580" marR="68580" marT="0" marB="0"/>
                </a:tc>
                <a:tc>
                  <a:txBody>
                    <a:bodyPr/>
                    <a:lstStyle/>
                    <a:p>
                      <a:pPr>
                        <a:lnSpc>
                          <a:spcPct val="115000"/>
                        </a:lnSpc>
                        <a:spcAft>
                          <a:spcPts val="0"/>
                        </a:spcAft>
                      </a:pPr>
                      <a:r>
                        <a:rPr lang="lv-LV" sz="1400" dirty="0">
                          <a:latin typeface="Times New Roman"/>
                          <a:ea typeface="Calibri"/>
                          <a:cs typeface="Times New Roman"/>
                        </a:rPr>
                        <a:t>138 569,50</a:t>
                      </a:r>
                      <a:endParaRPr lang="lv-LV" sz="1400" dirty="0">
                        <a:latin typeface="Calibri"/>
                        <a:ea typeface="Calibri"/>
                        <a:cs typeface="Times New Roman"/>
                      </a:endParaRPr>
                    </a:p>
                  </a:txBody>
                  <a:tcPr marL="68580" marR="68580" marT="0" marB="0"/>
                </a:tc>
              </a:tr>
              <a:tr h="480141">
                <a:tc gridSpan="5">
                  <a:txBody>
                    <a:bodyPr/>
                    <a:lstStyle/>
                    <a:p>
                      <a:pPr>
                        <a:lnSpc>
                          <a:spcPct val="115000"/>
                        </a:lnSpc>
                        <a:spcAft>
                          <a:spcPts val="0"/>
                        </a:spcAft>
                      </a:pPr>
                      <a:r>
                        <a:rPr lang="lv-LV" sz="1400">
                          <a:latin typeface="Times New Roman"/>
                          <a:ea typeface="Calibri"/>
                          <a:cs typeface="Times New Roman"/>
                        </a:rPr>
                        <a:t>Kopā</a:t>
                      </a:r>
                      <a:endParaRPr lang="lv-LV" sz="1400">
                        <a:latin typeface="Calibri"/>
                        <a:ea typeface="Calibri"/>
                        <a:cs typeface="Times New Roman"/>
                      </a:endParaRPr>
                    </a:p>
                  </a:txBody>
                  <a:tcPr marL="68580" marR="68580" marT="0"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nSpc>
                          <a:spcPct val="115000"/>
                        </a:lnSpc>
                        <a:spcAft>
                          <a:spcPts val="0"/>
                        </a:spcAft>
                      </a:pPr>
                      <a:r>
                        <a:rPr lang="lv-LV" sz="1400" b="1" dirty="0">
                          <a:latin typeface="Times New Roman"/>
                          <a:ea typeface="Calibri"/>
                          <a:cs typeface="Times New Roman"/>
                        </a:rPr>
                        <a:t>1 112 635,97</a:t>
                      </a:r>
                      <a:endParaRPr lang="lv-LV" sz="1400" b="1" dirty="0">
                        <a:latin typeface="Calibri"/>
                        <a:ea typeface="Calibri"/>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fontScale="90000"/>
          </a:bodyPr>
          <a:lstStyle/>
          <a:p>
            <a:r>
              <a:rPr lang="lv-LV" dirty="0" smtClean="0"/>
              <a:t>Pārskats par konkursu rezultātiem- iesniegto projektu skaits</a:t>
            </a:r>
            <a:endParaRPr lang="lv-LV"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Pārskats par konkursu rezultātiem- teritorijas aktivitāte</a:t>
            </a:r>
            <a:endParaRPr lang="lv-LV"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600" dirty="0" smtClean="0"/>
              <a:t>Pārskats par konkursu rezultātiem- teritorijas </a:t>
            </a:r>
            <a:r>
              <a:rPr lang="lv-LV" sz="3600" dirty="0" smtClean="0"/>
              <a:t>aktivitāte (atbalstītie projekti)</a:t>
            </a:r>
            <a:endParaRPr lang="lv-LV"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Pārskats par konkursu rezultātiem </a:t>
            </a:r>
            <a:endParaRPr lang="lv-LV" dirty="0"/>
          </a:p>
        </p:txBody>
      </p:sp>
      <p:sp>
        <p:nvSpPr>
          <p:cNvPr id="3" name="Content Placeholder 2"/>
          <p:cNvSpPr>
            <a:spLocks noGrp="1"/>
          </p:cNvSpPr>
          <p:nvPr>
            <p:ph idx="1"/>
          </p:nvPr>
        </p:nvSpPr>
        <p:spPr/>
        <p:txBody>
          <a:bodyPr/>
          <a:lstStyle/>
          <a:p>
            <a:pPr>
              <a:buNone/>
            </a:pPr>
            <a:r>
              <a:rPr lang="lv-LV" sz="2400" dirty="0" smtClean="0"/>
              <a:t>ELFLA programmā </a:t>
            </a:r>
            <a:r>
              <a:rPr lang="lv-LV" sz="2400" dirty="0" smtClean="0"/>
              <a:t>kopā visā  </a:t>
            </a:r>
            <a:r>
              <a:rPr lang="lv-LV" sz="2400" dirty="0" smtClean="0"/>
              <a:t>periodā tika izsludinātas </a:t>
            </a:r>
            <a:r>
              <a:rPr lang="lv-LV" sz="2400" dirty="0" smtClean="0"/>
              <a:t> 8 </a:t>
            </a:r>
            <a:r>
              <a:rPr lang="lv-LV" sz="2400" dirty="0" smtClean="0"/>
              <a:t>projektu konkursu </a:t>
            </a:r>
            <a:r>
              <a:rPr lang="lv-LV" sz="2400" dirty="0" smtClean="0"/>
              <a:t>kārtas, kurās  </a:t>
            </a:r>
          </a:p>
          <a:p>
            <a:pPr>
              <a:buNone/>
            </a:pPr>
            <a:r>
              <a:rPr lang="lv-LV" sz="2400" dirty="0" smtClean="0"/>
              <a:t> </a:t>
            </a:r>
            <a:r>
              <a:rPr lang="lv-LV" sz="2400" dirty="0" smtClean="0"/>
              <a:t>            iesniegti </a:t>
            </a:r>
            <a:r>
              <a:rPr lang="lv-LV" sz="2400" dirty="0" smtClean="0"/>
              <a:t>187 </a:t>
            </a:r>
            <a:r>
              <a:rPr lang="lv-LV" sz="2400" dirty="0" smtClean="0"/>
              <a:t>projekti</a:t>
            </a:r>
            <a:r>
              <a:rPr lang="lv-LV" sz="2400" dirty="0" smtClean="0"/>
              <a:t> </a:t>
            </a:r>
            <a:r>
              <a:rPr lang="lv-LV" sz="2400" dirty="0" smtClean="0"/>
              <a:t> </a:t>
            </a:r>
          </a:p>
          <a:p>
            <a:pPr>
              <a:buNone/>
            </a:pPr>
            <a:r>
              <a:rPr lang="lv-LV" sz="2400" dirty="0" smtClean="0"/>
              <a:t> </a:t>
            </a:r>
            <a:r>
              <a:rPr lang="lv-LV" sz="2400" dirty="0" smtClean="0"/>
              <a:t>             finansiālu </a:t>
            </a:r>
            <a:r>
              <a:rPr lang="lv-LV" sz="2400" dirty="0" smtClean="0"/>
              <a:t>atbalstu ir ieguvuši 98 projekti. </a:t>
            </a:r>
            <a:endParaRPr lang="lv-LV" sz="2400" dirty="0" smtClean="0"/>
          </a:p>
          <a:p>
            <a:pPr>
              <a:buNone/>
            </a:pPr>
            <a:endParaRPr lang="lv-LV" sz="2400" dirty="0" smtClean="0"/>
          </a:p>
          <a:p>
            <a:pPr>
              <a:buNone/>
            </a:pPr>
            <a:r>
              <a:rPr lang="lv-LV" sz="2400" dirty="0" smtClean="0"/>
              <a:t>Pavisam </a:t>
            </a:r>
            <a:r>
              <a:rPr lang="lv-LV" sz="2400" dirty="0" smtClean="0"/>
              <a:t>kopā vietējai lauku attīstībai tika piešķirti </a:t>
            </a:r>
            <a:endParaRPr lang="lv-LV" sz="2400" dirty="0" smtClean="0"/>
          </a:p>
          <a:p>
            <a:pPr>
              <a:buNone/>
            </a:pPr>
            <a:r>
              <a:rPr lang="lv-LV" sz="2400" dirty="0" smtClean="0"/>
              <a:t>              1 </a:t>
            </a:r>
            <a:r>
              <a:rPr lang="lv-LV" sz="2400" dirty="0" smtClean="0"/>
              <a:t>112 635,97 EUR, kas ir </a:t>
            </a:r>
            <a:r>
              <a:rPr lang="lv-LV" sz="2400" dirty="0" smtClean="0"/>
              <a:t>apgūti pilnībā.</a:t>
            </a:r>
            <a:endParaRPr lang="lv-LV" sz="2400" dirty="0" smtClean="0"/>
          </a:p>
          <a:p>
            <a:endParaRPr lang="lv-LV" sz="2400" dirty="0"/>
          </a:p>
        </p:txBody>
      </p:sp>
      <p:sp>
        <p:nvSpPr>
          <p:cNvPr id="5" name="Right Arrow 4"/>
          <p:cNvSpPr/>
          <p:nvPr/>
        </p:nvSpPr>
        <p:spPr>
          <a:xfrm>
            <a:off x="785786" y="2500306"/>
            <a:ext cx="6212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ight Arrow 5"/>
          <p:cNvSpPr/>
          <p:nvPr/>
        </p:nvSpPr>
        <p:spPr>
          <a:xfrm>
            <a:off x="785786" y="2928934"/>
            <a:ext cx="6212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679</Words>
  <Application>Microsoft Office PowerPoint</Application>
  <PresentationFormat>On-screen Show (4:3)</PresentationFormat>
  <Paragraphs>154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Biedrība “Talsu rajona partnerība” 2014.gads</vt:lpstr>
      <vt:lpstr>ELFLA projektu konkursi</vt:lpstr>
      <vt:lpstr>ELFLA projektu konkursi</vt:lpstr>
      <vt:lpstr>ELFLA VIII projektu konkurss</vt:lpstr>
      <vt:lpstr>ELFLA finansējuma apguve 2009.-2014. gads </vt:lpstr>
      <vt:lpstr>Pārskats par konkursu rezultātiem- iesniegto projektu skaits</vt:lpstr>
      <vt:lpstr>Pārskats par konkursu rezultātiem- teritorijas aktivitāte</vt:lpstr>
      <vt:lpstr>Pārskats par konkursu rezultātiem- teritorijas aktivitāte (atbalstītie projekti)</vt:lpstr>
      <vt:lpstr>Pārskats par konkursu rezultātiem </vt:lpstr>
      <vt:lpstr>2015-2020. Plānošanas periods</vt:lpstr>
      <vt:lpstr>2015-2020. Plānošanas periods</vt:lpstr>
      <vt:lpstr>2015-2020. Plānošanas periods</vt:lpstr>
      <vt:lpstr>Antra Jaunskalže ELFLA administratīvā vadītāja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Biedrība “Talsu rajona partnerība” 2013.gads</dc:title>
  <dc:creator>Antra</dc:creator>
  <cp:lastModifiedBy>Antra</cp:lastModifiedBy>
  <cp:revision>48</cp:revision>
  <dcterms:created xsi:type="dcterms:W3CDTF">2014-03-20T13:24:43Z</dcterms:created>
  <dcterms:modified xsi:type="dcterms:W3CDTF">2015-03-24T13:52:14Z</dcterms:modified>
</cp:coreProperties>
</file>