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0" r:id="rId4"/>
    <p:sldId id="261" r:id="rId5"/>
    <p:sldId id="262" r:id="rId6"/>
    <p:sldId id="270" r:id="rId7"/>
    <p:sldId id="271" r:id="rId8"/>
    <p:sldId id="273" r:id="rId9"/>
    <p:sldId id="272" r:id="rId10"/>
    <p:sldId id="274" r:id="rId11"/>
    <p:sldId id="275" r:id="rId12"/>
    <p:sldId id="276" r:id="rId13"/>
    <p:sldId id="269" r:id="rId14"/>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lang val="lv-LV"/>
  <c:chart>
    <c:plotArea>
      <c:layout/>
      <c:barChart>
        <c:barDir val="bar"/>
        <c:grouping val="clustered"/>
        <c:ser>
          <c:idx val="0"/>
          <c:order val="0"/>
          <c:tx>
            <c:strRef>
              <c:f>Sheet1!$B$1</c:f>
              <c:strCache>
                <c:ptCount val="1"/>
                <c:pt idx="0">
                  <c:v>Iesniegti</c:v>
                </c:pt>
              </c:strCache>
            </c:strRef>
          </c:tx>
          <c:dLbls>
            <c:showVal val="1"/>
          </c:dLbls>
          <c:cat>
            <c:strRef>
              <c:f>Sheet1!$A$2:$A$9</c:f>
              <c:strCache>
                <c:ptCount val="8"/>
                <c:pt idx="0">
                  <c:v>2009-I</c:v>
                </c:pt>
                <c:pt idx="1">
                  <c:v>2010-II</c:v>
                </c:pt>
                <c:pt idx="2">
                  <c:v>2011-III</c:v>
                </c:pt>
                <c:pt idx="3">
                  <c:v>2012-VI</c:v>
                </c:pt>
                <c:pt idx="4">
                  <c:v>2013-V</c:v>
                </c:pt>
                <c:pt idx="5">
                  <c:v>2013-VI</c:v>
                </c:pt>
                <c:pt idx="6">
                  <c:v>2013-VII</c:v>
                </c:pt>
                <c:pt idx="7">
                  <c:v>2014-VIII</c:v>
                </c:pt>
              </c:strCache>
            </c:strRef>
          </c:cat>
          <c:val>
            <c:numRef>
              <c:f>Sheet1!$B$2:$B$9</c:f>
              <c:numCache>
                <c:formatCode>General</c:formatCode>
                <c:ptCount val="8"/>
                <c:pt idx="0">
                  <c:v>11</c:v>
                </c:pt>
                <c:pt idx="1">
                  <c:v>23</c:v>
                </c:pt>
                <c:pt idx="2">
                  <c:v>50</c:v>
                </c:pt>
                <c:pt idx="3">
                  <c:v>47</c:v>
                </c:pt>
                <c:pt idx="4">
                  <c:v>42</c:v>
                </c:pt>
                <c:pt idx="5">
                  <c:v>6</c:v>
                </c:pt>
                <c:pt idx="6">
                  <c:v>4</c:v>
                </c:pt>
                <c:pt idx="7">
                  <c:v>13</c:v>
                </c:pt>
              </c:numCache>
            </c:numRef>
          </c:val>
        </c:ser>
        <c:ser>
          <c:idx val="1"/>
          <c:order val="1"/>
          <c:tx>
            <c:strRef>
              <c:f>Sheet1!$C$1</c:f>
              <c:strCache>
                <c:ptCount val="1"/>
                <c:pt idx="0">
                  <c:v>Atbalstīti</c:v>
                </c:pt>
              </c:strCache>
            </c:strRef>
          </c:tx>
          <c:dLbls>
            <c:showVal val="1"/>
          </c:dLbls>
          <c:cat>
            <c:strRef>
              <c:f>Sheet1!$A$2:$A$9</c:f>
              <c:strCache>
                <c:ptCount val="8"/>
                <c:pt idx="0">
                  <c:v>2009-I</c:v>
                </c:pt>
                <c:pt idx="1">
                  <c:v>2010-II</c:v>
                </c:pt>
                <c:pt idx="2">
                  <c:v>2011-III</c:v>
                </c:pt>
                <c:pt idx="3">
                  <c:v>2012-VI</c:v>
                </c:pt>
                <c:pt idx="4">
                  <c:v>2013-V</c:v>
                </c:pt>
                <c:pt idx="5">
                  <c:v>2013-VI</c:v>
                </c:pt>
                <c:pt idx="6">
                  <c:v>2013-VII</c:v>
                </c:pt>
                <c:pt idx="7">
                  <c:v>2014-VIII</c:v>
                </c:pt>
              </c:strCache>
            </c:strRef>
          </c:cat>
          <c:val>
            <c:numRef>
              <c:f>Sheet1!$C$2:$C$9</c:f>
              <c:numCache>
                <c:formatCode>General</c:formatCode>
                <c:ptCount val="8"/>
                <c:pt idx="0">
                  <c:v>6</c:v>
                </c:pt>
                <c:pt idx="1">
                  <c:v>17</c:v>
                </c:pt>
                <c:pt idx="2">
                  <c:v>23</c:v>
                </c:pt>
                <c:pt idx="3">
                  <c:v>23</c:v>
                </c:pt>
                <c:pt idx="4">
                  <c:v>22</c:v>
                </c:pt>
                <c:pt idx="5">
                  <c:v>3</c:v>
                </c:pt>
                <c:pt idx="6">
                  <c:v>1</c:v>
                </c:pt>
                <c:pt idx="7">
                  <c:v>7</c:v>
                </c:pt>
              </c:numCache>
            </c:numRef>
          </c:val>
        </c:ser>
        <c:ser>
          <c:idx val="2"/>
          <c:order val="2"/>
          <c:tx>
            <c:strRef>
              <c:f>Sheet1!$D$1</c:f>
              <c:strCache>
                <c:ptCount val="1"/>
                <c:pt idx="0">
                  <c:v>Noraidīti</c:v>
                </c:pt>
              </c:strCache>
            </c:strRef>
          </c:tx>
          <c:dLbls>
            <c:showVal val="1"/>
          </c:dLbls>
          <c:cat>
            <c:strRef>
              <c:f>Sheet1!$A$2:$A$9</c:f>
              <c:strCache>
                <c:ptCount val="8"/>
                <c:pt idx="0">
                  <c:v>2009-I</c:v>
                </c:pt>
                <c:pt idx="1">
                  <c:v>2010-II</c:v>
                </c:pt>
                <c:pt idx="2">
                  <c:v>2011-III</c:v>
                </c:pt>
                <c:pt idx="3">
                  <c:v>2012-VI</c:v>
                </c:pt>
                <c:pt idx="4">
                  <c:v>2013-V</c:v>
                </c:pt>
                <c:pt idx="5">
                  <c:v>2013-VI</c:v>
                </c:pt>
                <c:pt idx="6">
                  <c:v>2013-VII</c:v>
                </c:pt>
                <c:pt idx="7">
                  <c:v>2014-VIII</c:v>
                </c:pt>
              </c:strCache>
            </c:strRef>
          </c:cat>
          <c:val>
            <c:numRef>
              <c:f>Sheet1!$D$2:$D$9</c:f>
              <c:numCache>
                <c:formatCode>General</c:formatCode>
                <c:ptCount val="8"/>
                <c:pt idx="0">
                  <c:v>5</c:v>
                </c:pt>
                <c:pt idx="1">
                  <c:v>6</c:v>
                </c:pt>
                <c:pt idx="2">
                  <c:v>27</c:v>
                </c:pt>
                <c:pt idx="3">
                  <c:v>24</c:v>
                </c:pt>
                <c:pt idx="4">
                  <c:v>20</c:v>
                </c:pt>
                <c:pt idx="5">
                  <c:v>3</c:v>
                </c:pt>
              </c:numCache>
            </c:numRef>
          </c:val>
        </c:ser>
        <c:axId val="79647104"/>
        <c:axId val="79648640"/>
      </c:barChart>
      <c:catAx>
        <c:axId val="79647104"/>
        <c:scaling>
          <c:orientation val="minMax"/>
        </c:scaling>
        <c:axPos val="l"/>
        <c:numFmt formatCode="General" sourceLinked="1"/>
        <c:tickLblPos val="nextTo"/>
        <c:crossAx val="79648640"/>
        <c:crosses val="autoZero"/>
        <c:auto val="1"/>
        <c:lblAlgn val="ctr"/>
        <c:lblOffset val="100"/>
      </c:catAx>
      <c:valAx>
        <c:axId val="79648640"/>
        <c:scaling>
          <c:orientation val="minMax"/>
        </c:scaling>
        <c:axPos val="b"/>
        <c:majorGridlines/>
        <c:numFmt formatCode="General" sourceLinked="1"/>
        <c:tickLblPos val="nextTo"/>
        <c:crossAx val="79647104"/>
        <c:crosses val="autoZero"/>
        <c:crossBetween val="between"/>
      </c:valAx>
    </c:plotArea>
    <c:legend>
      <c:legendPos val="r"/>
      <c:layout/>
    </c:legend>
    <c:plotVisOnly val="1"/>
  </c:chart>
  <c:txPr>
    <a:bodyPr/>
    <a:lstStyle/>
    <a:p>
      <a:pPr>
        <a:defRPr sz="1800"/>
      </a:pPr>
      <a:endParaRPr lang="lv-LV"/>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lv-LV"/>
  <c:chart>
    <c:title>
      <c:layout/>
    </c:title>
    <c:view3D>
      <c:rotX val="30"/>
      <c:perspective val="30"/>
    </c:view3D>
    <c:plotArea>
      <c:layout/>
      <c:pie3DChart>
        <c:varyColors val="1"/>
        <c:ser>
          <c:idx val="0"/>
          <c:order val="0"/>
          <c:tx>
            <c:strRef>
              <c:f>Sheet1!$B$1</c:f>
              <c:strCache>
                <c:ptCount val="1"/>
                <c:pt idx="0">
                  <c:v>Projektu skaits kopā</c:v>
                </c:pt>
              </c:strCache>
            </c:strRef>
          </c:tx>
          <c:spPr>
            <a:effectLst>
              <a:outerShdw blurRad="50800" dist="50800" dir="5400000" algn="ctr" rotWithShape="0">
                <a:srgbClr val="FFFF00"/>
              </a:outerShdw>
            </a:effectLst>
          </c:spPr>
          <c:dLbls>
            <c:dLbl>
              <c:idx val="0"/>
              <c:layout/>
              <c:tx>
                <c:rich>
                  <a:bodyPr/>
                  <a:lstStyle/>
                  <a:p>
                    <a:r>
                      <a:rPr lang="lv-LV" dirty="0" smtClean="0"/>
                      <a:t>Talsi 51</a:t>
                    </a:r>
                    <a:endParaRPr lang="en-US" dirty="0"/>
                  </a:p>
                </c:rich>
              </c:tx>
              <c:showCatName val="1"/>
            </c:dLbl>
            <c:dLbl>
              <c:idx val="1"/>
              <c:layout/>
              <c:tx>
                <c:rich>
                  <a:bodyPr/>
                  <a:lstStyle/>
                  <a:p>
                    <a:r>
                      <a:rPr lang="en-US" smtClean="0"/>
                      <a:t>Balgale</a:t>
                    </a:r>
                    <a:r>
                      <a:rPr lang="lv-LV" smtClean="0"/>
                      <a:t> 2</a:t>
                    </a:r>
                    <a:r>
                      <a:rPr lang="en-US" smtClean="0"/>
                      <a:t> </a:t>
                    </a:r>
                    <a:endParaRPr lang="en-US"/>
                  </a:p>
                </c:rich>
              </c:tx>
              <c:showCatName val="1"/>
            </c:dLbl>
            <c:dLbl>
              <c:idx val="2"/>
              <c:layout/>
              <c:tx>
                <c:rich>
                  <a:bodyPr/>
                  <a:lstStyle/>
                  <a:p>
                    <a:r>
                      <a:rPr lang="lv-LV" dirty="0" smtClean="0"/>
                      <a:t>Ģibuļi15  </a:t>
                    </a:r>
                    <a:endParaRPr lang="lv-LV" dirty="0"/>
                  </a:p>
                </c:rich>
              </c:tx>
              <c:showCatName val="1"/>
            </c:dLbl>
            <c:dLbl>
              <c:idx val="3"/>
              <c:layout/>
              <c:showVal val="1"/>
              <c:showCatName val="1"/>
            </c:dLbl>
            <c:dLbl>
              <c:idx val="4"/>
              <c:layout/>
              <c:tx>
                <c:rich>
                  <a:bodyPr/>
                  <a:lstStyle/>
                  <a:p>
                    <a:r>
                      <a:rPr lang="en-US" smtClean="0"/>
                      <a:t>Lībagi</a:t>
                    </a:r>
                    <a:r>
                      <a:rPr lang="lv-LV" smtClean="0"/>
                      <a:t>11</a:t>
                    </a:r>
                    <a:r>
                      <a:rPr lang="en-US" smtClean="0"/>
                      <a:t> </a:t>
                    </a:r>
                    <a:endParaRPr lang="en-US" dirty="0"/>
                  </a:p>
                </c:rich>
              </c:tx>
              <c:showCatName val="1"/>
            </c:dLbl>
            <c:dLbl>
              <c:idx val="5"/>
              <c:layout/>
              <c:tx>
                <c:rich>
                  <a:bodyPr/>
                  <a:lstStyle/>
                  <a:p>
                    <a:r>
                      <a:rPr lang="en-US" smtClean="0"/>
                      <a:t>Lauciene</a:t>
                    </a:r>
                    <a:r>
                      <a:rPr lang="lv-LV" smtClean="0"/>
                      <a:t> 3</a:t>
                    </a:r>
                    <a:r>
                      <a:rPr lang="en-US" smtClean="0"/>
                      <a:t> </a:t>
                    </a:r>
                    <a:endParaRPr lang="en-US" dirty="0"/>
                  </a:p>
                </c:rich>
              </c:tx>
              <c:showCatName val="1"/>
            </c:dLbl>
            <c:dLbl>
              <c:idx val="6"/>
              <c:layout/>
              <c:tx>
                <c:rich>
                  <a:bodyPr/>
                  <a:lstStyle/>
                  <a:p>
                    <a:r>
                      <a:rPr lang="lv-LV" smtClean="0"/>
                      <a:t>Ķūļciems1  </a:t>
                    </a:r>
                    <a:endParaRPr lang="lv-LV"/>
                  </a:p>
                </c:rich>
              </c:tx>
              <c:showCatName val="1"/>
            </c:dLbl>
            <c:dLbl>
              <c:idx val="7"/>
              <c:layout/>
              <c:tx>
                <c:rich>
                  <a:bodyPr/>
                  <a:lstStyle/>
                  <a:p>
                    <a:r>
                      <a:rPr lang="en-US" smtClean="0"/>
                      <a:t>Sabile</a:t>
                    </a:r>
                    <a:r>
                      <a:rPr lang="lv-LV" smtClean="0"/>
                      <a:t> 14</a:t>
                    </a:r>
                    <a:r>
                      <a:rPr lang="en-US" smtClean="0"/>
                      <a:t> </a:t>
                    </a:r>
                    <a:endParaRPr lang="en-US"/>
                  </a:p>
                </c:rich>
              </c:tx>
              <c:showCatName val="1"/>
            </c:dLbl>
            <c:dLbl>
              <c:idx val="8"/>
              <c:layout/>
              <c:tx>
                <c:rich>
                  <a:bodyPr/>
                  <a:lstStyle/>
                  <a:p>
                    <a:r>
                      <a:rPr lang="en-US" smtClean="0"/>
                      <a:t>Stende</a:t>
                    </a:r>
                    <a:r>
                      <a:rPr lang="lv-LV" smtClean="0"/>
                      <a:t> 11</a:t>
                    </a:r>
                    <a:r>
                      <a:rPr lang="en-US" smtClean="0"/>
                      <a:t> </a:t>
                    </a:r>
                    <a:endParaRPr lang="en-US" dirty="0"/>
                  </a:p>
                </c:rich>
              </c:tx>
              <c:showCatName val="1"/>
            </c:dLbl>
            <c:dLbl>
              <c:idx val="9"/>
              <c:layout/>
              <c:tx>
                <c:rich>
                  <a:bodyPr/>
                  <a:lstStyle/>
                  <a:p>
                    <a:r>
                      <a:rPr lang="en-US" smtClean="0"/>
                      <a:t>Strazde</a:t>
                    </a:r>
                    <a:r>
                      <a:rPr lang="lv-LV" smtClean="0"/>
                      <a:t>3</a:t>
                    </a:r>
                    <a:r>
                      <a:rPr lang="en-US" smtClean="0"/>
                      <a:t> </a:t>
                    </a:r>
                    <a:endParaRPr lang="en-US" dirty="0"/>
                  </a:p>
                </c:rich>
              </c:tx>
              <c:showCatName val="1"/>
            </c:dLbl>
            <c:dLbl>
              <c:idx val="10"/>
              <c:layout/>
              <c:tx>
                <c:rich>
                  <a:bodyPr/>
                  <a:lstStyle/>
                  <a:p>
                    <a:r>
                      <a:rPr lang="en-US" smtClean="0"/>
                      <a:t>Virbi</a:t>
                    </a:r>
                    <a:r>
                      <a:rPr lang="lv-LV" smtClean="0"/>
                      <a:t>2</a:t>
                    </a:r>
                    <a:r>
                      <a:rPr lang="en-US" smtClean="0"/>
                      <a:t> </a:t>
                    </a:r>
                    <a:endParaRPr lang="en-US" dirty="0"/>
                  </a:p>
                </c:rich>
              </c:tx>
              <c:showCatName val="1"/>
            </c:dLbl>
            <c:dLbl>
              <c:idx val="11"/>
              <c:layout/>
              <c:tx>
                <c:rich>
                  <a:bodyPr/>
                  <a:lstStyle/>
                  <a:p>
                    <a:r>
                      <a:rPr lang="lv-LV" smtClean="0"/>
                      <a:t> 8</a:t>
                    </a:r>
                    <a:endParaRPr lang="en-US"/>
                  </a:p>
                </c:rich>
              </c:tx>
              <c:showCatName val="1"/>
            </c:dLbl>
            <c:dLbl>
              <c:idx val="12"/>
              <c:layout/>
              <c:tx>
                <c:rich>
                  <a:bodyPr/>
                  <a:lstStyle/>
                  <a:p>
                    <a:r>
                      <a:rPr lang="en-US" smtClean="0"/>
                      <a:t>Vandzene</a:t>
                    </a:r>
                    <a:r>
                      <a:rPr lang="lv-LV" smtClean="0"/>
                      <a:t>6</a:t>
                    </a:r>
                    <a:r>
                      <a:rPr lang="en-US" smtClean="0"/>
                      <a:t> </a:t>
                    </a:r>
                    <a:endParaRPr lang="en-US" dirty="0"/>
                  </a:p>
                </c:rich>
              </c:tx>
              <c:showCatName val="1"/>
            </c:dLbl>
            <c:dLbl>
              <c:idx val="13"/>
              <c:layout/>
              <c:tx>
                <c:rich>
                  <a:bodyPr/>
                  <a:lstStyle/>
                  <a:p>
                    <a:r>
                      <a:rPr lang="en-US"/>
                      <a:t>Rojas </a:t>
                    </a:r>
                    <a:r>
                      <a:rPr lang="en-US" smtClean="0"/>
                      <a:t>novads</a:t>
                    </a:r>
                    <a:r>
                      <a:rPr lang="lv-LV" smtClean="0"/>
                      <a:t>13</a:t>
                    </a:r>
                    <a:r>
                      <a:rPr lang="en-US" smtClean="0"/>
                      <a:t> </a:t>
                    </a:r>
                    <a:endParaRPr lang="en-US" dirty="0"/>
                  </a:p>
                </c:rich>
              </c:tx>
              <c:showCatName val="1"/>
            </c:dLbl>
            <c:dLbl>
              <c:idx val="14"/>
              <c:layout/>
              <c:tx>
                <c:rich>
                  <a:bodyPr/>
                  <a:lstStyle/>
                  <a:p>
                    <a:r>
                      <a:rPr lang="en-US" err="1"/>
                      <a:t>Mērsraga</a:t>
                    </a:r>
                    <a:r>
                      <a:rPr lang="en-US"/>
                      <a:t> </a:t>
                    </a:r>
                    <a:r>
                      <a:rPr lang="en-US" smtClean="0"/>
                      <a:t>novads</a:t>
                    </a:r>
                    <a:r>
                      <a:rPr lang="lv-LV" smtClean="0"/>
                      <a:t> 9</a:t>
                    </a:r>
                    <a:r>
                      <a:rPr lang="en-US" smtClean="0"/>
                      <a:t> </a:t>
                    </a:r>
                    <a:endParaRPr lang="en-US"/>
                  </a:p>
                </c:rich>
              </c:tx>
              <c:showCatName val="1"/>
            </c:dLbl>
            <c:showCatName val="1"/>
            <c:showLeaderLines val="1"/>
          </c:dLbls>
          <c:cat>
            <c:strRef>
              <c:f>Sheet1!$A$2:$A$17</c:f>
              <c:strCache>
                <c:ptCount val="16"/>
                <c:pt idx="0">
                  <c:v>Talsi </c:v>
                </c:pt>
                <c:pt idx="1">
                  <c:v>Balgale </c:v>
                </c:pt>
                <c:pt idx="2">
                  <c:v>Ģibuļi </c:v>
                </c:pt>
                <c:pt idx="3">
                  <c:v>Laidze </c:v>
                </c:pt>
                <c:pt idx="4">
                  <c:v>Lībagi </c:v>
                </c:pt>
                <c:pt idx="5">
                  <c:v>Lauciene </c:v>
                </c:pt>
                <c:pt idx="6">
                  <c:v>Ķūļciems </c:v>
                </c:pt>
                <c:pt idx="7">
                  <c:v>Sabile </c:v>
                </c:pt>
                <c:pt idx="8">
                  <c:v>Stende </c:v>
                </c:pt>
                <c:pt idx="9">
                  <c:v>Strazde </c:v>
                </c:pt>
                <c:pt idx="10">
                  <c:v>Virbi </c:v>
                </c:pt>
                <c:pt idx="11">
                  <c:v>Valdemārpils </c:v>
                </c:pt>
                <c:pt idx="12">
                  <c:v>Vandzene </c:v>
                </c:pt>
                <c:pt idx="13">
                  <c:v>Rojas novads </c:v>
                </c:pt>
                <c:pt idx="14">
                  <c:v>Mērsraga novads </c:v>
                </c:pt>
                <c:pt idx="15">
                  <c:v>Abavas pagasts </c:v>
                </c:pt>
              </c:strCache>
            </c:strRef>
          </c:cat>
          <c:val>
            <c:numRef>
              <c:f>Sheet1!$B$2:$B$17</c:f>
              <c:numCache>
                <c:formatCode>General</c:formatCode>
                <c:ptCount val="16"/>
                <c:pt idx="0">
                  <c:v>52</c:v>
                </c:pt>
                <c:pt idx="1">
                  <c:v>3</c:v>
                </c:pt>
                <c:pt idx="2">
                  <c:v>15</c:v>
                </c:pt>
                <c:pt idx="3">
                  <c:v>13</c:v>
                </c:pt>
                <c:pt idx="4">
                  <c:v>13</c:v>
                </c:pt>
                <c:pt idx="5">
                  <c:v>4</c:v>
                </c:pt>
                <c:pt idx="6">
                  <c:v>2</c:v>
                </c:pt>
                <c:pt idx="7">
                  <c:v>14</c:v>
                </c:pt>
                <c:pt idx="8">
                  <c:v>11</c:v>
                </c:pt>
                <c:pt idx="9">
                  <c:v>3</c:v>
                </c:pt>
                <c:pt idx="10">
                  <c:v>2</c:v>
                </c:pt>
                <c:pt idx="11">
                  <c:v>8</c:v>
                </c:pt>
                <c:pt idx="12">
                  <c:v>6</c:v>
                </c:pt>
                <c:pt idx="13">
                  <c:v>15</c:v>
                </c:pt>
                <c:pt idx="14">
                  <c:v>10</c:v>
                </c:pt>
                <c:pt idx="15">
                  <c:v>1</c:v>
                </c:pt>
              </c:numCache>
            </c:numRef>
          </c:val>
        </c:ser>
      </c:pie3DChart>
    </c:plotArea>
    <c:legend>
      <c:legendPos val="r"/>
      <c:layout/>
    </c:legend>
    <c:plotVisOnly val="1"/>
  </c:chart>
  <c:txPr>
    <a:bodyPr/>
    <a:lstStyle/>
    <a:p>
      <a:pPr>
        <a:defRPr sz="1800"/>
      </a:pPr>
      <a:endParaRPr lang="lv-LV"/>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lv-LV"/>
  <c:chart>
    <c:title>
      <c:layout/>
    </c:title>
    <c:view3D>
      <c:rotX val="30"/>
      <c:perspective val="30"/>
    </c:view3D>
    <c:plotArea>
      <c:layout/>
      <c:pie3DChart>
        <c:varyColors val="1"/>
        <c:ser>
          <c:idx val="0"/>
          <c:order val="0"/>
          <c:tx>
            <c:strRef>
              <c:f>Sheet1!$B$1</c:f>
              <c:strCache>
                <c:ptCount val="1"/>
                <c:pt idx="0">
                  <c:v>Sales</c:v>
                </c:pt>
              </c:strCache>
            </c:strRef>
          </c:tx>
          <c:dLbls>
            <c:showVal val="1"/>
            <c:showLeaderLines val="1"/>
          </c:dLbls>
          <c:cat>
            <c:strRef>
              <c:f>Sheet1!$A$2:$A$5</c:f>
              <c:strCache>
                <c:ptCount val="4"/>
                <c:pt idx="0">
                  <c:v>Pašvaldības </c:v>
                </c:pt>
                <c:pt idx="1">
                  <c:v>NVO </c:v>
                </c:pt>
                <c:pt idx="2">
                  <c:v>Uzņēmēji </c:v>
                </c:pt>
                <c:pt idx="3">
                  <c:v>Reliģiskas organizācijas</c:v>
                </c:pt>
              </c:strCache>
            </c:strRef>
          </c:cat>
          <c:val>
            <c:numRef>
              <c:f>Sheet1!$B$2:$B$5</c:f>
              <c:numCache>
                <c:formatCode>General</c:formatCode>
                <c:ptCount val="4"/>
                <c:pt idx="0">
                  <c:v>33</c:v>
                </c:pt>
                <c:pt idx="1">
                  <c:v>41</c:v>
                </c:pt>
                <c:pt idx="2">
                  <c:v>21</c:v>
                </c:pt>
                <c:pt idx="3">
                  <c:v>2</c:v>
                </c:pt>
              </c:numCache>
            </c:numRef>
          </c:val>
        </c:ser>
      </c:pie3DChart>
    </c:plotArea>
    <c:legend>
      <c:legendPos val="r"/>
      <c:layout/>
    </c:legend>
    <c:plotVisOnly val="1"/>
  </c:chart>
  <c:txPr>
    <a:bodyPr/>
    <a:lstStyle/>
    <a:p>
      <a:pPr>
        <a:defRPr sz="1800"/>
      </a:pPr>
      <a:endParaRPr lang="lv-LV"/>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F7A553-31D2-467B-8C49-9B2AD67D6F77}"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lv-LV"/>
        </a:p>
      </dgm:t>
    </dgm:pt>
    <dgm:pt modelId="{3A2159A9-E7D5-4693-9FE0-1486BFB910A8}">
      <dgm:prSet phldrT="[Teksts]"/>
      <dgm:spPr/>
      <dgm:t>
        <a:bodyPr/>
        <a:lstStyle/>
        <a:p>
          <a:r>
            <a:rPr lang="lv-LV" dirty="0" smtClean="0"/>
            <a:t>Vietējās ekonomikas stiprināšanas iniciatīvas</a:t>
          </a:r>
          <a:endParaRPr lang="lv-LV" dirty="0"/>
        </a:p>
      </dgm:t>
    </dgm:pt>
    <dgm:pt modelId="{64F939D2-D6D1-4982-932A-639A475B1FE0}" type="parTrans" cxnId="{AF33D9FC-491E-41BD-AE08-4E7D5F9A6AC9}">
      <dgm:prSet/>
      <dgm:spPr/>
      <dgm:t>
        <a:bodyPr/>
        <a:lstStyle/>
        <a:p>
          <a:endParaRPr lang="lv-LV"/>
        </a:p>
      </dgm:t>
    </dgm:pt>
    <dgm:pt modelId="{DFCE5183-EA33-40C9-A7D4-F14C1F5E0804}" type="sibTrans" cxnId="{AF33D9FC-491E-41BD-AE08-4E7D5F9A6AC9}">
      <dgm:prSet/>
      <dgm:spPr/>
      <dgm:t>
        <a:bodyPr/>
        <a:lstStyle/>
        <a:p>
          <a:endParaRPr lang="lv-LV"/>
        </a:p>
      </dgm:t>
    </dgm:pt>
    <dgm:pt modelId="{AD087FC2-6E36-4B23-A5EF-9C0F0642997E}">
      <dgm:prSet phldrT="[Teksts]"/>
      <dgm:spPr/>
      <dgm:t>
        <a:bodyPr/>
        <a:lstStyle/>
        <a:p>
          <a:r>
            <a:rPr lang="lv-LV" dirty="0" smtClean="0"/>
            <a:t>Īsās piegādes ķēdes, tirdzniecības vietas izveide/labiekārtošana</a:t>
          </a:r>
          <a:endParaRPr lang="lv-LV" dirty="0"/>
        </a:p>
      </dgm:t>
    </dgm:pt>
    <dgm:pt modelId="{2D215C0F-76F3-4A9C-BD39-1960F535BDA5}" type="parTrans" cxnId="{21E18D13-F8BD-45C2-A64E-A191358CDDD2}">
      <dgm:prSet/>
      <dgm:spPr/>
      <dgm:t>
        <a:bodyPr/>
        <a:lstStyle/>
        <a:p>
          <a:endParaRPr lang="lv-LV"/>
        </a:p>
      </dgm:t>
    </dgm:pt>
    <dgm:pt modelId="{EF62AA63-7656-4D0D-A55F-08E7B29BBED9}" type="sibTrans" cxnId="{21E18D13-F8BD-45C2-A64E-A191358CDDD2}">
      <dgm:prSet/>
      <dgm:spPr/>
      <dgm:t>
        <a:bodyPr/>
        <a:lstStyle/>
        <a:p>
          <a:endParaRPr lang="lv-LV"/>
        </a:p>
      </dgm:t>
    </dgm:pt>
    <dgm:pt modelId="{35186356-8BC7-4F1D-9D21-D8C57533F8C3}">
      <dgm:prSet phldrT="[Teksts]"/>
      <dgm:spPr/>
      <dgm:t>
        <a:bodyPr/>
        <a:lstStyle/>
        <a:p>
          <a:r>
            <a:rPr lang="lv-LV" dirty="0" smtClean="0"/>
            <a:t>Vietas potenciāla attīstības iniciatīvas</a:t>
          </a:r>
          <a:endParaRPr lang="lv-LV" dirty="0"/>
        </a:p>
      </dgm:t>
    </dgm:pt>
    <dgm:pt modelId="{E9D62073-A1C1-4703-BA3E-F4594F92D6FE}" type="parTrans" cxnId="{4939D87E-8C94-4CD3-B089-DDED368449B1}">
      <dgm:prSet/>
      <dgm:spPr/>
      <dgm:t>
        <a:bodyPr/>
        <a:lstStyle/>
        <a:p>
          <a:endParaRPr lang="lv-LV"/>
        </a:p>
      </dgm:t>
    </dgm:pt>
    <dgm:pt modelId="{076719DC-6641-423E-A773-77AF52AF5E37}" type="sibTrans" cxnId="{4939D87E-8C94-4CD3-B089-DDED368449B1}">
      <dgm:prSet/>
      <dgm:spPr/>
      <dgm:t>
        <a:bodyPr/>
        <a:lstStyle/>
        <a:p>
          <a:endParaRPr lang="lv-LV"/>
        </a:p>
      </dgm:t>
    </dgm:pt>
    <dgm:pt modelId="{3D63801A-E066-4614-BD6C-5C1471008063}">
      <dgm:prSet phldrT="[Teksts]" custT="1"/>
      <dgm:spPr/>
      <dgm:t>
        <a:bodyPr/>
        <a:lstStyle/>
        <a:p>
          <a:r>
            <a:rPr lang="lv-LV" sz="1600" dirty="0" smtClean="0"/>
            <a:t>Dabas un kultūras objektu sakārtošana</a:t>
          </a:r>
          <a:endParaRPr lang="lv-LV" sz="1600" dirty="0"/>
        </a:p>
      </dgm:t>
    </dgm:pt>
    <dgm:pt modelId="{30CB3EC0-29D9-45A1-B9EA-DD5079FEFA71}" type="parTrans" cxnId="{A09A5453-D91D-4A53-B637-36C22C1785CC}">
      <dgm:prSet/>
      <dgm:spPr/>
      <dgm:t>
        <a:bodyPr/>
        <a:lstStyle/>
        <a:p>
          <a:endParaRPr lang="lv-LV"/>
        </a:p>
      </dgm:t>
    </dgm:pt>
    <dgm:pt modelId="{82E182C2-6AA6-49C5-AA0E-7A9F9377E673}" type="sibTrans" cxnId="{A09A5453-D91D-4A53-B637-36C22C1785CC}">
      <dgm:prSet/>
      <dgm:spPr/>
      <dgm:t>
        <a:bodyPr/>
        <a:lstStyle/>
        <a:p>
          <a:endParaRPr lang="lv-LV"/>
        </a:p>
      </dgm:t>
    </dgm:pt>
    <dgm:pt modelId="{BA122A13-7C16-4363-AAA1-D96CBFB287AD}">
      <dgm:prSet custT="1"/>
      <dgm:spPr/>
      <dgm:t>
        <a:bodyPr/>
        <a:lstStyle/>
        <a:p>
          <a:r>
            <a:rPr lang="lv-LV" sz="1200" dirty="0" err="1" smtClean="0"/>
            <a:t>Mikro</a:t>
          </a:r>
          <a:r>
            <a:rPr lang="lv-LV" sz="1200" dirty="0" smtClean="0"/>
            <a:t> un mazā uzņēmējdarbība laukos </a:t>
          </a:r>
        </a:p>
        <a:p>
          <a:r>
            <a:rPr lang="lv-LV" sz="1200" dirty="0" smtClean="0"/>
            <a:t>(apgrozījums līdz 70 000EUR/gadā)</a:t>
          </a:r>
          <a:endParaRPr lang="lv-LV" sz="1200" dirty="0"/>
        </a:p>
      </dgm:t>
    </dgm:pt>
    <dgm:pt modelId="{EBA1B9D3-036B-46D7-8BCB-A44E512A58F5}" type="parTrans" cxnId="{066346FE-23E5-43B3-B894-78DD451128FA}">
      <dgm:prSet/>
      <dgm:spPr/>
      <dgm:t>
        <a:bodyPr/>
        <a:lstStyle/>
        <a:p>
          <a:endParaRPr lang="lv-LV"/>
        </a:p>
      </dgm:t>
    </dgm:pt>
    <dgm:pt modelId="{E76CD030-D10B-4923-A62E-1391A7E851FB}" type="sibTrans" cxnId="{066346FE-23E5-43B3-B894-78DD451128FA}">
      <dgm:prSet/>
      <dgm:spPr/>
      <dgm:t>
        <a:bodyPr/>
        <a:lstStyle/>
        <a:p>
          <a:endParaRPr lang="lv-LV"/>
        </a:p>
      </dgm:t>
    </dgm:pt>
    <dgm:pt modelId="{10355720-74D8-4E6D-B74C-940B2D0F622A}">
      <dgm:prSet/>
      <dgm:spPr/>
      <dgm:t>
        <a:bodyPr/>
        <a:lstStyle/>
        <a:p>
          <a:r>
            <a:rPr lang="lv-LV" dirty="0" smtClean="0"/>
            <a:t>Sadarbība un kooperācija starp vietējiem ražotājiem stiprināšana</a:t>
          </a:r>
          <a:endParaRPr lang="lv-LV" dirty="0"/>
        </a:p>
      </dgm:t>
    </dgm:pt>
    <dgm:pt modelId="{8DFE94E9-15B3-490E-A89C-0FA463AD5A27}" type="parTrans" cxnId="{BF233AE6-3FFD-47A1-9013-8F54A1FF01E2}">
      <dgm:prSet/>
      <dgm:spPr/>
      <dgm:t>
        <a:bodyPr/>
        <a:lstStyle/>
        <a:p>
          <a:endParaRPr lang="lv-LV"/>
        </a:p>
      </dgm:t>
    </dgm:pt>
    <dgm:pt modelId="{25F32224-BDAD-47AB-8771-5C1CB1AAD90F}" type="sibTrans" cxnId="{BF233AE6-3FFD-47A1-9013-8F54A1FF01E2}">
      <dgm:prSet/>
      <dgm:spPr/>
      <dgm:t>
        <a:bodyPr/>
        <a:lstStyle/>
        <a:p>
          <a:endParaRPr lang="lv-LV"/>
        </a:p>
      </dgm:t>
    </dgm:pt>
    <dgm:pt modelId="{DC51815C-A3C8-48BA-8320-E9E02F7FF33A}">
      <dgm:prSet custT="1"/>
      <dgm:spPr/>
      <dgm:t>
        <a:bodyPr/>
        <a:lstStyle/>
        <a:p>
          <a:r>
            <a:rPr lang="lv-LV" sz="1400" dirty="0" smtClean="0"/>
            <a:t>Apmācības  uzņēmējiem,</a:t>
          </a:r>
        </a:p>
        <a:p>
          <a:r>
            <a:rPr lang="lv-LV" sz="1400" dirty="0" smtClean="0"/>
            <a:t>Attālinātās nodarbinātības centru izveide</a:t>
          </a:r>
          <a:endParaRPr lang="lv-LV" sz="1400" dirty="0"/>
        </a:p>
      </dgm:t>
    </dgm:pt>
    <dgm:pt modelId="{C936DF75-575B-4F80-8C07-23708AB31F2E}" type="parTrans" cxnId="{83D9B440-DA09-4F5C-80FA-CB200BBAC8BE}">
      <dgm:prSet/>
      <dgm:spPr/>
      <dgm:t>
        <a:bodyPr/>
        <a:lstStyle/>
        <a:p>
          <a:endParaRPr lang="lv-LV"/>
        </a:p>
      </dgm:t>
    </dgm:pt>
    <dgm:pt modelId="{87F8FF40-5CF3-4F94-91AE-9B6732184EB8}" type="sibTrans" cxnId="{83D9B440-DA09-4F5C-80FA-CB200BBAC8BE}">
      <dgm:prSet/>
      <dgm:spPr/>
      <dgm:t>
        <a:bodyPr/>
        <a:lstStyle/>
        <a:p>
          <a:endParaRPr lang="lv-LV"/>
        </a:p>
      </dgm:t>
    </dgm:pt>
    <dgm:pt modelId="{8658F152-7BB7-40FB-A526-A0979B91A800}">
      <dgm:prSet custT="1"/>
      <dgm:spPr/>
      <dgm:t>
        <a:bodyPr/>
        <a:lstStyle/>
        <a:p>
          <a:r>
            <a:rPr lang="lv-LV" sz="1600" dirty="0" smtClean="0"/>
            <a:t>Teritorijas sakārtošana pakalpojumu sasniedzamībai</a:t>
          </a:r>
          <a:endParaRPr lang="lv-LV" sz="1600" dirty="0"/>
        </a:p>
      </dgm:t>
    </dgm:pt>
    <dgm:pt modelId="{9E175323-6C70-48EC-97C6-2667ADCFFE6B}" type="parTrans" cxnId="{82066ACB-BA59-455F-8890-97140E4959A3}">
      <dgm:prSet/>
      <dgm:spPr/>
      <dgm:t>
        <a:bodyPr/>
        <a:lstStyle/>
        <a:p>
          <a:endParaRPr lang="lv-LV"/>
        </a:p>
      </dgm:t>
    </dgm:pt>
    <dgm:pt modelId="{5D3612D9-0332-4EE3-BE73-E2B3089EA047}" type="sibTrans" cxnId="{82066ACB-BA59-455F-8890-97140E4959A3}">
      <dgm:prSet/>
      <dgm:spPr/>
      <dgm:t>
        <a:bodyPr/>
        <a:lstStyle/>
        <a:p>
          <a:endParaRPr lang="lv-LV"/>
        </a:p>
      </dgm:t>
    </dgm:pt>
    <dgm:pt modelId="{A20A53C3-78EE-4B74-BC2E-C3FB47EB3BC1}">
      <dgm:prSet phldrT="[Teksts]" custT="1"/>
      <dgm:spPr/>
      <dgm:t>
        <a:bodyPr/>
        <a:lstStyle/>
        <a:p>
          <a:r>
            <a:rPr lang="lv-LV" sz="1400" dirty="0" smtClean="0"/>
            <a:t>Produktu un pakalpojumu realizēšana tirgū </a:t>
          </a:r>
        </a:p>
        <a:p>
          <a:r>
            <a:rPr lang="lv-LV" sz="1400" dirty="0" smtClean="0"/>
            <a:t>(produktu zīmolu izstrāde)</a:t>
          </a:r>
          <a:endParaRPr lang="lv-LV" sz="1400" dirty="0"/>
        </a:p>
      </dgm:t>
    </dgm:pt>
    <dgm:pt modelId="{D5047926-E2A9-45A0-ACDB-FFAD67DED929}" type="parTrans" cxnId="{8BC22BAF-1C04-4274-AF94-D38A3613BEFB}">
      <dgm:prSet/>
      <dgm:spPr/>
      <dgm:t>
        <a:bodyPr/>
        <a:lstStyle/>
        <a:p>
          <a:endParaRPr lang="lv-LV"/>
        </a:p>
      </dgm:t>
    </dgm:pt>
    <dgm:pt modelId="{885E61FE-7985-456D-80D6-7194125F12AF}" type="sibTrans" cxnId="{8BC22BAF-1C04-4274-AF94-D38A3613BEFB}">
      <dgm:prSet/>
      <dgm:spPr/>
      <dgm:t>
        <a:bodyPr/>
        <a:lstStyle/>
        <a:p>
          <a:endParaRPr lang="lv-LV"/>
        </a:p>
      </dgm:t>
    </dgm:pt>
    <dgm:pt modelId="{AE51826E-6F7A-4042-BB41-F11AE408E789}">
      <dgm:prSet custT="1"/>
      <dgm:spPr/>
      <dgm:t>
        <a:bodyPr/>
        <a:lstStyle/>
        <a:p>
          <a:r>
            <a:rPr lang="lv-LV" sz="1600" dirty="0" smtClean="0"/>
            <a:t>Sabiedrisko aktivitāšu dažādošana</a:t>
          </a:r>
          <a:endParaRPr lang="lv-LV" sz="1600" dirty="0"/>
        </a:p>
      </dgm:t>
    </dgm:pt>
    <dgm:pt modelId="{EF0CFC3F-C749-4DFD-A961-8692059D5746}" type="parTrans" cxnId="{88B2BD4D-8DFA-4BBB-BBD9-ED0B769C46FC}">
      <dgm:prSet/>
      <dgm:spPr/>
      <dgm:t>
        <a:bodyPr/>
        <a:lstStyle/>
        <a:p>
          <a:endParaRPr lang="lv-LV"/>
        </a:p>
      </dgm:t>
    </dgm:pt>
    <dgm:pt modelId="{9E2A50FB-70AD-4E2A-98E3-52B009E34F44}" type="sibTrans" cxnId="{88B2BD4D-8DFA-4BBB-BBD9-ED0B769C46FC}">
      <dgm:prSet/>
      <dgm:spPr/>
      <dgm:t>
        <a:bodyPr/>
        <a:lstStyle/>
        <a:p>
          <a:endParaRPr lang="lv-LV"/>
        </a:p>
      </dgm:t>
    </dgm:pt>
    <dgm:pt modelId="{DDF8C92C-53DD-4102-A999-804647319B3C}" type="pres">
      <dgm:prSet presAssocID="{02F7A553-31D2-467B-8C49-9B2AD67D6F77}" presName="diagram" presStyleCnt="0">
        <dgm:presLayoutVars>
          <dgm:chPref val="1"/>
          <dgm:dir/>
          <dgm:animOne val="branch"/>
          <dgm:animLvl val="lvl"/>
          <dgm:resizeHandles/>
        </dgm:presLayoutVars>
      </dgm:prSet>
      <dgm:spPr/>
      <dgm:t>
        <a:bodyPr/>
        <a:lstStyle/>
        <a:p>
          <a:endParaRPr lang="lv-LV"/>
        </a:p>
      </dgm:t>
    </dgm:pt>
    <dgm:pt modelId="{2434490E-BF19-47B3-82EE-A1BFA5C58B7D}" type="pres">
      <dgm:prSet presAssocID="{3A2159A9-E7D5-4693-9FE0-1486BFB910A8}" presName="root" presStyleCnt="0"/>
      <dgm:spPr/>
    </dgm:pt>
    <dgm:pt modelId="{643C0844-8D64-4772-A371-D2A7CB548F7C}" type="pres">
      <dgm:prSet presAssocID="{3A2159A9-E7D5-4693-9FE0-1486BFB910A8}" presName="rootComposite" presStyleCnt="0"/>
      <dgm:spPr/>
    </dgm:pt>
    <dgm:pt modelId="{4749BA4C-B18A-4F97-BE2B-1FECAEBFD809}" type="pres">
      <dgm:prSet presAssocID="{3A2159A9-E7D5-4693-9FE0-1486BFB910A8}" presName="rootText" presStyleLbl="node1" presStyleIdx="0" presStyleCnt="2" custScaleX="207182" custLinFactNeighborX="1519" custLinFactNeighborY="-6674"/>
      <dgm:spPr/>
      <dgm:t>
        <a:bodyPr/>
        <a:lstStyle/>
        <a:p>
          <a:endParaRPr lang="lv-LV"/>
        </a:p>
      </dgm:t>
    </dgm:pt>
    <dgm:pt modelId="{2C0C6C20-1F4A-487C-B2C6-52025A059BB5}" type="pres">
      <dgm:prSet presAssocID="{3A2159A9-E7D5-4693-9FE0-1486BFB910A8}" presName="rootConnector" presStyleLbl="node1" presStyleIdx="0" presStyleCnt="2"/>
      <dgm:spPr/>
      <dgm:t>
        <a:bodyPr/>
        <a:lstStyle/>
        <a:p>
          <a:endParaRPr lang="lv-LV"/>
        </a:p>
      </dgm:t>
    </dgm:pt>
    <dgm:pt modelId="{5785366E-7CE8-476C-9630-47F447243302}" type="pres">
      <dgm:prSet presAssocID="{3A2159A9-E7D5-4693-9FE0-1486BFB910A8}" presName="childShape" presStyleCnt="0"/>
      <dgm:spPr/>
    </dgm:pt>
    <dgm:pt modelId="{FC31DD35-AC84-43B8-8B26-BED0212AD6AB}" type="pres">
      <dgm:prSet presAssocID="{EBA1B9D3-036B-46D7-8BCB-A44E512A58F5}" presName="Name13" presStyleLbl="parChTrans1D2" presStyleIdx="0" presStyleCnt="8"/>
      <dgm:spPr/>
      <dgm:t>
        <a:bodyPr/>
        <a:lstStyle/>
        <a:p>
          <a:endParaRPr lang="lv-LV"/>
        </a:p>
      </dgm:t>
    </dgm:pt>
    <dgm:pt modelId="{B488AFEB-9290-4EC5-86C1-A8E444546904}" type="pres">
      <dgm:prSet presAssocID="{BA122A13-7C16-4363-AAA1-D96CBFB287AD}" presName="childText" presStyleLbl="bgAcc1" presStyleIdx="0" presStyleCnt="8" custScaleX="214130" custScaleY="95046" custLinFactNeighborX="2638" custLinFactNeighborY="-19587">
        <dgm:presLayoutVars>
          <dgm:bulletEnabled val="1"/>
        </dgm:presLayoutVars>
      </dgm:prSet>
      <dgm:spPr/>
      <dgm:t>
        <a:bodyPr/>
        <a:lstStyle/>
        <a:p>
          <a:endParaRPr lang="lv-LV"/>
        </a:p>
      </dgm:t>
    </dgm:pt>
    <dgm:pt modelId="{2EC81B1B-61AE-467D-A92F-6D25382062F8}" type="pres">
      <dgm:prSet presAssocID="{D5047926-E2A9-45A0-ACDB-FFAD67DED929}" presName="Name13" presStyleLbl="parChTrans1D2" presStyleIdx="1" presStyleCnt="8"/>
      <dgm:spPr/>
      <dgm:t>
        <a:bodyPr/>
        <a:lstStyle/>
        <a:p>
          <a:endParaRPr lang="lv-LV"/>
        </a:p>
      </dgm:t>
    </dgm:pt>
    <dgm:pt modelId="{6BF9B9FA-C86E-463F-A3D1-77C743612126}" type="pres">
      <dgm:prSet presAssocID="{A20A53C3-78EE-4B74-BC2E-C3FB47EB3BC1}" presName="childText" presStyleLbl="bgAcc1" presStyleIdx="1" presStyleCnt="8" custScaleX="213677" custScaleY="109487" custLinFactNeighborX="1528" custLinFactNeighborY="-32507">
        <dgm:presLayoutVars>
          <dgm:bulletEnabled val="1"/>
        </dgm:presLayoutVars>
      </dgm:prSet>
      <dgm:spPr/>
      <dgm:t>
        <a:bodyPr/>
        <a:lstStyle/>
        <a:p>
          <a:endParaRPr lang="lv-LV"/>
        </a:p>
      </dgm:t>
    </dgm:pt>
    <dgm:pt modelId="{A4D7A83D-CF02-4BC9-A9EF-E7A1D92C97A7}" type="pres">
      <dgm:prSet presAssocID="{2D215C0F-76F3-4A9C-BD39-1960F535BDA5}" presName="Name13" presStyleLbl="parChTrans1D2" presStyleIdx="2" presStyleCnt="8"/>
      <dgm:spPr/>
      <dgm:t>
        <a:bodyPr/>
        <a:lstStyle/>
        <a:p>
          <a:endParaRPr lang="lv-LV"/>
        </a:p>
      </dgm:t>
    </dgm:pt>
    <dgm:pt modelId="{1551E2BC-5475-48C5-812A-400D04E138F1}" type="pres">
      <dgm:prSet presAssocID="{AD087FC2-6E36-4B23-A5EF-9C0F0642997E}" presName="childText" presStyleLbl="bgAcc1" presStyleIdx="2" presStyleCnt="8" custScaleX="206033" custLinFactNeighborX="7598" custLinFactNeighborY="-40743">
        <dgm:presLayoutVars>
          <dgm:bulletEnabled val="1"/>
        </dgm:presLayoutVars>
      </dgm:prSet>
      <dgm:spPr/>
      <dgm:t>
        <a:bodyPr/>
        <a:lstStyle/>
        <a:p>
          <a:endParaRPr lang="lv-LV"/>
        </a:p>
      </dgm:t>
    </dgm:pt>
    <dgm:pt modelId="{B69A8FF2-EE8B-45F0-A39D-88734A028490}" type="pres">
      <dgm:prSet presAssocID="{8DFE94E9-15B3-490E-A89C-0FA463AD5A27}" presName="Name13" presStyleLbl="parChTrans1D2" presStyleIdx="3" presStyleCnt="8"/>
      <dgm:spPr/>
      <dgm:t>
        <a:bodyPr/>
        <a:lstStyle/>
        <a:p>
          <a:endParaRPr lang="lv-LV"/>
        </a:p>
      </dgm:t>
    </dgm:pt>
    <dgm:pt modelId="{D0FC2A2A-2685-4503-BA8C-BBB8A0F2571A}" type="pres">
      <dgm:prSet presAssocID="{10355720-74D8-4E6D-B74C-940B2D0F622A}" presName="childText" presStyleLbl="bgAcc1" presStyleIdx="3" presStyleCnt="8" custScaleX="219053" custLinFactNeighborX="5696" custLinFactNeighborY="-45791">
        <dgm:presLayoutVars>
          <dgm:bulletEnabled val="1"/>
        </dgm:presLayoutVars>
      </dgm:prSet>
      <dgm:spPr/>
      <dgm:t>
        <a:bodyPr/>
        <a:lstStyle/>
        <a:p>
          <a:endParaRPr lang="lv-LV"/>
        </a:p>
      </dgm:t>
    </dgm:pt>
    <dgm:pt modelId="{8D9A0E71-CB48-4F77-93B2-AB63E911E362}" type="pres">
      <dgm:prSet presAssocID="{C936DF75-575B-4F80-8C07-23708AB31F2E}" presName="Name13" presStyleLbl="parChTrans1D2" presStyleIdx="4" presStyleCnt="8"/>
      <dgm:spPr/>
      <dgm:t>
        <a:bodyPr/>
        <a:lstStyle/>
        <a:p>
          <a:endParaRPr lang="lv-LV"/>
        </a:p>
      </dgm:t>
    </dgm:pt>
    <dgm:pt modelId="{DD76C37A-AA34-4F3B-B2F2-750D6D50CB36}" type="pres">
      <dgm:prSet presAssocID="{DC51815C-A3C8-48BA-8320-E9E02F7FF33A}" presName="childText" presStyleLbl="bgAcc1" presStyleIdx="4" presStyleCnt="8" custScaleX="209635" custLinFactNeighborX="5696" custLinFactNeighborY="-52891">
        <dgm:presLayoutVars>
          <dgm:bulletEnabled val="1"/>
        </dgm:presLayoutVars>
      </dgm:prSet>
      <dgm:spPr/>
      <dgm:t>
        <a:bodyPr/>
        <a:lstStyle/>
        <a:p>
          <a:endParaRPr lang="lv-LV"/>
        </a:p>
      </dgm:t>
    </dgm:pt>
    <dgm:pt modelId="{34296E3B-E66A-4924-808D-4C90C16CDC10}" type="pres">
      <dgm:prSet presAssocID="{35186356-8BC7-4F1D-9D21-D8C57533F8C3}" presName="root" presStyleCnt="0"/>
      <dgm:spPr/>
    </dgm:pt>
    <dgm:pt modelId="{1D42F253-E842-41E6-9DAE-1335FF54BB1C}" type="pres">
      <dgm:prSet presAssocID="{35186356-8BC7-4F1D-9D21-D8C57533F8C3}" presName="rootComposite" presStyleCnt="0"/>
      <dgm:spPr/>
    </dgm:pt>
    <dgm:pt modelId="{7B4D5D38-2BF4-4F0C-8C74-0EB776E57878}" type="pres">
      <dgm:prSet presAssocID="{35186356-8BC7-4F1D-9D21-D8C57533F8C3}" presName="rootText" presStyleLbl="node1" presStyleIdx="1" presStyleCnt="2" custScaleX="210385"/>
      <dgm:spPr/>
      <dgm:t>
        <a:bodyPr/>
        <a:lstStyle/>
        <a:p>
          <a:endParaRPr lang="lv-LV"/>
        </a:p>
      </dgm:t>
    </dgm:pt>
    <dgm:pt modelId="{2BF1685A-D430-4095-915B-C23CA7BB224F}" type="pres">
      <dgm:prSet presAssocID="{35186356-8BC7-4F1D-9D21-D8C57533F8C3}" presName="rootConnector" presStyleLbl="node1" presStyleIdx="1" presStyleCnt="2"/>
      <dgm:spPr/>
      <dgm:t>
        <a:bodyPr/>
        <a:lstStyle/>
        <a:p>
          <a:endParaRPr lang="lv-LV"/>
        </a:p>
      </dgm:t>
    </dgm:pt>
    <dgm:pt modelId="{0356FADC-B8E7-4CEA-919C-D0625B065A26}" type="pres">
      <dgm:prSet presAssocID="{35186356-8BC7-4F1D-9D21-D8C57533F8C3}" presName="childShape" presStyleCnt="0"/>
      <dgm:spPr/>
    </dgm:pt>
    <dgm:pt modelId="{7BE75890-5BB3-47D2-AF26-13B8F65C8994}" type="pres">
      <dgm:prSet presAssocID="{30CB3EC0-29D9-45A1-B9EA-DD5079FEFA71}" presName="Name13" presStyleLbl="parChTrans1D2" presStyleIdx="5" presStyleCnt="8"/>
      <dgm:spPr/>
      <dgm:t>
        <a:bodyPr/>
        <a:lstStyle/>
        <a:p>
          <a:endParaRPr lang="lv-LV"/>
        </a:p>
      </dgm:t>
    </dgm:pt>
    <dgm:pt modelId="{E4365854-91EA-4194-9F08-9CD88FA0E4A3}" type="pres">
      <dgm:prSet presAssocID="{3D63801A-E066-4614-BD6C-5C1471008063}" presName="childText" presStyleLbl="bgAcc1" presStyleIdx="5" presStyleCnt="8" custScaleX="186792">
        <dgm:presLayoutVars>
          <dgm:bulletEnabled val="1"/>
        </dgm:presLayoutVars>
      </dgm:prSet>
      <dgm:spPr/>
      <dgm:t>
        <a:bodyPr/>
        <a:lstStyle/>
        <a:p>
          <a:endParaRPr lang="lv-LV"/>
        </a:p>
      </dgm:t>
    </dgm:pt>
    <dgm:pt modelId="{DBB15FC3-B80D-4FE9-8276-069F6FE33AAC}" type="pres">
      <dgm:prSet presAssocID="{9E175323-6C70-48EC-97C6-2667ADCFFE6B}" presName="Name13" presStyleLbl="parChTrans1D2" presStyleIdx="6" presStyleCnt="8"/>
      <dgm:spPr/>
      <dgm:t>
        <a:bodyPr/>
        <a:lstStyle/>
        <a:p>
          <a:endParaRPr lang="lv-LV"/>
        </a:p>
      </dgm:t>
    </dgm:pt>
    <dgm:pt modelId="{8B728AF7-A941-4770-8C99-D97F327124E3}" type="pres">
      <dgm:prSet presAssocID="{8658F152-7BB7-40FB-A526-A0979B91A800}" presName="childText" presStyleLbl="bgAcc1" presStyleIdx="6" presStyleCnt="8" custScaleX="180387">
        <dgm:presLayoutVars>
          <dgm:bulletEnabled val="1"/>
        </dgm:presLayoutVars>
      </dgm:prSet>
      <dgm:spPr/>
      <dgm:t>
        <a:bodyPr/>
        <a:lstStyle/>
        <a:p>
          <a:endParaRPr lang="lv-LV"/>
        </a:p>
      </dgm:t>
    </dgm:pt>
    <dgm:pt modelId="{AC04BA61-F909-4341-BBD2-0FE76F509EC0}" type="pres">
      <dgm:prSet presAssocID="{EF0CFC3F-C749-4DFD-A961-8692059D5746}" presName="Name13" presStyleLbl="parChTrans1D2" presStyleIdx="7" presStyleCnt="8"/>
      <dgm:spPr/>
      <dgm:t>
        <a:bodyPr/>
        <a:lstStyle/>
        <a:p>
          <a:endParaRPr lang="lv-LV"/>
        </a:p>
      </dgm:t>
    </dgm:pt>
    <dgm:pt modelId="{5DAA1E1C-8DAF-4F45-870E-66F9CC07C1AC}" type="pres">
      <dgm:prSet presAssocID="{AE51826E-6F7A-4042-BB41-F11AE408E789}" presName="childText" presStyleLbl="bgAcc1" presStyleIdx="7" presStyleCnt="8" custScaleX="183589">
        <dgm:presLayoutVars>
          <dgm:bulletEnabled val="1"/>
        </dgm:presLayoutVars>
      </dgm:prSet>
      <dgm:spPr/>
      <dgm:t>
        <a:bodyPr/>
        <a:lstStyle/>
        <a:p>
          <a:endParaRPr lang="lv-LV"/>
        </a:p>
      </dgm:t>
    </dgm:pt>
  </dgm:ptLst>
  <dgm:cxnLst>
    <dgm:cxn modelId="{83D9B440-DA09-4F5C-80FA-CB200BBAC8BE}" srcId="{3A2159A9-E7D5-4693-9FE0-1486BFB910A8}" destId="{DC51815C-A3C8-48BA-8320-E9E02F7FF33A}" srcOrd="4" destOrd="0" parTransId="{C936DF75-575B-4F80-8C07-23708AB31F2E}" sibTransId="{87F8FF40-5CF3-4F94-91AE-9B6732184EB8}"/>
    <dgm:cxn modelId="{7CDC5E7D-BDAF-45A6-9EC9-433F1FAC4714}" type="presOf" srcId="{10355720-74D8-4E6D-B74C-940B2D0F622A}" destId="{D0FC2A2A-2685-4503-BA8C-BBB8A0F2571A}" srcOrd="0" destOrd="0" presId="urn:microsoft.com/office/officeart/2005/8/layout/hierarchy3"/>
    <dgm:cxn modelId="{BD5EE417-5D79-470E-966B-BD72D17CE183}" type="presOf" srcId="{8DFE94E9-15B3-490E-A89C-0FA463AD5A27}" destId="{B69A8FF2-EE8B-45F0-A39D-88734A028490}" srcOrd="0" destOrd="0" presId="urn:microsoft.com/office/officeart/2005/8/layout/hierarchy3"/>
    <dgm:cxn modelId="{AF530994-B013-4116-B58C-B5C386C2EC0B}" type="presOf" srcId="{C936DF75-575B-4F80-8C07-23708AB31F2E}" destId="{8D9A0E71-CB48-4F77-93B2-AB63E911E362}" srcOrd="0" destOrd="0" presId="urn:microsoft.com/office/officeart/2005/8/layout/hierarchy3"/>
    <dgm:cxn modelId="{D4A7A0AA-B07F-4D29-BB8D-1600F1503FFD}" type="presOf" srcId="{A20A53C3-78EE-4B74-BC2E-C3FB47EB3BC1}" destId="{6BF9B9FA-C86E-463F-A3D1-77C743612126}" srcOrd="0" destOrd="0" presId="urn:microsoft.com/office/officeart/2005/8/layout/hierarchy3"/>
    <dgm:cxn modelId="{4939D87E-8C94-4CD3-B089-DDED368449B1}" srcId="{02F7A553-31D2-467B-8C49-9B2AD67D6F77}" destId="{35186356-8BC7-4F1D-9D21-D8C57533F8C3}" srcOrd="1" destOrd="0" parTransId="{E9D62073-A1C1-4703-BA3E-F4594F92D6FE}" sibTransId="{076719DC-6641-423E-A773-77AF52AF5E37}"/>
    <dgm:cxn modelId="{21E18D13-F8BD-45C2-A64E-A191358CDDD2}" srcId="{3A2159A9-E7D5-4693-9FE0-1486BFB910A8}" destId="{AD087FC2-6E36-4B23-A5EF-9C0F0642997E}" srcOrd="2" destOrd="0" parTransId="{2D215C0F-76F3-4A9C-BD39-1960F535BDA5}" sibTransId="{EF62AA63-7656-4D0D-A55F-08E7B29BBED9}"/>
    <dgm:cxn modelId="{BF233AE6-3FFD-47A1-9013-8F54A1FF01E2}" srcId="{3A2159A9-E7D5-4693-9FE0-1486BFB910A8}" destId="{10355720-74D8-4E6D-B74C-940B2D0F622A}" srcOrd="3" destOrd="0" parTransId="{8DFE94E9-15B3-490E-A89C-0FA463AD5A27}" sibTransId="{25F32224-BDAD-47AB-8771-5C1CB1AAD90F}"/>
    <dgm:cxn modelId="{82066ACB-BA59-455F-8890-97140E4959A3}" srcId="{35186356-8BC7-4F1D-9D21-D8C57533F8C3}" destId="{8658F152-7BB7-40FB-A526-A0979B91A800}" srcOrd="1" destOrd="0" parTransId="{9E175323-6C70-48EC-97C6-2667ADCFFE6B}" sibTransId="{5D3612D9-0332-4EE3-BE73-E2B3089EA047}"/>
    <dgm:cxn modelId="{C8896CF3-4907-4E67-87A0-7498CD422F24}" type="presOf" srcId="{35186356-8BC7-4F1D-9D21-D8C57533F8C3}" destId="{2BF1685A-D430-4095-915B-C23CA7BB224F}" srcOrd="1" destOrd="0" presId="urn:microsoft.com/office/officeart/2005/8/layout/hierarchy3"/>
    <dgm:cxn modelId="{428B2841-A0B6-46BC-BE5D-3F25BB2570C7}" type="presOf" srcId="{02F7A553-31D2-467B-8C49-9B2AD67D6F77}" destId="{DDF8C92C-53DD-4102-A999-804647319B3C}" srcOrd="0" destOrd="0" presId="urn:microsoft.com/office/officeart/2005/8/layout/hierarchy3"/>
    <dgm:cxn modelId="{317C666F-6878-4437-9682-FA4232A95E87}" type="presOf" srcId="{EF0CFC3F-C749-4DFD-A961-8692059D5746}" destId="{AC04BA61-F909-4341-BBD2-0FE76F509EC0}" srcOrd="0" destOrd="0" presId="urn:microsoft.com/office/officeart/2005/8/layout/hierarchy3"/>
    <dgm:cxn modelId="{A2FD0332-71D1-4EF1-B780-6F137C042199}" type="presOf" srcId="{BA122A13-7C16-4363-AAA1-D96CBFB287AD}" destId="{B488AFEB-9290-4EC5-86C1-A8E444546904}" srcOrd="0" destOrd="0" presId="urn:microsoft.com/office/officeart/2005/8/layout/hierarchy3"/>
    <dgm:cxn modelId="{1A34CCB8-EE36-4406-874F-D287D4DEFCA5}" type="presOf" srcId="{35186356-8BC7-4F1D-9D21-D8C57533F8C3}" destId="{7B4D5D38-2BF4-4F0C-8C74-0EB776E57878}" srcOrd="0" destOrd="0" presId="urn:microsoft.com/office/officeart/2005/8/layout/hierarchy3"/>
    <dgm:cxn modelId="{8BC22BAF-1C04-4274-AF94-D38A3613BEFB}" srcId="{3A2159A9-E7D5-4693-9FE0-1486BFB910A8}" destId="{A20A53C3-78EE-4B74-BC2E-C3FB47EB3BC1}" srcOrd="1" destOrd="0" parTransId="{D5047926-E2A9-45A0-ACDB-FFAD67DED929}" sibTransId="{885E61FE-7985-456D-80D6-7194125F12AF}"/>
    <dgm:cxn modelId="{AB6DD64E-A113-461C-BCC6-4EE96FA11AF6}" type="presOf" srcId="{AE51826E-6F7A-4042-BB41-F11AE408E789}" destId="{5DAA1E1C-8DAF-4F45-870E-66F9CC07C1AC}" srcOrd="0" destOrd="0" presId="urn:microsoft.com/office/officeart/2005/8/layout/hierarchy3"/>
    <dgm:cxn modelId="{1F5D89B1-4881-4145-820F-40759F403232}" type="presOf" srcId="{3A2159A9-E7D5-4693-9FE0-1486BFB910A8}" destId="{2C0C6C20-1F4A-487C-B2C6-52025A059BB5}" srcOrd="1" destOrd="0" presId="urn:microsoft.com/office/officeart/2005/8/layout/hierarchy3"/>
    <dgm:cxn modelId="{AF33D9FC-491E-41BD-AE08-4E7D5F9A6AC9}" srcId="{02F7A553-31D2-467B-8C49-9B2AD67D6F77}" destId="{3A2159A9-E7D5-4693-9FE0-1486BFB910A8}" srcOrd="0" destOrd="0" parTransId="{64F939D2-D6D1-4982-932A-639A475B1FE0}" sibTransId="{DFCE5183-EA33-40C9-A7D4-F14C1F5E0804}"/>
    <dgm:cxn modelId="{9C8A0437-8888-4A9E-84B0-D8D8E016AA58}" type="presOf" srcId="{2D215C0F-76F3-4A9C-BD39-1960F535BDA5}" destId="{A4D7A83D-CF02-4BC9-A9EF-E7A1D92C97A7}" srcOrd="0" destOrd="0" presId="urn:microsoft.com/office/officeart/2005/8/layout/hierarchy3"/>
    <dgm:cxn modelId="{08646730-C48A-4EE4-9A50-080536F6796E}" type="presOf" srcId="{3A2159A9-E7D5-4693-9FE0-1486BFB910A8}" destId="{4749BA4C-B18A-4F97-BE2B-1FECAEBFD809}" srcOrd="0" destOrd="0" presId="urn:microsoft.com/office/officeart/2005/8/layout/hierarchy3"/>
    <dgm:cxn modelId="{580CED29-DBA0-4D1B-83C3-5294A73FEA03}" type="presOf" srcId="{EBA1B9D3-036B-46D7-8BCB-A44E512A58F5}" destId="{FC31DD35-AC84-43B8-8B26-BED0212AD6AB}" srcOrd="0" destOrd="0" presId="urn:microsoft.com/office/officeart/2005/8/layout/hierarchy3"/>
    <dgm:cxn modelId="{4EBA4749-9121-401C-8620-C95ED57352AC}" type="presOf" srcId="{3D63801A-E066-4614-BD6C-5C1471008063}" destId="{E4365854-91EA-4194-9F08-9CD88FA0E4A3}" srcOrd="0" destOrd="0" presId="urn:microsoft.com/office/officeart/2005/8/layout/hierarchy3"/>
    <dgm:cxn modelId="{D0243A93-8DB0-4912-AEB5-D3007131254E}" type="presOf" srcId="{8658F152-7BB7-40FB-A526-A0979B91A800}" destId="{8B728AF7-A941-4770-8C99-D97F327124E3}" srcOrd="0" destOrd="0" presId="urn:microsoft.com/office/officeart/2005/8/layout/hierarchy3"/>
    <dgm:cxn modelId="{76200064-6EC6-4F8D-A6EE-5931D36CC3E2}" type="presOf" srcId="{30CB3EC0-29D9-45A1-B9EA-DD5079FEFA71}" destId="{7BE75890-5BB3-47D2-AF26-13B8F65C8994}" srcOrd="0" destOrd="0" presId="urn:microsoft.com/office/officeart/2005/8/layout/hierarchy3"/>
    <dgm:cxn modelId="{25B54B44-82F9-4656-80C8-2B14585267D0}" type="presOf" srcId="{9E175323-6C70-48EC-97C6-2667ADCFFE6B}" destId="{DBB15FC3-B80D-4FE9-8276-069F6FE33AAC}" srcOrd="0" destOrd="0" presId="urn:microsoft.com/office/officeart/2005/8/layout/hierarchy3"/>
    <dgm:cxn modelId="{546853A0-1A14-4F6D-ABFA-6577FF8BA7F1}" type="presOf" srcId="{AD087FC2-6E36-4B23-A5EF-9C0F0642997E}" destId="{1551E2BC-5475-48C5-812A-400D04E138F1}" srcOrd="0" destOrd="0" presId="urn:microsoft.com/office/officeart/2005/8/layout/hierarchy3"/>
    <dgm:cxn modelId="{066346FE-23E5-43B3-B894-78DD451128FA}" srcId="{3A2159A9-E7D5-4693-9FE0-1486BFB910A8}" destId="{BA122A13-7C16-4363-AAA1-D96CBFB287AD}" srcOrd="0" destOrd="0" parTransId="{EBA1B9D3-036B-46D7-8BCB-A44E512A58F5}" sibTransId="{E76CD030-D10B-4923-A62E-1391A7E851FB}"/>
    <dgm:cxn modelId="{88B2BD4D-8DFA-4BBB-BBD9-ED0B769C46FC}" srcId="{35186356-8BC7-4F1D-9D21-D8C57533F8C3}" destId="{AE51826E-6F7A-4042-BB41-F11AE408E789}" srcOrd="2" destOrd="0" parTransId="{EF0CFC3F-C749-4DFD-A961-8692059D5746}" sibTransId="{9E2A50FB-70AD-4E2A-98E3-52B009E34F44}"/>
    <dgm:cxn modelId="{A09A5453-D91D-4A53-B637-36C22C1785CC}" srcId="{35186356-8BC7-4F1D-9D21-D8C57533F8C3}" destId="{3D63801A-E066-4614-BD6C-5C1471008063}" srcOrd="0" destOrd="0" parTransId="{30CB3EC0-29D9-45A1-B9EA-DD5079FEFA71}" sibTransId="{82E182C2-6AA6-49C5-AA0E-7A9F9377E673}"/>
    <dgm:cxn modelId="{9FDC2ECD-C5CB-4527-AF17-B8047E62DF09}" type="presOf" srcId="{DC51815C-A3C8-48BA-8320-E9E02F7FF33A}" destId="{DD76C37A-AA34-4F3B-B2F2-750D6D50CB36}" srcOrd="0" destOrd="0" presId="urn:microsoft.com/office/officeart/2005/8/layout/hierarchy3"/>
    <dgm:cxn modelId="{EE853208-C5A3-4B51-9B34-36442E4AB1A5}" type="presOf" srcId="{D5047926-E2A9-45A0-ACDB-FFAD67DED929}" destId="{2EC81B1B-61AE-467D-A92F-6D25382062F8}" srcOrd="0" destOrd="0" presId="urn:microsoft.com/office/officeart/2005/8/layout/hierarchy3"/>
    <dgm:cxn modelId="{DA76F13A-A1F4-4670-8E58-3AEC7CADCF1E}" type="presParOf" srcId="{DDF8C92C-53DD-4102-A999-804647319B3C}" destId="{2434490E-BF19-47B3-82EE-A1BFA5C58B7D}" srcOrd="0" destOrd="0" presId="urn:microsoft.com/office/officeart/2005/8/layout/hierarchy3"/>
    <dgm:cxn modelId="{249E0CC1-3B90-4831-BC58-506754866EDB}" type="presParOf" srcId="{2434490E-BF19-47B3-82EE-A1BFA5C58B7D}" destId="{643C0844-8D64-4772-A371-D2A7CB548F7C}" srcOrd="0" destOrd="0" presId="urn:microsoft.com/office/officeart/2005/8/layout/hierarchy3"/>
    <dgm:cxn modelId="{D93B75B8-DC66-4BC8-BF10-53CEF6139977}" type="presParOf" srcId="{643C0844-8D64-4772-A371-D2A7CB548F7C}" destId="{4749BA4C-B18A-4F97-BE2B-1FECAEBFD809}" srcOrd="0" destOrd="0" presId="urn:microsoft.com/office/officeart/2005/8/layout/hierarchy3"/>
    <dgm:cxn modelId="{0E7A8202-32A8-4C14-810B-0D613482F1A6}" type="presParOf" srcId="{643C0844-8D64-4772-A371-D2A7CB548F7C}" destId="{2C0C6C20-1F4A-487C-B2C6-52025A059BB5}" srcOrd="1" destOrd="0" presId="urn:microsoft.com/office/officeart/2005/8/layout/hierarchy3"/>
    <dgm:cxn modelId="{BD9002DF-2E04-40DD-954B-A93A180ACF4C}" type="presParOf" srcId="{2434490E-BF19-47B3-82EE-A1BFA5C58B7D}" destId="{5785366E-7CE8-476C-9630-47F447243302}" srcOrd="1" destOrd="0" presId="urn:microsoft.com/office/officeart/2005/8/layout/hierarchy3"/>
    <dgm:cxn modelId="{F51893AF-002E-4C4A-8811-A07C316FAD52}" type="presParOf" srcId="{5785366E-7CE8-476C-9630-47F447243302}" destId="{FC31DD35-AC84-43B8-8B26-BED0212AD6AB}" srcOrd="0" destOrd="0" presId="urn:microsoft.com/office/officeart/2005/8/layout/hierarchy3"/>
    <dgm:cxn modelId="{A8690976-EA47-4032-8870-4FE15644E805}" type="presParOf" srcId="{5785366E-7CE8-476C-9630-47F447243302}" destId="{B488AFEB-9290-4EC5-86C1-A8E444546904}" srcOrd="1" destOrd="0" presId="urn:microsoft.com/office/officeart/2005/8/layout/hierarchy3"/>
    <dgm:cxn modelId="{B6A085DC-10C0-4687-9E2E-FBBBC56A3D08}" type="presParOf" srcId="{5785366E-7CE8-476C-9630-47F447243302}" destId="{2EC81B1B-61AE-467D-A92F-6D25382062F8}" srcOrd="2" destOrd="0" presId="urn:microsoft.com/office/officeart/2005/8/layout/hierarchy3"/>
    <dgm:cxn modelId="{4ADF8BB6-2AC2-4EAC-8B76-C9B05B6335B8}" type="presParOf" srcId="{5785366E-7CE8-476C-9630-47F447243302}" destId="{6BF9B9FA-C86E-463F-A3D1-77C743612126}" srcOrd="3" destOrd="0" presId="urn:microsoft.com/office/officeart/2005/8/layout/hierarchy3"/>
    <dgm:cxn modelId="{8631EE4F-A146-45C1-8F2F-52238F2079D3}" type="presParOf" srcId="{5785366E-7CE8-476C-9630-47F447243302}" destId="{A4D7A83D-CF02-4BC9-A9EF-E7A1D92C97A7}" srcOrd="4" destOrd="0" presId="urn:microsoft.com/office/officeart/2005/8/layout/hierarchy3"/>
    <dgm:cxn modelId="{16EC1E21-0A50-43C5-BC9C-7FB3BFD25439}" type="presParOf" srcId="{5785366E-7CE8-476C-9630-47F447243302}" destId="{1551E2BC-5475-48C5-812A-400D04E138F1}" srcOrd="5" destOrd="0" presId="urn:microsoft.com/office/officeart/2005/8/layout/hierarchy3"/>
    <dgm:cxn modelId="{602FE0B3-AEB5-4656-9E6E-811B0AE781C9}" type="presParOf" srcId="{5785366E-7CE8-476C-9630-47F447243302}" destId="{B69A8FF2-EE8B-45F0-A39D-88734A028490}" srcOrd="6" destOrd="0" presId="urn:microsoft.com/office/officeart/2005/8/layout/hierarchy3"/>
    <dgm:cxn modelId="{16783E9A-8109-4B68-980A-F0625510AC42}" type="presParOf" srcId="{5785366E-7CE8-476C-9630-47F447243302}" destId="{D0FC2A2A-2685-4503-BA8C-BBB8A0F2571A}" srcOrd="7" destOrd="0" presId="urn:microsoft.com/office/officeart/2005/8/layout/hierarchy3"/>
    <dgm:cxn modelId="{9D1BB952-30C7-439F-9576-9B8FB69177EE}" type="presParOf" srcId="{5785366E-7CE8-476C-9630-47F447243302}" destId="{8D9A0E71-CB48-4F77-93B2-AB63E911E362}" srcOrd="8" destOrd="0" presId="urn:microsoft.com/office/officeart/2005/8/layout/hierarchy3"/>
    <dgm:cxn modelId="{40D5BC87-ABBF-4FE3-9C40-89FC59BB0F81}" type="presParOf" srcId="{5785366E-7CE8-476C-9630-47F447243302}" destId="{DD76C37A-AA34-4F3B-B2F2-750D6D50CB36}" srcOrd="9" destOrd="0" presId="urn:microsoft.com/office/officeart/2005/8/layout/hierarchy3"/>
    <dgm:cxn modelId="{A2027925-5AAF-4CB7-AFF2-0DF7107F764F}" type="presParOf" srcId="{DDF8C92C-53DD-4102-A999-804647319B3C}" destId="{34296E3B-E66A-4924-808D-4C90C16CDC10}" srcOrd="1" destOrd="0" presId="urn:microsoft.com/office/officeart/2005/8/layout/hierarchy3"/>
    <dgm:cxn modelId="{1ABF1009-3D5D-4418-9D97-A6C09BD38A5B}" type="presParOf" srcId="{34296E3B-E66A-4924-808D-4C90C16CDC10}" destId="{1D42F253-E842-41E6-9DAE-1335FF54BB1C}" srcOrd="0" destOrd="0" presId="urn:microsoft.com/office/officeart/2005/8/layout/hierarchy3"/>
    <dgm:cxn modelId="{837AD95A-2F8A-41B4-B9F7-EEBBEB69937C}" type="presParOf" srcId="{1D42F253-E842-41E6-9DAE-1335FF54BB1C}" destId="{7B4D5D38-2BF4-4F0C-8C74-0EB776E57878}" srcOrd="0" destOrd="0" presId="urn:microsoft.com/office/officeart/2005/8/layout/hierarchy3"/>
    <dgm:cxn modelId="{ED80FEE4-275A-4CFA-9144-DE733CA3F949}" type="presParOf" srcId="{1D42F253-E842-41E6-9DAE-1335FF54BB1C}" destId="{2BF1685A-D430-4095-915B-C23CA7BB224F}" srcOrd="1" destOrd="0" presId="urn:microsoft.com/office/officeart/2005/8/layout/hierarchy3"/>
    <dgm:cxn modelId="{69C427D7-8E5A-44A5-93FC-75E6546840E5}" type="presParOf" srcId="{34296E3B-E66A-4924-808D-4C90C16CDC10}" destId="{0356FADC-B8E7-4CEA-919C-D0625B065A26}" srcOrd="1" destOrd="0" presId="urn:microsoft.com/office/officeart/2005/8/layout/hierarchy3"/>
    <dgm:cxn modelId="{4225E0D2-C90F-4134-9917-EC953E9FFF06}" type="presParOf" srcId="{0356FADC-B8E7-4CEA-919C-D0625B065A26}" destId="{7BE75890-5BB3-47D2-AF26-13B8F65C8994}" srcOrd="0" destOrd="0" presId="urn:microsoft.com/office/officeart/2005/8/layout/hierarchy3"/>
    <dgm:cxn modelId="{9BAE710B-7BF6-410E-93A0-76B8663F1C4E}" type="presParOf" srcId="{0356FADC-B8E7-4CEA-919C-D0625B065A26}" destId="{E4365854-91EA-4194-9F08-9CD88FA0E4A3}" srcOrd="1" destOrd="0" presId="urn:microsoft.com/office/officeart/2005/8/layout/hierarchy3"/>
    <dgm:cxn modelId="{4E2137E1-963E-4CEE-8BFB-311333CFE7FD}" type="presParOf" srcId="{0356FADC-B8E7-4CEA-919C-D0625B065A26}" destId="{DBB15FC3-B80D-4FE9-8276-069F6FE33AAC}" srcOrd="2" destOrd="0" presId="urn:microsoft.com/office/officeart/2005/8/layout/hierarchy3"/>
    <dgm:cxn modelId="{F2EE499F-0F9A-4240-B1F8-434FD450C968}" type="presParOf" srcId="{0356FADC-B8E7-4CEA-919C-D0625B065A26}" destId="{8B728AF7-A941-4770-8C99-D97F327124E3}" srcOrd="3" destOrd="0" presId="urn:microsoft.com/office/officeart/2005/8/layout/hierarchy3"/>
    <dgm:cxn modelId="{A1AF5A12-4B0A-4117-A603-F19ECF9DA60D}" type="presParOf" srcId="{0356FADC-B8E7-4CEA-919C-D0625B065A26}" destId="{AC04BA61-F909-4341-BBD2-0FE76F509EC0}" srcOrd="4" destOrd="0" presId="urn:microsoft.com/office/officeart/2005/8/layout/hierarchy3"/>
    <dgm:cxn modelId="{1AB03461-03F7-4943-9A89-685BE28F5772}" type="presParOf" srcId="{0356FADC-B8E7-4CEA-919C-D0625B065A26}" destId="{5DAA1E1C-8DAF-4F45-870E-66F9CC07C1AC}" srcOrd="5" destOrd="0" presId="urn:microsoft.com/office/officeart/2005/8/layout/hierarchy3"/>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1AF2B-65EA-4BBA-AD35-299F8AAE8FAA}" type="datetimeFigureOut">
              <a:rPr lang="lv-LV" smtClean="0"/>
              <a:t>2015.03.24.</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661149-ABD8-42FB-9C92-41C28112A614}" type="slidenum">
              <a:rPr lang="lv-LV" smtClean="0"/>
              <a:t>‹#›</a:t>
            </a:fld>
            <a:endParaRPr lang="lv-LV"/>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v-LV" dirty="0"/>
          </a:p>
        </p:txBody>
      </p:sp>
      <p:sp>
        <p:nvSpPr>
          <p:cNvPr id="4" name="Slide Number Placeholder 3"/>
          <p:cNvSpPr>
            <a:spLocks noGrp="1"/>
          </p:cNvSpPr>
          <p:nvPr>
            <p:ph type="sldNum" sz="quarter" idx="10"/>
          </p:nvPr>
        </p:nvSpPr>
        <p:spPr/>
        <p:txBody>
          <a:bodyPr/>
          <a:lstStyle/>
          <a:p>
            <a:fld id="{2C661149-ABD8-42FB-9C92-41C28112A614}" type="slidenum">
              <a:rPr lang="lv-LV" smtClean="0"/>
              <a:t>6</a:t>
            </a:fld>
            <a:endParaRPr lang="lv-L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CCDAED41-25F4-40F9-B384-E93B53DA2C40}" type="datetimeFigureOut">
              <a:rPr lang="lv-LV" smtClean="0"/>
              <a:pPr/>
              <a:t>2015.03.24.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79024C8-CAC1-4775-8E8F-536F7CC7ED55}"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CCDAED41-25F4-40F9-B384-E93B53DA2C40}" type="datetimeFigureOut">
              <a:rPr lang="lv-LV" smtClean="0"/>
              <a:pPr/>
              <a:t>2015.03.24.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79024C8-CAC1-4775-8E8F-536F7CC7ED55}"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CCDAED41-25F4-40F9-B384-E93B53DA2C40}" type="datetimeFigureOut">
              <a:rPr lang="lv-LV" smtClean="0"/>
              <a:pPr/>
              <a:t>2015.03.24.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79024C8-CAC1-4775-8E8F-536F7CC7ED55}"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CCDAED41-25F4-40F9-B384-E93B53DA2C40}" type="datetimeFigureOut">
              <a:rPr lang="lv-LV" smtClean="0"/>
              <a:pPr/>
              <a:t>2015.03.24.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79024C8-CAC1-4775-8E8F-536F7CC7ED55}"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DAED41-25F4-40F9-B384-E93B53DA2C40}" type="datetimeFigureOut">
              <a:rPr lang="lv-LV" smtClean="0"/>
              <a:pPr/>
              <a:t>2015.03.24.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79024C8-CAC1-4775-8E8F-536F7CC7ED55}" type="slidenum">
              <a:rPr lang="lv-LV" smtClean="0"/>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CCDAED41-25F4-40F9-B384-E93B53DA2C40}" type="datetimeFigureOut">
              <a:rPr lang="lv-LV" smtClean="0"/>
              <a:pPr/>
              <a:t>2015.03.24.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79024C8-CAC1-4775-8E8F-536F7CC7ED55}"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CCDAED41-25F4-40F9-B384-E93B53DA2C40}" type="datetimeFigureOut">
              <a:rPr lang="lv-LV" smtClean="0"/>
              <a:pPr/>
              <a:t>2015.03.24.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079024C8-CAC1-4775-8E8F-536F7CC7ED55}"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CCDAED41-25F4-40F9-B384-E93B53DA2C40}" type="datetimeFigureOut">
              <a:rPr lang="lv-LV" smtClean="0"/>
              <a:pPr/>
              <a:t>2015.03.24.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079024C8-CAC1-4775-8E8F-536F7CC7ED55}"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DAED41-25F4-40F9-B384-E93B53DA2C40}" type="datetimeFigureOut">
              <a:rPr lang="lv-LV" smtClean="0"/>
              <a:pPr/>
              <a:t>2015.03.24.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079024C8-CAC1-4775-8E8F-536F7CC7ED55}"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AED41-25F4-40F9-B384-E93B53DA2C40}" type="datetimeFigureOut">
              <a:rPr lang="lv-LV" smtClean="0"/>
              <a:pPr/>
              <a:t>2015.03.24.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79024C8-CAC1-4775-8E8F-536F7CC7ED55}"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AED41-25F4-40F9-B384-E93B53DA2C40}" type="datetimeFigureOut">
              <a:rPr lang="lv-LV" smtClean="0"/>
              <a:pPr/>
              <a:t>2015.03.24.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79024C8-CAC1-4775-8E8F-536F7CC7ED55}"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AED41-25F4-40F9-B384-E93B53DA2C40}" type="datetimeFigureOut">
              <a:rPr lang="lv-LV" smtClean="0"/>
              <a:pPr/>
              <a:t>2015.03.24.</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9024C8-CAC1-4775-8E8F-536F7CC7ED55}"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lv-LV" dirty="0" smtClean="0"/>
              <a:t>Biedrība “Talsu rajona partnerība”</a:t>
            </a:r>
            <a:br>
              <a:rPr lang="lv-LV" dirty="0" smtClean="0"/>
            </a:br>
            <a:r>
              <a:rPr lang="lv-LV" dirty="0" smtClean="0"/>
              <a:t>2014.gads</a:t>
            </a:r>
            <a:endParaRPr lang="lv-LV" dirty="0"/>
          </a:p>
        </p:txBody>
      </p:sp>
      <p:sp>
        <p:nvSpPr>
          <p:cNvPr id="3" name="Subtitle 2"/>
          <p:cNvSpPr>
            <a:spLocks noGrp="1"/>
          </p:cNvSpPr>
          <p:nvPr>
            <p:ph type="subTitle" idx="1"/>
          </p:nvPr>
        </p:nvSpPr>
        <p:spPr/>
        <p:txBody>
          <a:bodyPr/>
          <a:lstStyle/>
          <a:p>
            <a:r>
              <a:rPr lang="lv-LV" dirty="0" smtClean="0"/>
              <a:t>26.marts</a:t>
            </a:r>
            <a:r>
              <a:rPr lang="lv-LV" dirty="0" smtClean="0"/>
              <a:t>, </a:t>
            </a:r>
            <a:r>
              <a:rPr lang="lv-LV" dirty="0" smtClean="0"/>
              <a:t>2015. </a:t>
            </a:r>
            <a:r>
              <a:rPr lang="lv-LV" dirty="0" smtClean="0"/>
              <a:t>gads, Talsi</a:t>
            </a:r>
            <a:endParaRPr lang="lv-LV" dirty="0"/>
          </a:p>
        </p:txBody>
      </p:sp>
      <p:pic>
        <p:nvPicPr>
          <p:cNvPr id="4" name="Picture 3"/>
          <p:cNvPicPr>
            <a:picLocks noChangeAspect="1" noChangeArrowheads="1"/>
          </p:cNvPicPr>
          <p:nvPr/>
        </p:nvPicPr>
        <p:blipFill>
          <a:blip r:embed="rId2"/>
          <a:srcRect/>
          <a:stretch>
            <a:fillRect/>
          </a:stretch>
        </p:blipFill>
        <p:spPr bwMode="auto">
          <a:xfrm>
            <a:off x="1000100" y="428604"/>
            <a:ext cx="423863" cy="420688"/>
          </a:xfrm>
          <a:prstGeom prst="rect">
            <a:avLst/>
          </a:prstGeom>
          <a:noFill/>
          <a:ln w="9525">
            <a:noFill/>
            <a:round/>
            <a:headEnd/>
            <a:tailEnd/>
          </a:ln>
        </p:spPr>
      </p:pic>
      <p:pic>
        <p:nvPicPr>
          <p:cNvPr id="5" name="Picture 2" descr="C:\Users\Admin\Pictures\LOGO\ES_logo.JPG"/>
          <p:cNvPicPr>
            <a:picLocks noChangeAspect="1" noChangeArrowheads="1"/>
          </p:cNvPicPr>
          <p:nvPr/>
        </p:nvPicPr>
        <p:blipFill>
          <a:blip r:embed="rId3" cstate="print"/>
          <a:srcRect/>
          <a:stretch>
            <a:fillRect/>
          </a:stretch>
        </p:blipFill>
        <p:spPr bwMode="auto">
          <a:xfrm>
            <a:off x="1500166" y="357166"/>
            <a:ext cx="2301485" cy="544584"/>
          </a:xfrm>
          <a:prstGeom prst="rect">
            <a:avLst/>
          </a:prstGeom>
          <a:noFill/>
          <a:ln w="9525">
            <a:noFill/>
            <a:miter lim="800000"/>
            <a:headEnd/>
            <a:tailEnd/>
          </a:ln>
        </p:spPr>
      </p:pic>
      <p:pic>
        <p:nvPicPr>
          <p:cNvPr id="6" name="Picture 4"/>
          <p:cNvPicPr>
            <a:picLocks noChangeAspect="1" noChangeArrowheads="1"/>
          </p:cNvPicPr>
          <p:nvPr/>
        </p:nvPicPr>
        <p:blipFill>
          <a:blip r:embed="rId4"/>
          <a:srcRect/>
          <a:stretch>
            <a:fillRect/>
          </a:stretch>
        </p:blipFill>
        <p:spPr bwMode="auto">
          <a:xfrm>
            <a:off x="3857620" y="357166"/>
            <a:ext cx="1762127" cy="511469"/>
          </a:xfrm>
          <a:prstGeom prst="rect">
            <a:avLst/>
          </a:prstGeom>
          <a:noFill/>
          <a:ln w="9525">
            <a:noFill/>
            <a:round/>
            <a:headEnd/>
            <a:tailEnd/>
          </a:ln>
        </p:spPr>
      </p:pic>
      <p:pic>
        <p:nvPicPr>
          <p:cNvPr id="7" name="Picture 3" descr="C:\Users\Antra\Pictures\lad_arzuzr_kras_6115b.jpg"/>
          <p:cNvPicPr>
            <a:picLocks noChangeAspect="1" noChangeArrowheads="1"/>
          </p:cNvPicPr>
          <p:nvPr/>
        </p:nvPicPr>
        <p:blipFill>
          <a:blip r:embed="rId5"/>
          <a:srcRect/>
          <a:stretch>
            <a:fillRect/>
          </a:stretch>
        </p:blipFill>
        <p:spPr bwMode="auto">
          <a:xfrm>
            <a:off x="5906559" y="285728"/>
            <a:ext cx="1519778" cy="571504"/>
          </a:xfrm>
          <a:prstGeom prst="rect">
            <a:avLst/>
          </a:prstGeom>
          <a:noFill/>
          <a:ln w="9525">
            <a:noFill/>
            <a:miter lim="800000"/>
            <a:headEnd/>
            <a:tailEnd/>
          </a:ln>
        </p:spPr>
      </p:pic>
      <p:pic>
        <p:nvPicPr>
          <p:cNvPr id="8" name="Picture 4"/>
          <p:cNvPicPr>
            <a:picLocks noChangeAspect="1" noChangeArrowheads="1"/>
          </p:cNvPicPr>
          <p:nvPr/>
        </p:nvPicPr>
        <p:blipFill>
          <a:blip r:embed="rId6" cstate="print"/>
          <a:srcRect/>
          <a:stretch>
            <a:fillRect/>
          </a:stretch>
        </p:blipFill>
        <p:spPr bwMode="auto">
          <a:xfrm>
            <a:off x="3643306" y="1000108"/>
            <a:ext cx="1276570" cy="142876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2015-2020. Plānošanas periods</a:t>
            </a:r>
            <a:endParaRPr lang="lv-LV" dirty="0"/>
          </a:p>
        </p:txBody>
      </p:sp>
      <p:sp>
        <p:nvSpPr>
          <p:cNvPr id="3" name="Content Placeholder 2"/>
          <p:cNvSpPr>
            <a:spLocks noGrp="1"/>
          </p:cNvSpPr>
          <p:nvPr>
            <p:ph idx="1"/>
          </p:nvPr>
        </p:nvSpPr>
        <p:spPr/>
        <p:txBody>
          <a:bodyPr/>
          <a:lstStyle/>
          <a:p>
            <a:r>
              <a:rPr lang="lv-LV" dirty="0" smtClean="0"/>
              <a:t>LEADER pasākuma ieviešanas grafiks paredz jaunu Vietējo attīstības stratēģiju sagatavošanu un atlasi, kas turpināsies līdz 2015. gada vidum. Šobrīd nav iespējams nosaukt konkrētu datumu, kad būs pieejami jaunie LEADER projektu konkursi, taču saskaņā ar Lauku atbalsta dienesta pausto viedokli tas varētu notikt 2015. gada beigās vai 2016. gada sākumā.</a:t>
            </a:r>
          </a:p>
          <a:p>
            <a:endParaRPr lang="lv-LV"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2015-2020. Plānošanas periods</a:t>
            </a:r>
            <a:endParaRPr lang="lv-LV" dirty="0"/>
          </a:p>
        </p:txBody>
      </p:sp>
      <p:sp>
        <p:nvSpPr>
          <p:cNvPr id="3" name="Content Placeholder 2"/>
          <p:cNvSpPr>
            <a:spLocks noGrp="1"/>
          </p:cNvSpPr>
          <p:nvPr>
            <p:ph idx="1"/>
          </p:nvPr>
        </p:nvSpPr>
        <p:spPr/>
        <p:txBody>
          <a:bodyPr/>
          <a:lstStyle/>
          <a:p>
            <a:pPr algn="just">
              <a:defRPr/>
            </a:pPr>
            <a:r>
              <a:rPr lang="lv-LV" sz="2000" dirty="0" smtClean="0">
                <a:solidFill>
                  <a:srgbClr val="002060"/>
                </a:solidFill>
              </a:rPr>
              <a:t>ES lauku attīstības prioritāte </a:t>
            </a:r>
            <a:r>
              <a:rPr lang="lv-LV" sz="2000" i="1" dirty="0" smtClean="0">
                <a:solidFill>
                  <a:srgbClr val="002060"/>
                </a:solidFill>
              </a:rPr>
              <a:t>«Veicināt sociālo </a:t>
            </a:r>
            <a:r>
              <a:rPr lang="lv-LV" sz="2000" i="1" dirty="0" err="1" smtClean="0">
                <a:solidFill>
                  <a:srgbClr val="002060"/>
                </a:solidFill>
              </a:rPr>
              <a:t>iekļautību</a:t>
            </a:r>
            <a:r>
              <a:rPr lang="lv-LV" sz="2000" i="1" dirty="0" smtClean="0">
                <a:solidFill>
                  <a:srgbClr val="002060"/>
                </a:solidFill>
              </a:rPr>
              <a:t>, nabadzības mazināšanu un ekonomisko attīstību, sekmējot vietējo attīstību lauku apvidos»</a:t>
            </a:r>
            <a:r>
              <a:rPr lang="lv-LV" sz="2000" dirty="0" smtClean="0">
                <a:solidFill>
                  <a:srgbClr val="002060"/>
                </a:solidFill>
              </a:rPr>
              <a:t>:</a:t>
            </a:r>
          </a:p>
          <a:p>
            <a:pPr lvl="1" algn="just">
              <a:defRPr/>
            </a:pPr>
            <a:r>
              <a:rPr lang="lv-LV" sz="1800" dirty="0" smtClean="0"/>
              <a:t>lauku teritoriju apdzīvotības saglabāšana;</a:t>
            </a:r>
          </a:p>
          <a:p>
            <a:pPr lvl="1" algn="just">
              <a:defRPr/>
            </a:pPr>
            <a:r>
              <a:rPr lang="lv-LV" sz="1800" dirty="0" smtClean="0"/>
              <a:t>dzīves līmeņa paaugstināšana, veicinot nodarbinātību un pakalpojumu pieejamību;</a:t>
            </a:r>
          </a:p>
          <a:p>
            <a:pPr lvl="1" algn="just">
              <a:defRPr/>
            </a:pPr>
            <a:r>
              <a:rPr lang="lv-LV" sz="1800" dirty="0" smtClean="0"/>
              <a:t>veicināt</a:t>
            </a:r>
            <a:r>
              <a:rPr lang="en-GB" sz="1800" dirty="0" smtClean="0"/>
              <a:t> </a:t>
            </a:r>
            <a:r>
              <a:rPr lang="lv-LV" sz="1800" dirty="0" smtClean="0"/>
              <a:t>lauku iedzīvotāju sociālo aktivitāti, t.sk. izglītības, kultūras, sporta un atpūtas jomās.</a:t>
            </a:r>
            <a:endParaRPr lang="lv-LV" dirty="0" smtClean="0"/>
          </a:p>
          <a:p>
            <a:pPr marL="273050" lvl="1" algn="just">
              <a:spcBef>
                <a:spcPts val="600"/>
              </a:spcBef>
              <a:buSzPct val="70000"/>
              <a:buFont typeface="Wingdings" panose="05000000000000000000" pitchFamily="2" charset="2"/>
              <a:buChar char=""/>
              <a:defRPr/>
            </a:pPr>
            <a:r>
              <a:rPr lang="lv-LV" sz="2000" dirty="0" smtClean="0">
                <a:solidFill>
                  <a:srgbClr val="002060"/>
                </a:solidFill>
              </a:rPr>
              <a:t>Ar LEADER pieejas atbalstu nevar atrisināt visas problēmas un vajadzības.</a:t>
            </a:r>
            <a:endParaRPr lang="lv-LV" dirty="0" smtClean="0">
              <a:solidFill>
                <a:srgbClr val="002060"/>
              </a:solidFill>
            </a:endParaRPr>
          </a:p>
          <a:p>
            <a:pPr marL="0" indent="0" algn="just">
              <a:spcBef>
                <a:spcPct val="0"/>
              </a:spcBef>
              <a:buNone/>
              <a:defRPr/>
            </a:pPr>
            <a:r>
              <a:rPr lang="lv-LV" sz="2000" dirty="0" smtClean="0">
                <a:solidFill>
                  <a:srgbClr val="002060"/>
                </a:solidFill>
              </a:rPr>
              <a:t>LEADER pieejas pievienotā vērtība – </a:t>
            </a:r>
            <a:r>
              <a:rPr lang="lv-LV" sz="2000" dirty="0" smtClean="0"/>
              <a:t>inovatīvi risinājumi, kopdarbība starp dažādu nozaru pārstāvjiem un vairāk kā viena pagasta vai novada robežās.</a:t>
            </a:r>
            <a:r>
              <a:rPr lang="lv-LV" altLang="lv-LV" sz="1600" dirty="0" smtClean="0">
                <a:solidFill>
                  <a:srgbClr val="000000"/>
                </a:solidFill>
              </a:rPr>
              <a:t> ©ZM</a:t>
            </a:r>
            <a:endParaRPr lang="lv-LV" altLang="lv-LV" sz="1800" dirty="0" smtClean="0">
              <a:solidFill>
                <a:srgbClr val="000000"/>
              </a:solidFill>
            </a:endParaRPr>
          </a:p>
          <a:p>
            <a:endParaRPr lang="lv-LV"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2015-2020. Plānošanas periods</a:t>
            </a:r>
            <a:endParaRPr lang="lv-LV" dirty="0"/>
          </a:p>
        </p:txBody>
      </p:sp>
      <p:graphicFrame>
        <p:nvGraphicFramePr>
          <p:cNvPr id="4" name="Satura vietturis 4"/>
          <p:cNvGraphicFramePr>
            <a:graphicFrameLocks noGrp="1"/>
          </p:cNvGraphicFramePr>
          <p:nvPr>
            <p:ph idx="1"/>
          </p:nvPr>
        </p:nvGraphicFramePr>
        <p:xfrm>
          <a:off x="285720" y="1428736"/>
          <a:ext cx="8501122" cy="500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lv-LV" dirty="0" smtClean="0"/>
              <a:t>Antra </a:t>
            </a:r>
            <a:r>
              <a:rPr lang="lv-LV" dirty="0" err="1" smtClean="0"/>
              <a:t>Jaunskalže</a:t>
            </a:r>
            <a:r>
              <a:rPr lang="lv-LV" dirty="0" smtClean="0"/>
              <a:t/>
            </a:r>
            <a:br>
              <a:rPr lang="lv-LV" dirty="0" smtClean="0"/>
            </a:br>
            <a:r>
              <a:rPr lang="lv-LV" dirty="0" smtClean="0"/>
              <a:t>ELFLA administratīvā vadītāja</a:t>
            </a:r>
            <a:endParaRPr lang="lv-LV" dirty="0"/>
          </a:p>
        </p:txBody>
      </p:sp>
      <p:pic>
        <p:nvPicPr>
          <p:cNvPr id="5" name="Picture 2" descr="http://t0.gstatic.com/images?q=tbn:ANd9GcRdxEt-cCREpZ8y4WG5uKcgtl4ah7zvJq9o4RH9ZupPwaYJqWZNKw"/>
          <p:cNvPicPr>
            <a:picLocks noChangeAspect="1" noChangeArrowheads="1"/>
          </p:cNvPicPr>
          <p:nvPr/>
        </p:nvPicPr>
        <p:blipFill>
          <a:blip r:embed="rId2"/>
          <a:srcRect/>
          <a:stretch>
            <a:fillRect/>
          </a:stretch>
        </p:blipFill>
        <p:spPr bwMode="auto">
          <a:xfrm>
            <a:off x="3857625" y="3333750"/>
            <a:ext cx="3929063" cy="26193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ELFLA projektu konkursi</a:t>
            </a:r>
            <a:endParaRPr lang="lv-LV" dirty="0"/>
          </a:p>
        </p:txBody>
      </p:sp>
      <p:sp>
        <p:nvSpPr>
          <p:cNvPr id="3" name="Content Placeholder 2"/>
          <p:cNvSpPr>
            <a:spLocks noGrp="1"/>
          </p:cNvSpPr>
          <p:nvPr>
            <p:ph idx="1"/>
          </p:nvPr>
        </p:nvSpPr>
        <p:spPr/>
        <p:txBody>
          <a:bodyPr>
            <a:normAutofit fontScale="85000" lnSpcReduction="10000"/>
          </a:bodyPr>
          <a:lstStyle/>
          <a:p>
            <a:pPr>
              <a:buNone/>
            </a:pPr>
            <a:r>
              <a:rPr lang="lv-LV" dirty="0" smtClean="0"/>
              <a:t>2014. </a:t>
            </a:r>
            <a:r>
              <a:rPr lang="lv-LV" dirty="0" smtClean="0"/>
              <a:t>gadā tika </a:t>
            </a:r>
            <a:r>
              <a:rPr lang="lv-LV" dirty="0" smtClean="0"/>
              <a:t>izsludināta 1 </a:t>
            </a:r>
            <a:r>
              <a:rPr lang="lv-LV" dirty="0" smtClean="0"/>
              <a:t>projektu konkursu </a:t>
            </a:r>
            <a:r>
              <a:rPr lang="lv-LV" dirty="0" smtClean="0"/>
              <a:t>kārta:</a:t>
            </a:r>
            <a:endParaRPr lang="lv-LV" dirty="0" smtClean="0"/>
          </a:p>
          <a:p>
            <a:pPr>
              <a:buNone/>
            </a:pPr>
            <a:r>
              <a:rPr lang="lv-LV" dirty="0" smtClean="0"/>
              <a:t>8</a:t>
            </a:r>
            <a:r>
              <a:rPr lang="lv-LV" dirty="0" smtClean="0"/>
              <a:t>. </a:t>
            </a:r>
            <a:r>
              <a:rPr lang="lv-LV" dirty="0" smtClean="0"/>
              <a:t>kārta </a:t>
            </a:r>
            <a:r>
              <a:rPr lang="lv-LV" dirty="0" smtClean="0"/>
              <a:t>7.04.- 7.05. </a:t>
            </a:r>
            <a:r>
              <a:rPr lang="lv-LV" dirty="0" smtClean="0"/>
              <a:t>pieejamais </a:t>
            </a:r>
            <a:r>
              <a:rPr lang="lv-LV" dirty="0" err="1" smtClean="0"/>
              <a:t>finansējum</a:t>
            </a:r>
            <a:r>
              <a:rPr lang="lv-LV" dirty="0" smtClean="0"/>
              <a:t> EUR </a:t>
            </a:r>
            <a:r>
              <a:rPr lang="lv-LV" b="1" dirty="0" smtClean="0"/>
              <a:t>69045,11</a:t>
            </a:r>
            <a:endParaRPr lang="lv-LV" b="1" dirty="0" smtClean="0"/>
          </a:p>
          <a:p>
            <a:pPr algn="ctr">
              <a:buNone/>
            </a:pPr>
            <a:r>
              <a:rPr lang="lv-LV" dirty="0" smtClean="0"/>
              <a:t>Iesniegti </a:t>
            </a:r>
            <a:r>
              <a:rPr lang="lv-LV" b="1" dirty="0" smtClean="0"/>
              <a:t>13</a:t>
            </a:r>
            <a:r>
              <a:rPr lang="lv-LV" dirty="0" smtClean="0"/>
              <a:t> </a:t>
            </a:r>
            <a:r>
              <a:rPr lang="lv-LV" dirty="0" smtClean="0"/>
              <a:t>projektu pieteikumi: </a:t>
            </a:r>
            <a:endParaRPr lang="lv-LV" dirty="0" smtClean="0"/>
          </a:p>
          <a:p>
            <a:pPr>
              <a:buNone/>
            </a:pPr>
            <a:r>
              <a:rPr lang="lv-LV" dirty="0" smtClean="0"/>
              <a:t>2.2.2. rīcībā –Atbalsts lauksaimniecības produktu ražošanai, pirmapstrādei un pārstrādei 3 projekti no kuriem: </a:t>
            </a:r>
          </a:p>
          <a:p>
            <a:pPr>
              <a:buNone/>
            </a:pPr>
            <a:r>
              <a:rPr lang="lv-LV" dirty="0" smtClean="0">
                <a:solidFill>
                  <a:srgbClr val="00B050"/>
                </a:solidFill>
              </a:rPr>
              <a:t>1 atbalstīts</a:t>
            </a:r>
          </a:p>
          <a:p>
            <a:pPr>
              <a:buNone/>
            </a:pPr>
            <a:r>
              <a:rPr lang="lv-LV" dirty="0" smtClean="0">
                <a:solidFill>
                  <a:srgbClr val="FF0000"/>
                </a:solidFill>
              </a:rPr>
              <a:t>1 atsaukts</a:t>
            </a:r>
          </a:p>
          <a:p>
            <a:pPr>
              <a:buNone/>
            </a:pPr>
            <a:r>
              <a:rPr lang="lv-LV" dirty="0" smtClean="0">
                <a:solidFill>
                  <a:srgbClr val="FF0000"/>
                </a:solidFill>
              </a:rPr>
              <a:t>1 noraidīts</a:t>
            </a:r>
            <a:endParaRPr lang="lv-LV" dirty="0" smtClean="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ELFLA projektu konkursi</a:t>
            </a:r>
            <a:endParaRPr lang="lv-LV" dirty="0"/>
          </a:p>
        </p:txBody>
      </p:sp>
      <p:sp>
        <p:nvSpPr>
          <p:cNvPr id="3" name="Content Placeholder 2"/>
          <p:cNvSpPr>
            <a:spLocks noGrp="1"/>
          </p:cNvSpPr>
          <p:nvPr>
            <p:ph idx="1"/>
          </p:nvPr>
        </p:nvSpPr>
        <p:spPr/>
        <p:txBody>
          <a:bodyPr>
            <a:normAutofit fontScale="92500"/>
          </a:bodyPr>
          <a:lstStyle/>
          <a:p>
            <a:r>
              <a:rPr lang="lv-LV" dirty="0" smtClean="0"/>
              <a:t>3.1.1. rīcība. Ārpustelpu teritoriju labiekārtošana, vides, dabas, kultūras vērtību un citu objektu apkārtējās teritorijas labiekārtošana . </a:t>
            </a:r>
            <a:r>
              <a:rPr lang="lv-LV" b="1" dirty="0" smtClean="0"/>
              <a:t>56424</a:t>
            </a:r>
            <a:r>
              <a:rPr lang="lv-LV" dirty="0" smtClean="0"/>
              <a:t> </a:t>
            </a:r>
            <a:r>
              <a:rPr lang="lv-LV" dirty="0" smtClean="0"/>
              <a:t>EUR</a:t>
            </a:r>
          </a:p>
          <a:p>
            <a:r>
              <a:rPr lang="lv-LV" dirty="0" smtClean="0"/>
              <a:t>Iesniegti  </a:t>
            </a:r>
            <a:r>
              <a:rPr lang="lv-LV" b="1" dirty="0" smtClean="0"/>
              <a:t>10</a:t>
            </a:r>
            <a:r>
              <a:rPr lang="lv-LV" dirty="0" smtClean="0"/>
              <a:t> </a:t>
            </a:r>
            <a:r>
              <a:rPr lang="lv-LV" dirty="0" smtClean="0"/>
              <a:t>projektu pieteikumi </a:t>
            </a:r>
          </a:p>
          <a:p>
            <a:r>
              <a:rPr lang="lv-LV" dirty="0" smtClean="0">
                <a:solidFill>
                  <a:srgbClr val="00B050"/>
                </a:solidFill>
              </a:rPr>
              <a:t>Atbalstīti </a:t>
            </a:r>
            <a:r>
              <a:rPr lang="lv-LV" dirty="0" smtClean="0">
                <a:solidFill>
                  <a:srgbClr val="00B050"/>
                </a:solidFill>
              </a:rPr>
              <a:t>-</a:t>
            </a:r>
            <a:r>
              <a:rPr lang="lv-LV" b="1" dirty="0" smtClean="0">
                <a:solidFill>
                  <a:srgbClr val="00B050"/>
                </a:solidFill>
              </a:rPr>
              <a:t>7</a:t>
            </a:r>
          </a:p>
          <a:p>
            <a:r>
              <a:rPr lang="lv-LV" dirty="0" smtClean="0">
                <a:solidFill>
                  <a:srgbClr val="FF0000"/>
                </a:solidFill>
              </a:rPr>
              <a:t>Atsaukts-</a:t>
            </a:r>
            <a:r>
              <a:rPr lang="lv-LV" b="1" dirty="0" smtClean="0">
                <a:solidFill>
                  <a:srgbClr val="FF0000"/>
                </a:solidFill>
              </a:rPr>
              <a:t>1</a:t>
            </a:r>
            <a:r>
              <a:rPr lang="lv-LV" dirty="0" smtClean="0">
                <a:solidFill>
                  <a:srgbClr val="FF0000"/>
                </a:solidFill>
              </a:rPr>
              <a:t> </a:t>
            </a:r>
            <a:endParaRPr lang="lv-LV" dirty="0" smtClean="0">
              <a:solidFill>
                <a:srgbClr val="FF0000"/>
              </a:solidFill>
            </a:endParaRPr>
          </a:p>
          <a:p>
            <a:r>
              <a:rPr lang="lv-LV" dirty="0" smtClean="0">
                <a:solidFill>
                  <a:srgbClr val="FF0000"/>
                </a:solidFill>
              </a:rPr>
              <a:t>Noraidīti </a:t>
            </a:r>
            <a:r>
              <a:rPr lang="lv-LV" dirty="0" smtClean="0">
                <a:solidFill>
                  <a:srgbClr val="FF0000"/>
                </a:solidFill>
              </a:rPr>
              <a:t>-</a:t>
            </a:r>
            <a:r>
              <a:rPr lang="lv-LV" b="1" dirty="0" smtClean="0">
                <a:solidFill>
                  <a:srgbClr val="FF0000"/>
                </a:solidFill>
              </a:rPr>
              <a:t>1</a:t>
            </a:r>
            <a:endParaRPr lang="lv-LV" b="1" dirty="0" smtClean="0">
              <a:solidFill>
                <a:srgbClr val="FF0000"/>
              </a:solidFill>
            </a:endParaRPr>
          </a:p>
          <a:p>
            <a:r>
              <a:rPr lang="lv-LV" dirty="0" smtClean="0">
                <a:solidFill>
                  <a:srgbClr val="FF0000"/>
                </a:solidFill>
              </a:rPr>
              <a:t>Nepietika finansējuma </a:t>
            </a:r>
            <a:r>
              <a:rPr lang="lv-LV" dirty="0" smtClean="0">
                <a:solidFill>
                  <a:srgbClr val="FF0000"/>
                </a:solidFill>
              </a:rPr>
              <a:t>-</a:t>
            </a:r>
            <a:r>
              <a:rPr lang="lv-LV" b="1" dirty="0" smtClean="0">
                <a:solidFill>
                  <a:srgbClr val="FF0000"/>
                </a:solidFill>
              </a:rPr>
              <a:t>1</a:t>
            </a:r>
            <a:endParaRPr lang="lv-LV"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74638"/>
            <a:ext cx="7972452" cy="796908"/>
          </a:xfrm>
        </p:spPr>
        <p:txBody>
          <a:bodyPr/>
          <a:lstStyle/>
          <a:p>
            <a:r>
              <a:rPr lang="lv-LV" dirty="0" smtClean="0"/>
              <a:t>ELFLA </a:t>
            </a:r>
            <a:r>
              <a:rPr lang="lv-LV" dirty="0" smtClean="0"/>
              <a:t>VIII projektu konkurss</a:t>
            </a:r>
            <a:endParaRPr lang="lv-LV" dirty="0"/>
          </a:p>
        </p:txBody>
      </p:sp>
      <p:graphicFrame>
        <p:nvGraphicFramePr>
          <p:cNvPr id="4" name="Content Placeholder 3"/>
          <p:cNvGraphicFramePr>
            <a:graphicFrameLocks noGrp="1"/>
          </p:cNvGraphicFramePr>
          <p:nvPr>
            <p:ph idx="1"/>
          </p:nvPr>
        </p:nvGraphicFramePr>
        <p:xfrm>
          <a:off x="571472" y="1071546"/>
          <a:ext cx="8115328" cy="5349673"/>
        </p:xfrm>
        <a:graphic>
          <a:graphicData uri="http://schemas.openxmlformats.org/drawingml/2006/table">
            <a:tbl>
              <a:tblPr firstRow="1" bandRow="1">
                <a:tableStyleId>{5C22544A-7EE6-4342-B048-85BDC9FD1C3A}</a:tableStyleId>
              </a:tblPr>
              <a:tblGrid>
                <a:gridCol w="2705109"/>
                <a:gridCol w="3888613"/>
                <a:gridCol w="1521606"/>
              </a:tblGrid>
              <a:tr h="76540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600" dirty="0" smtClean="0">
                          <a:latin typeface="Arial" pitchFamily="34" charset="0"/>
                          <a:cs typeface="Arial" pitchFamily="34" charset="0"/>
                        </a:rPr>
                        <a:t>3.1.1. rīcība. Ārpustelpu teritoriju labiekārtošana, vides, dabas, kultūras vērtību un citu objektu apkārtējās teritorijas labiekārtošana . </a:t>
                      </a:r>
                      <a:r>
                        <a:rPr lang="lv-LV" sz="1600" b="1" dirty="0" smtClean="0">
                          <a:latin typeface="Arial" pitchFamily="34" charset="0"/>
                          <a:cs typeface="Arial" pitchFamily="34" charset="0"/>
                        </a:rPr>
                        <a:t>56 424</a:t>
                      </a:r>
                      <a:r>
                        <a:rPr lang="lv-LV" sz="1600" dirty="0" smtClean="0">
                          <a:latin typeface="Arial" pitchFamily="34" charset="0"/>
                          <a:cs typeface="Arial" pitchFamily="34" charset="0"/>
                        </a:rPr>
                        <a:t> </a:t>
                      </a:r>
                      <a:r>
                        <a:rPr lang="lv-LV" sz="1600" dirty="0" smtClean="0">
                          <a:latin typeface="Arial" pitchFamily="34" charset="0"/>
                          <a:cs typeface="Arial" pitchFamily="34" charset="0"/>
                        </a:rPr>
                        <a:t>EUR</a:t>
                      </a:r>
                    </a:p>
                    <a:p>
                      <a:endParaRPr lang="lv-LV" sz="1200" dirty="0">
                        <a:latin typeface="Arial" pitchFamily="34" charset="0"/>
                        <a:cs typeface="Arial" pitchFamily="34" charset="0"/>
                      </a:endParaRPr>
                    </a:p>
                  </a:txBody>
                  <a:tcPr/>
                </a:tc>
                <a:tc hMerge="1">
                  <a:txBody>
                    <a:bodyPr/>
                    <a:lstStyle/>
                    <a:p>
                      <a:endParaRPr lang="lv-LV" dirty="0"/>
                    </a:p>
                  </a:txBody>
                  <a:tcPr/>
                </a:tc>
                <a:tc hMerge="1">
                  <a:txBody>
                    <a:bodyPr/>
                    <a:lstStyle/>
                    <a:p>
                      <a:endParaRPr lang="lv-LV" dirty="0"/>
                    </a:p>
                  </a:txBody>
                  <a:tcPr/>
                </a:tc>
              </a:tr>
              <a:tr h="765407">
                <a:tc>
                  <a:txBody>
                    <a:bodyPr/>
                    <a:lstStyle/>
                    <a:p>
                      <a:r>
                        <a:rPr lang="lv-LV" sz="1400" dirty="0" smtClean="0">
                          <a:latin typeface="Arial" pitchFamily="34" charset="0"/>
                          <a:cs typeface="Arial" pitchFamily="34" charset="0"/>
                        </a:rPr>
                        <a:t>Mārtiņa</a:t>
                      </a:r>
                      <a:r>
                        <a:rPr lang="lv-LV" sz="1400" baseline="0" dirty="0" smtClean="0">
                          <a:latin typeface="Arial" pitchFamily="34" charset="0"/>
                          <a:cs typeface="Arial" pitchFamily="34" charset="0"/>
                        </a:rPr>
                        <a:t> (Dzedru) evaņģēliski luteriskā draudze</a:t>
                      </a:r>
                      <a:endParaRPr lang="lv-LV" sz="14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baseline="0" dirty="0" smtClean="0">
                          <a:latin typeface="Arial" pitchFamily="34" charset="0"/>
                          <a:cs typeface="Arial" pitchFamily="34" charset="0"/>
                        </a:rPr>
                        <a:t>Dzedru </a:t>
                      </a:r>
                      <a:r>
                        <a:rPr lang="lv-LV" sz="1400" dirty="0" smtClean="0">
                          <a:latin typeface="Arial" pitchFamily="34" charset="0"/>
                          <a:cs typeface="Arial" pitchFamily="34" charset="0"/>
                        </a:rPr>
                        <a:t>Mārtiņa</a:t>
                      </a:r>
                      <a:r>
                        <a:rPr lang="lv-LV" sz="1400" baseline="0" dirty="0" smtClean="0">
                          <a:latin typeface="Arial" pitchFamily="34" charset="0"/>
                          <a:cs typeface="Arial" pitchFamily="34" charset="0"/>
                        </a:rPr>
                        <a:t> evaņģēliski luteriskās baznīcas teritorijas labiekārtošana</a:t>
                      </a:r>
                      <a:endParaRPr lang="lv-LV" sz="1400" dirty="0" smtClean="0">
                        <a:latin typeface="Arial" pitchFamily="34" charset="0"/>
                        <a:cs typeface="Arial" pitchFamily="34" charset="0"/>
                      </a:endParaRPr>
                    </a:p>
                    <a:p>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2481,95</a:t>
                      </a:r>
                      <a:endParaRPr lang="lv-LV" sz="1400" dirty="0">
                        <a:latin typeface="Arial" pitchFamily="34" charset="0"/>
                        <a:cs typeface="Arial" pitchFamily="34" charset="0"/>
                      </a:endParaRPr>
                    </a:p>
                  </a:txBody>
                  <a:tcPr/>
                </a:tc>
              </a:tr>
              <a:tr h="671530">
                <a:tc>
                  <a:txBody>
                    <a:bodyPr/>
                    <a:lstStyle/>
                    <a:p>
                      <a:r>
                        <a:rPr lang="lv-LV" sz="1400" dirty="0" smtClean="0">
                          <a:latin typeface="Arial" pitchFamily="34" charset="0"/>
                          <a:cs typeface="Arial" pitchFamily="34" charset="0"/>
                        </a:rPr>
                        <a:t>Biedrība “Latvijas sarkanais Krusts”</a:t>
                      </a:r>
                      <a:endParaRPr lang="lv-LV" sz="14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dirty="0" smtClean="0">
                          <a:latin typeface="Arial" pitchFamily="34" charset="0"/>
                          <a:cs typeface="Arial" pitchFamily="34" charset="0"/>
                        </a:rPr>
                        <a:t>Teritorijas</a:t>
                      </a:r>
                      <a:r>
                        <a:rPr lang="lv-LV" sz="1400" baseline="0" dirty="0" smtClean="0">
                          <a:latin typeface="Arial" pitchFamily="34" charset="0"/>
                          <a:cs typeface="Arial" pitchFamily="34" charset="0"/>
                        </a:rPr>
                        <a:t> labiekārtošana “</a:t>
                      </a:r>
                      <a:r>
                        <a:rPr lang="lv-LV" sz="1400" baseline="0" dirty="0" err="1" smtClean="0">
                          <a:latin typeface="Arial" pitchFamily="34" charset="0"/>
                          <a:cs typeface="Arial" pitchFamily="34" charset="0"/>
                        </a:rPr>
                        <a:t>Leprazorijas</a:t>
                      </a:r>
                      <a:r>
                        <a:rPr lang="lv-LV" sz="1400" baseline="0" dirty="0" smtClean="0">
                          <a:latin typeface="Arial" pitchFamily="34" charset="0"/>
                          <a:cs typeface="Arial" pitchFamily="34" charset="0"/>
                        </a:rPr>
                        <a:t>” parkā </a:t>
                      </a:r>
                      <a:r>
                        <a:rPr lang="lv-LV" sz="1400" baseline="0" dirty="0" err="1" smtClean="0">
                          <a:latin typeface="Arial" pitchFamily="34" charset="0"/>
                          <a:cs typeface="Arial" pitchFamily="34" charset="0"/>
                        </a:rPr>
                        <a:t>Stūrīšciemā</a:t>
                      </a:r>
                      <a:endParaRPr lang="lv-LV" sz="1400" dirty="0" smtClean="0">
                        <a:latin typeface="Arial" pitchFamily="34" charset="0"/>
                        <a:cs typeface="Arial" pitchFamily="34" charset="0"/>
                      </a:endParaRPr>
                    </a:p>
                    <a:p>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17928,</a:t>
                      </a:r>
                      <a:r>
                        <a:rPr lang="lv-LV" sz="1400" baseline="0" dirty="0" smtClean="0">
                          <a:latin typeface="Arial" pitchFamily="34" charset="0"/>
                          <a:cs typeface="Arial" pitchFamily="34" charset="0"/>
                        </a:rPr>
                        <a:t> 19</a:t>
                      </a:r>
                      <a:endParaRPr lang="lv-LV" sz="1400" dirty="0">
                        <a:latin typeface="Arial" pitchFamily="34" charset="0"/>
                        <a:cs typeface="Arial" pitchFamily="34" charset="0"/>
                      </a:endParaRPr>
                    </a:p>
                  </a:txBody>
                  <a:tcPr/>
                </a:tc>
              </a:tr>
              <a:tr h="5357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dirty="0" smtClean="0">
                          <a:latin typeface="Arial" pitchFamily="34" charset="0"/>
                          <a:cs typeface="Arial" pitchFamily="34" charset="0"/>
                        </a:rPr>
                        <a:t>Talsu novada pašvaldība</a:t>
                      </a:r>
                    </a:p>
                    <a:p>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Sabiles vīna kalna labiekārtošana </a:t>
                      </a:r>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17928, 19</a:t>
                      </a:r>
                      <a:endParaRPr lang="lv-LV" sz="1400" dirty="0">
                        <a:latin typeface="Arial" pitchFamily="34" charset="0"/>
                        <a:cs typeface="Arial" pitchFamily="34" charset="0"/>
                      </a:endParaRPr>
                    </a:p>
                  </a:txBody>
                  <a:tcPr/>
                </a:tc>
              </a:tr>
              <a:tr h="306163">
                <a:tc>
                  <a:txBody>
                    <a:bodyPr/>
                    <a:lstStyle/>
                    <a:p>
                      <a:r>
                        <a:rPr lang="lv-LV" sz="1400" dirty="0" smtClean="0">
                          <a:latin typeface="Arial" pitchFamily="34" charset="0"/>
                          <a:cs typeface="Arial" pitchFamily="34" charset="0"/>
                        </a:rPr>
                        <a:t>Talsu novada pašvaldība</a:t>
                      </a:r>
                      <a:endParaRPr lang="lv-LV" sz="1400" dirty="0">
                        <a:latin typeface="Arial" pitchFamily="34" charset="0"/>
                        <a:cs typeface="Arial" pitchFamily="34" charset="0"/>
                      </a:endParaRPr>
                    </a:p>
                  </a:txBody>
                  <a:tcPr/>
                </a:tc>
                <a:tc>
                  <a:txBody>
                    <a:bodyPr/>
                    <a:lstStyle/>
                    <a:p>
                      <a:r>
                        <a:rPr lang="lv-LV" sz="1400" dirty="0" err="1" smtClean="0">
                          <a:latin typeface="Arial" pitchFamily="34" charset="0"/>
                          <a:cs typeface="Arial" pitchFamily="34" charset="0"/>
                        </a:rPr>
                        <a:t>Mundigu</a:t>
                      </a:r>
                      <a:r>
                        <a:rPr lang="lv-LV" sz="1400" dirty="0" smtClean="0">
                          <a:latin typeface="Arial" pitchFamily="34" charset="0"/>
                          <a:cs typeface="Arial" pitchFamily="34" charset="0"/>
                        </a:rPr>
                        <a:t> ezera teritorijas labiekārtošana</a:t>
                      </a:r>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17928.19</a:t>
                      </a:r>
                      <a:endParaRPr lang="lv-LV" sz="1400" dirty="0">
                        <a:latin typeface="Arial" pitchFamily="34" charset="0"/>
                        <a:cs typeface="Arial" pitchFamily="34" charset="0"/>
                      </a:endParaRPr>
                    </a:p>
                  </a:txBody>
                  <a:tcPr/>
                </a:tc>
              </a:tr>
              <a:tr h="535785">
                <a:tc>
                  <a:txBody>
                    <a:bodyPr/>
                    <a:lstStyle/>
                    <a:p>
                      <a:r>
                        <a:rPr lang="lv-LV" sz="1400" dirty="0" smtClean="0">
                          <a:latin typeface="Arial" pitchFamily="34" charset="0"/>
                          <a:cs typeface="Arial" pitchFamily="34" charset="0"/>
                        </a:rPr>
                        <a:t>Rojas Novada dome</a:t>
                      </a:r>
                      <a:r>
                        <a:rPr lang="lv-LV" sz="1400" baseline="0" dirty="0" smtClean="0">
                          <a:latin typeface="Arial" pitchFamily="34" charset="0"/>
                          <a:cs typeface="Arial" pitchFamily="34" charset="0"/>
                        </a:rPr>
                        <a:t> </a:t>
                      </a:r>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Zaļo nodarbību</a:t>
                      </a:r>
                      <a:r>
                        <a:rPr lang="lv-LV" sz="1400" baseline="0" dirty="0" smtClean="0">
                          <a:latin typeface="Arial" pitchFamily="34" charset="0"/>
                          <a:cs typeface="Arial" pitchFamily="34" charset="0"/>
                        </a:rPr>
                        <a:t> komplekss brīvā dabā Rojas novada iedzīvotājiem un viesiem</a:t>
                      </a:r>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18965,00</a:t>
                      </a:r>
                      <a:endParaRPr lang="lv-LV" sz="1400" dirty="0">
                        <a:latin typeface="Arial" pitchFamily="34" charset="0"/>
                        <a:cs typeface="Arial" pitchFamily="34" charset="0"/>
                      </a:endParaRPr>
                    </a:p>
                  </a:txBody>
                  <a:tcPr/>
                </a:tc>
              </a:tr>
              <a:tr h="306163">
                <a:tc>
                  <a:txBody>
                    <a:bodyPr/>
                    <a:lstStyle/>
                    <a:p>
                      <a:r>
                        <a:rPr lang="lv-LV" sz="1400" dirty="0" smtClean="0">
                          <a:latin typeface="Arial" pitchFamily="34" charset="0"/>
                          <a:cs typeface="Arial" pitchFamily="34" charset="0"/>
                        </a:rPr>
                        <a:t>Biedrība “</a:t>
                      </a:r>
                      <a:r>
                        <a:rPr lang="lv-LV" sz="1400" dirty="0" err="1" smtClean="0">
                          <a:latin typeface="Arial" pitchFamily="34" charset="0"/>
                          <a:cs typeface="Arial" pitchFamily="34" charset="0"/>
                        </a:rPr>
                        <a:t>Latvānis</a:t>
                      </a:r>
                      <a:r>
                        <a:rPr lang="lv-LV" sz="1400" dirty="0" smtClean="0">
                          <a:latin typeface="Arial" pitchFamily="34" charset="0"/>
                          <a:cs typeface="Arial" pitchFamily="34" charset="0"/>
                        </a:rPr>
                        <a:t>”</a:t>
                      </a:r>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Parka izveide “Mācītāja</a:t>
                      </a:r>
                      <a:r>
                        <a:rPr lang="lv-LV" sz="1400" baseline="0" dirty="0" smtClean="0">
                          <a:latin typeface="Arial" pitchFamily="34" charset="0"/>
                          <a:cs typeface="Arial" pitchFamily="34" charset="0"/>
                        </a:rPr>
                        <a:t> māja”</a:t>
                      </a:r>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10168, 98</a:t>
                      </a:r>
                      <a:endParaRPr lang="lv-LV" sz="1400" dirty="0">
                        <a:latin typeface="Arial" pitchFamily="34" charset="0"/>
                        <a:cs typeface="Arial" pitchFamily="34" charset="0"/>
                      </a:endParaRPr>
                    </a:p>
                  </a:txBody>
                  <a:tcPr/>
                </a:tc>
              </a:tr>
              <a:tr h="306163">
                <a:tc>
                  <a:txBody>
                    <a:bodyPr/>
                    <a:lstStyle/>
                    <a:p>
                      <a:r>
                        <a:rPr lang="lv-LV" sz="1400" dirty="0" smtClean="0">
                          <a:latin typeface="Arial" pitchFamily="34" charset="0"/>
                          <a:cs typeface="Arial" pitchFamily="34" charset="0"/>
                        </a:rPr>
                        <a:t>Biedrība “</a:t>
                      </a:r>
                      <a:r>
                        <a:rPr lang="lv-LV" sz="1400" dirty="0" err="1" smtClean="0">
                          <a:latin typeface="Arial" pitchFamily="34" charset="0"/>
                          <a:cs typeface="Arial" pitchFamily="34" charset="0"/>
                        </a:rPr>
                        <a:t>Jāņkalni</a:t>
                      </a:r>
                      <a:r>
                        <a:rPr lang="lv-LV" sz="1400" baseline="0" dirty="0" smtClean="0">
                          <a:latin typeface="Arial" pitchFamily="34" charset="0"/>
                          <a:cs typeface="Arial" pitchFamily="34" charset="0"/>
                        </a:rPr>
                        <a:t> 2”</a:t>
                      </a:r>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Dzīvojamās mājas “</a:t>
                      </a:r>
                      <a:r>
                        <a:rPr lang="lv-LV" sz="1400" dirty="0" err="1" smtClean="0">
                          <a:latin typeface="Arial" pitchFamily="34" charset="0"/>
                          <a:cs typeface="Arial" pitchFamily="34" charset="0"/>
                        </a:rPr>
                        <a:t>Jāņ</a:t>
                      </a:r>
                      <a:r>
                        <a:rPr lang="lv-LV" sz="1400" baseline="0" dirty="0" err="1" smtClean="0">
                          <a:latin typeface="Arial" pitchFamily="34" charset="0"/>
                          <a:cs typeface="Arial" pitchFamily="34" charset="0"/>
                        </a:rPr>
                        <a:t>kalni</a:t>
                      </a:r>
                      <a:r>
                        <a:rPr lang="lv-LV" sz="1400" baseline="0" dirty="0" smtClean="0">
                          <a:latin typeface="Arial" pitchFamily="34" charset="0"/>
                          <a:cs typeface="Arial" pitchFamily="34" charset="0"/>
                        </a:rPr>
                        <a:t> 2” apkārtnes labiekārtošana</a:t>
                      </a:r>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17011,42</a:t>
                      </a:r>
                      <a:endParaRPr lang="lv-LV" sz="1400" dirty="0">
                        <a:latin typeface="Arial" pitchFamily="34" charset="0"/>
                        <a:cs typeface="Arial" pitchFamily="34" charset="0"/>
                      </a:endParaRPr>
                    </a:p>
                  </a:txBody>
                  <a:tcPr/>
                </a:tc>
              </a:tr>
              <a:tr h="306163">
                <a:tc gridSpan="3">
                  <a:txBody>
                    <a:bodyPr/>
                    <a:lstStyle/>
                    <a:p>
                      <a:r>
                        <a:rPr lang="lv-LV" sz="1600" b="1" dirty="0" smtClean="0">
                          <a:latin typeface="Arial" pitchFamily="34" charset="0"/>
                          <a:cs typeface="Arial" pitchFamily="34" charset="0"/>
                        </a:rPr>
                        <a:t>2.2.2.rīcība .  Atbalsts lauksaimniecības produktu</a:t>
                      </a:r>
                      <a:r>
                        <a:rPr lang="lv-LV" sz="1600" b="1" baseline="0" dirty="0" smtClean="0">
                          <a:latin typeface="Arial" pitchFamily="34" charset="0"/>
                          <a:cs typeface="Arial" pitchFamily="34" charset="0"/>
                        </a:rPr>
                        <a:t>  ražošanai , pirmapstrādei un pārstrādei  12620 ,26  EUR</a:t>
                      </a:r>
                      <a:endParaRPr lang="lv-LV" sz="1600" b="1" dirty="0">
                        <a:latin typeface="Arial" pitchFamily="34" charset="0"/>
                        <a:cs typeface="Arial" pitchFamily="34" charset="0"/>
                      </a:endParaRPr>
                    </a:p>
                  </a:txBody>
                  <a:tcPr/>
                </a:tc>
                <a:tc hMerge="1">
                  <a:txBody>
                    <a:bodyPr/>
                    <a:lstStyle/>
                    <a:p>
                      <a:endParaRPr lang="lv-LV" sz="1200" dirty="0"/>
                    </a:p>
                  </a:txBody>
                  <a:tcPr/>
                </a:tc>
                <a:tc hMerge="1">
                  <a:txBody>
                    <a:bodyPr/>
                    <a:lstStyle/>
                    <a:p>
                      <a:endParaRPr lang="lv-LV" sz="1200" dirty="0"/>
                    </a:p>
                  </a:txBody>
                  <a:tcPr/>
                </a:tc>
              </a:tr>
              <a:tr h="306163">
                <a:tc>
                  <a:txBody>
                    <a:bodyPr/>
                    <a:lstStyle/>
                    <a:p>
                      <a:r>
                        <a:rPr lang="lv-LV" sz="1400" dirty="0" smtClean="0">
                          <a:latin typeface="Arial" pitchFamily="34" charset="0"/>
                          <a:cs typeface="Arial" pitchFamily="34" charset="0"/>
                        </a:rPr>
                        <a:t>Einārs Kalniņš</a:t>
                      </a:r>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Biškopības inventāra iegāde E.Kalniņa dravai</a:t>
                      </a:r>
                      <a:endParaRPr lang="lv-LV" sz="1400" dirty="0">
                        <a:latin typeface="Arial" pitchFamily="34" charset="0"/>
                        <a:cs typeface="Arial" pitchFamily="34" charset="0"/>
                      </a:endParaRPr>
                    </a:p>
                  </a:txBody>
                  <a:tcPr/>
                </a:tc>
                <a:tc>
                  <a:txBody>
                    <a:bodyPr/>
                    <a:lstStyle/>
                    <a:p>
                      <a:r>
                        <a:rPr lang="lv-LV" sz="1400" dirty="0" smtClean="0">
                          <a:latin typeface="Arial" pitchFamily="34" charset="0"/>
                          <a:cs typeface="Arial" pitchFamily="34" charset="0"/>
                        </a:rPr>
                        <a:t>1463,68</a:t>
                      </a:r>
                      <a:endParaRPr lang="lv-LV" sz="1400" dirty="0">
                        <a:latin typeface="Arial" pitchFamily="34" charset="0"/>
                        <a:cs typeface="Arial" pitchFamily="34" charset="0"/>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sz="3600" b="1" dirty="0" smtClean="0"/>
              <a:t>ELFLA finansējuma apguve 2009.-2014. gads</a:t>
            </a:r>
            <a:r>
              <a:rPr lang="lv-LV" dirty="0" smtClean="0"/>
              <a:t/>
            </a:r>
            <a:br>
              <a:rPr lang="lv-LV" dirty="0" smtClean="0"/>
            </a:br>
            <a:endParaRPr lang="lv-LV" dirty="0"/>
          </a:p>
        </p:txBody>
      </p:sp>
      <p:graphicFrame>
        <p:nvGraphicFramePr>
          <p:cNvPr id="4" name="Content Placeholder 3"/>
          <p:cNvGraphicFramePr>
            <a:graphicFrameLocks noGrp="1"/>
          </p:cNvGraphicFramePr>
          <p:nvPr>
            <p:ph idx="1"/>
          </p:nvPr>
        </p:nvGraphicFramePr>
        <p:xfrm>
          <a:off x="571470" y="1071547"/>
          <a:ext cx="8115330" cy="5570680"/>
        </p:xfrm>
        <a:graphic>
          <a:graphicData uri="http://schemas.openxmlformats.org/drawingml/2006/table">
            <a:tbl>
              <a:tblPr firstRow="1" bandRow="1">
                <a:tableStyleId>{5C22544A-7EE6-4342-B048-85BDC9FD1C3A}</a:tableStyleId>
              </a:tblPr>
              <a:tblGrid>
                <a:gridCol w="1352555"/>
                <a:gridCol w="1352555"/>
                <a:gridCol w="1352555"/>
                <a:gridCol w="1352555"/>
                <a:gridCol w="1352555"/>
                <a:gridCol w="1352555"/>
              </a:tblGrid>
              <a:tr h="998430">
                <a:tc>
                  <a:txBody>
                    <a:bodyPr/>
                    <a:lstStyle/>
                    <a:p>
                      <a:pPr>
                        <a:lnSpc>
                          <a:spcPct val="115000"/>
                        </a:lnSpc>
                        <a:spcAft>
                          <a:spcPts val="0"/>
                        </a:spcAft>
                      </a:pPr>
                      <a:r>
                        <a:rPr lang="lv-LV" sz="1400" dirty="0">
                          <a:latin typeface="Times New Roman"/>
                          <a:ea typeface="Calibri"/>
                          <a:cs typeface="Times New Roman"/>
                        </a:rPr>
                        <a:t>Projektu pieteikumu iesniegšanas kārta/gads</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Kārtā izsludinātais publiskais finansējums EUR</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Kārtā pieprasītais publiskais finansējums EUR</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Iesniegto projektu skaits</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Apstiprinātie projekti </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Kārtā apgūtais publiskais finansējums EUR</a:t>
                      </a:r>
                      <a:endParaRPr lang="lv-LV" sz="1400">
                        <a:latin typeface="Calibri"/>
                        <a:ea typeface="Calibri"/>
                        <a:cs typeface="Times New Roman"/>
                      </a:endParaRPr>
                    </a:p>
                  </a:txBody>
                  <a:tcPr marL="68580" marR="68580" marT="0" marB="0"/>
                </a:tc>
              </a:tr>
              <a:tr h="499215">
                <a:tc>
                  <a:txBody>
                    <a:bodyPr/>
                    <a:lstStyle/>
                    <a:p>
                      <a:pPr>
                        <a:lnSpc>
                          <a:spcPct val="115000"/>
                        </a:lnSpc>
                        <a:spcAft>
                          <a:spcPts val="0"/>
                        </a:spcAft>
                      </a:pPr>
                      <a:r>
                        <a:rPr lang="lv-LV" sz="1400">
                          <a:latin typeface="Times New Roman"/>
                          <a:ea typeface="Calibri"/>
                          <a:cs typeface="Times New Roman"/>
                        </a:rPr>
                        <a:t>I kārta</a:t>
                      </a:r>
                      <a:endParaRPr lang="lv-LV" sz="1400">
                        <a:latin typeface="Calibri"/>
                        <a:ea typeface="Calibri"/>
                        <a:cs typeface="Times New Roman"/>
                      </a:endParaRPr>
                    </a:p>
                    <a:p>
                      <a:pPr>
                        <a:lnSpc>
                          <a:spcPct val="115000"/>
                        </a:lnSpc>
                        <a:spcAft>
                          <a:spcPts val="0"/>
                        </a:spcAft>
                      </a:pPr>
                      <a:r>
                        <a:rPr lang="lv-LV" sz="1400">
                          <a:latin typeface="Times New Roman"/>
                          <a:ea typeface="Calibri"/>
                          <a:cs typeface="Times New Roman"/>
                        </a:rPr>
                        <a:t> 2009. gads </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126920.09</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116 469,52</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11</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6</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57 465,69</a:t>
                      </a:r>
                      <a:endParaRPr lang="lv-LV" sz="1400">
                        <a:latin typeface="Calibri"/>
                        <a:ea typeface="Calibri"/>
                        <a:cs typeface="Times New Roman"/>
                      </a:endParaRPr>
                    </a:p>
                  </a:txBody>
                  <a:tcPr marL="68580" marR="68580" marT="0" marB="0"/>
                </a:tc>
              </a:tr>
              <a:tr h="480141">
                <a:tc>
                  <a:txBody>
                    <a:bodyPr/>
                    <a:lstStyle/>
                    <a:p>
                      <a:pPr>
                        <a:lnSpc>
                          <a:spcPct val="115000"/>
                        </a:lnSpc>
                        <a:spcAft>
                          <a:spcPts val="0"/>
                        </a:spcAft>
                      </a:pPr>
                      <a:r>
                        <a:rPr lang="lv-LV" sz="1400">
                          <a:latin typeface="Times New Roman"/>
                          <a:ea typeface="Calibri"/>
                          <a:cs typeface="Times New Roman"/>
                        </a:rPr>
                        <a:t>II kārta 2010.gads</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261121.65</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308 809,86</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22</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14</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141 309,56</a:t>
                      </a:r>
                      <a:endParaRPr lang="lv-LV" sz="1400">
                        <a:latin typeface="Calibri"/>
                        <a:ea typeface="Calibri"/>
                        <a:cs typeface="Times New Roman"/>
                      </a:endParaRPr>
                    </a:p>
                  </a:txBody>
                  <a:tcPr marL="68580" marR="68580" marT="0" marB="0"/>
                </a:tc>
              </a:tr>
              <a:tr h="480141">
                <a:tc>
                  <a:txBody>
                    <a:bodyPr/>
                    <a:lstStyle/>
                    <a:p>
                      <a:pPr>
                        <a:lnSpc>
                          <a:spcPct val="115000"/>
                        </a:lnSpc>
                        <a:spcAft>
                          <a:spcPts val="0"/>
                        </a:spcAft>
                      </a:pPr>
                      <a:r>
                        <a:rPr lang="lv-LV" sz="1400">
                          <a:latin typeface="Times New Roman"/>
                          <a:ea typeface="Calibri"/>
                          <a:cs typeface="Times New Roman"/>
                        </a:rPr>
                        <a:t>III kārta 2011.gads</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274866.14</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634 945,48</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50</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23</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304 469,92</a:t>
                      </a:r>
                      <a:endParaRPr lang="lv-LV" sz="1400">
                        <a:latin typeface="Calibri"/>
                        <a:ea typeface="Calibri"/>
                        <a:cs typeface="Times New Roman"/>
                      </a:endParaRPr>
                    </a:p>
                  </a:txBody>
                  <a:tcPr marL="68580" marR="68580" marT="0" marB="0"/>
                </a:tc>
              </a:tr>
              <a:tr h="480141">
                <a:tc>
                  <a:txBody>
                    <a:bodyPr/>
                    <a:lstStyle/>
                    <a:p>
                      <a:pPr>
                        <a:lnSpc>
                          <a:spcPct val="115000"/>
                        </a:lnSpc>
                        <a:spcAft>
                          <a:spcPts val="0"/>
                        </a:spcAft>
                      </a:pPr>
                      <a:r>
                        <a:rPr lang="lv-LV" sz="1400">
                          <a:latin typeface="Times New Roman"/>
                          <a:ea typeface="Calibri"/>
                          <a:cs typeface="Times New Roman"/>
                        </a:rPr>
                        <a:t>IV kārta 2012.gads</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476320.15</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630 819,79</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44</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22</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280 302,63</a:t>
                      </a:r>
                      <a:endParaRPr lang="lv-LV" sz="1400">
                        <a:latin typeface="Calibri"/>
                        <a:ea typeface="Calibri"/>
                        <a:cs typeface="Times New Roman"/>
                      </a:endParaRPr>
                    </a:p>
                  </a:txBody>
                  <a:tcPr marL="68580" marR="68580" marT="0" marB="0"/>
                </a:tc>
              </a:tr>
              <a:tr h="480141">
                <a:tc>
                  <a:txBody>
                    <a:bodyPr/>
                    <a:lstStyle/>
                    <a:p>
                      <a:pPr>
                        <a:lnSpc>
                          <a:spcPct val="115000"/>
                        </a:lnSpc>
                        <a:spcAft>
                          <a:spcPts val="0"/>
                        </a:spcAft>
                      </a:pPr>
                      <a:r>
                        <a:rPr lang="lv-LV" sz="1400" dirty="0">
                          <a:latin typeface="Times New Roman"/>
                          <a:ea typeface="Calibri"/>
                          <a:cs typeface="Times New Roman"/>
                        </a:rPr>
                        <a:t>V kārta 2013.gads</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197402.73</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451 221,26</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37</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20</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185 001,46</a:t>
                      </a:r>
                      <a:endParaRPr lang="lv-LV" sz="1400">
                        <a:latin typeface="Calibri"/>
                        <a:ea typeface="Calibri"/>
                        <a:cs typeface="Times New Roman"/>
                      </a:endParaRPr>
                    </a:p>
                  </a:txBody>
                  <a:tcPr marL="68580" marR="68580" marT="0" marB="0"/>
                </a:tc>
              </a:tr>
              <a:tr h="480141">
                <a:tc>
                  <a:txBody>
                    <a:bodyPr/>
                    <a:lstStyle/>
                    <a:p>
                      <a:pPr>
                        <a:lnSpc>
                          <a:spcPct val="115000"/>
                        </a:lnSpc>
                        <a:spcAft>
                          <a:spcPts val="0"/>
                        </a:spcAft>
                      </a:pPr>
                      <a:r>
                        <a:rPr lang="lv-LV" sz="1400">
                          <a:latin typeface="Times New Roman"/>
                          <a:ea typeface="Calibri"/>
                          <a:cs typeface="Times New Roman"/>
                        </a:rPr>
                        <a:t>VI kārta 2013.gads</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13300.61</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15 167,63</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6</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3</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4 951,83</a:t>
                      </a:r>
                      <a:endParaRPr lang="lv-LV" sz="1400">
                        <a:latin typeface="Calibri"/>
                        <a:ea typeface="Calibri"/>
                        <a:cs typeface="Times New Roman"/>
                      </a:endParaRPr>
                    </a:p>
                  </a:txBody>
                  <a:tcPr marL="68580" marR="68580" marT="0" marB="0"/>
                </a:tc>
              </a:tr>
              <a:tr h="480141">
                <a:tc>
                  <a:txBody>
                    <a:bodyPr/>
                    <a:lstStyle/>
                    <a:p>
                      <a:pPr>
                        <a:lnSpc>
                          <a:spcPct val="115000"/>
                        </a:lnSpc>
                        <a:spcAft>
                          <a:spcPts val="0"/>
                        </a:spcAft>
                      </a:pPr>
                      <a:r>
                        <a:rPr lang="lv-LV" sz="1400">
                          <a:latin typeface="Times New Roman"/>
                          <a:ea typeface="Calibri"/>
                          <a:cs typeface="Times New Roman"/>
                        </a:rPr>
                        <a:t>VII kārta 2013.gads</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7579.35</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2 477,83</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4</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1</a:t>
                      </a:r>
                      <a:endParaRPr lang="lv-LV" sz="1400" dirty="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565,38</a:t>
                      </a:r>
                      <a:endParaRPr lang="lv-LV" sz="1400" dirty="0">
                        <a:latin typeface="Calibri"/>
                        <a:ea typeface="Calibri"/>
                        <a:cs typeface="Times New Roman"/>
                      </a:endParaRPr>
                    </a:p>
                  </a:txBody>
                  <a:tcPr marL="68580" marR="68580" marT="0" marB="0"/>
                </a:tc>
              </a:tr>
              <a:tr h="499215">
                <a:tc>
                  <a:txBody>
                    <a:bodyPr/>
                    <a:lstStyle/>
                    <a:p>
                      <a:pPr>
                        <a:lnSpc>
                          <a:spcPct val="115000"/>
                        </a:lnSpc>
                        <a:spcAft>
                          <a:spcPts val="0"/>
                        </a:spcAft>
                      </a:pPr>
                      <a:r>
                        <a:rPr lang="lv-LV" sz="1400">
                          <a:latin typeface="Times New Roman"/>
                          <a:ea typeface="Calibri"/>
                          <a:cs typeface="Times New Roman"/>
                        </a:rPr>
                        <a:t>VIII kārta 2013/14.gads</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b="1">
                          <a:latin typeface="Calibri"/>
                          <a:ea typeface="Calibri"/>
                          <a:cs typeface="Times New Roman"/>
                        </a:rPr>
                        <a:t>87 189,13</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142 929,48</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13</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a:latin typeface="Times New Roman"/>
                          <a:ea typeface="Calibri"/>
                          <a:cs typeface="Times New Roman"/>
                        </a:rPr>
                        <a:t>9</a:t>
                      </a:r>
                      <a:endParaRPr lang="lv-LV" sz="1400">
                        <a:latin typeface="Calibri"/>
                        <a:ea typeface="Calibri"/>
                        <a:cs typeface="Times New Roman"/>
                      </a:endParaRPr>
                    </a:p>
                  </a:txBody>
                  <a:tcPr marL="68580" marR="68580" marT="0" marB="0"/>
                </a:tc>
                <a:tc>
                  <a:txBody>
                    <a:bodyPr/>
                    <a:lstStyle/>
                    <a:p>
                      <a:pPr>
                        <a:lnSpc>
                          <a:spcPct val="115000"/>
                        </a:lnSpc>
                        <a:spcAft>
                          <a:spcPts val="0"/>
                        </a:spcAft>
                      </a:pPr>
                      <a:r>
                        <a:rPr lang="lv-LV" sz="1400" dirty="0">
                          <a:latin typeface="Times New Roman"/>
                          <a:ea typeface="Calibri"/>
                          <a:cs typeface="Times New Roman"/>
                        </a:rPr>
                        <a:t>138 569,50</a:t>
                      </a:r>
                      <a:endParaRPr lang="lv-LV" sz="1400" dirty="0">
                        <a:latin typeface="Calibri"/>
                        <a:ea typeface="Calibri"/>
                        <a:cs typeface="Times New Roman"/>
                      </a:endParaRPr>
                    </a:p>
                  </a:txBody>
                  <a:tcPr marL="68580" marR="68580" marT="0" marB="0"/>
                </a:tc>
              </a:tr>
              <a:tr h="480141">
                <a:tc gridSpan="5">
                  <a:txBody>
                    <a:bodyPr/>
                    <a:lstStyle/>
                    <a:p>
                      <a:pPr>
                        <a:lnSpc>
                          <a:spcPct val="115000"/>
                        </a:lnSpc>
                        <a:spcAft>
                          <a:spcPts val="0"/>
                        </a:spcAft>
                      </a:pPr>
                      <a:r>
                        <a:rPr lang="lv-LV" sz="1400">
                          <a:latin typeface="Times New Roman"/>
                          <a:ea typeface="Calibri"/>
                          <a:cs typeface="Times New Roman"/>
                        </a:rPr>
                        <a:t>Kopā</a:t>
                      </a:r>
                      <a:endParaRPr lang="lv-LV" sz="1400">
                        <a:latin typeface="Calibri"/>
                        <a:ea typeface="Calibri"/>
                        <a:cs typeface="Times New Roman"/>
                      </a:endParaRPr>
                    </a:p>
                  </a:txBody>
                  <a:tcPr marL="68580" marR="68580" marT="0" marB="0"/>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nSpc>
                          <a:spcPct val="115000"/>
                        </a:lnSpc>
                        <a:spcAft>
                          <a:spcPts val="0"/>
                        </a:spcAft>
                      </a:pPr>
                      <a:r>
                        <a:rPr lang="lv-LV" sz="1400" b="1" dirty="0">
                          <a:latin typeface="Times New Roman"/>
                          <a:ea typeface="Calibri"/>
                          <a:cs typeface="Times New Roman"/>
                        </a:rPr>
                        <a:t>1 112 635,97</a:t>
                      </a:r>
                      <a:endParaRPr lang="lv-LV" sz="1400" b="1" dirty="0">
                        <a:latin typeface="Calibri"/>
                        <a:ea typeface="Calibri"/>
                        <a:cs typeface="Times New Roman"/>
                      </a:endParaRPr>
                    </a:p>
                  </a:txBody>
                  <a:tcPr marL="68580" marR="68580" marT="0" marB="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txBody>
          <a:bodyPr>
            <a:normAutofit fontScale="90000"/>
          </a:bodyPr>
          <a:lstStyle/>
          <a:p>
            <a:r>
              <a:rPr lang="lv-LV" dirty="0" smtClean="0"/>
              <a:t>Pārskats par konkursu rezultātiem- iesniegto projektu skaits</a:t>
            </a:r>
            <a:endParaRPr lang="lv-LV"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Pārskats par konkursu rezultātiem- teritorijas aktivitāte</a:t>
            </a:r>
            <a:endParaRPr lang="lv-LV"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600" dirty="0" smtClean="0"/>
              <a:t>Pārskats par konkursu rezultātiem- teritorijas </a:t>
            </a:r>
            <a:r>
              <a:rPr lang="lv-LV" sz="3600" dirty="0" smtClean="0"/>
              <a:t>aktivitāte (atbalstītie projekti)</a:t>
            </a:r>
            <a:endParaRPr lang="lv-LV" sz="36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Pārskats par konkursu rezultātiem </a:t>
            </a:r>
            <a:endParaRPr lang="lv-LV" dirty="0"/>
          </a:p>
        </p:txBody>
      </p:sp>
      <p:sp>
        <p:nvSpPr>
          <p:cNvPr id="3" name="Content Placeholder 2"/>
          <p:cNvSpPr>
            <a:spLocks noGrp="1"/>
          </p:cNvSpPr>
          <p:nvPr>
            <p:ph idx="1"/>
          </p:nvPr>
        </p:nvSpPr>
        <p:spPr/>
        <p:txBody>
          <a:bodyPr/>
          <a:lstStyle/>
          <a:p>
            <a:pPr>
              <a:buNone/>
            </a:pPr>
            <a:r>
              <a:rPr lang="lv-LV" sz="2400" dirty="0" smtClean="0"/>
              <a:t>ELFLA programmā </a:t>
            </a:r>
            <a:r>
              <a:rPr lang="lv-LV" sz="2400" dirty="0" smtClean="0"/>
              <a:t>kopā visā  </a:t>
            </a:r>
            <a:r>
              <a:rPr lang="lv-LV" sz="2400" dirty="0" smtClean="0"/>
              <a:t>periodā tika izsludinātas </a:t>
            </a:r>
            <a:r>
              <a:rPr lang="lv-LV" sz="2400" dirty="0" smtClean="0"/>
              <a:t> 8 </a:t>
            </a:r>
            <a:r>
              <a:rPr lang="lv-LV" sz="2400" dirty="0" smtClean="0"/>
              <a:t>projektu konkursu </a:t>
            </a:r>
            <a:r>
              <a:rPr lang="lv-LV" sz="2400" dirty="0" smtClean="0"/>
              <a:t>kārtas, kurās  </a:t>
            </a:r>
          </a:p>
          <a:p>
            <a:pPr>
              <a:buNone/>
            </a:pPr>
            <a:r>
              <a:rPr lang="lv-LV" sz="2400" dirty="0" smtClean="0"/>
              <a:t> </a:t>
            </a:r>
            <a:r>
              <a:rPr lang="lv-LV" sz="2400" dirty="0" smtClean="0"/>
              <a:t>            iesniegti </a:t>
            </a:r>
            <a:r>
              <a:rPr lang="lv-LV" sz="2400" dirty="0" smtClean="0"/>
              <a:t>187 </a:t>
            </a:r>
            <a:r>
              <a:rPr lang="lv-LV" sz="2400" dirty="0" smtClean="0"/>
              <a:t>projekti</a:t>
            </a:r>
            <a:r>
              <a:rPr lang="lv-LV" sz="2400" dirty="0" smtClean="0"/>
              <a:t> </a:t>
            </a:r>
            <a:r>
              <a:rPr lang="lv-LV" sz="2400" dirty="0" smtClean="0"/>
              <a:t> </a:t>
            </a:r>
          </a:p>
          <a:p>
            <a:pPr>
              <a:buNone/>
            </a:pPr>
            <a:r>
              <a:rPr lang="lv-LV" sz="2400" dirty="0" smtClean="0"/>
              <a:t> </a:t>
            </a:r>
            <a:r>
              <a:rPr lang="lv-LV" sz="2400" dirty="0" smtClean="0"/>
              <a:t>             finansiālu </a:t>
            </a:r>
            <a:r>
              <a:rPr lang="lv-LV" sz="2400" dirty="0" smtClean="0"/>
              <a:t>atbalstu ir ieguvuši 98 projekti. </a:t>
            </a:r>
            <a:endParaRPr lang="lv-LV" sz="2400" dirty="0" smtClean="0"/>
          </a:p>
          <a:p>
            <a:pPr>
              <a:buNone/>
            </a:pPr>
            <a:endParaRPr lang="lv-LV" sz="2400" dirty="0" smtClean="0"/>
          </a:p>
          <a:p>
            <a:pPr>
              <a:buNone/>
            </a:pPr>
            <a:r>
              <a:rPr lang="lv-LV" sz="2400" dirty="0" smtClean="0"/>
              <a:t>Pavisam </a:t>
            </a:r>
            <a:r>
              <a:rPr lang="lv-LV" sz="2400" dirty="0" smtClean="0"/>
              <a:t>kopā vietējai lauku attīstībai tika piešķirti </a:t>
            </a:r>
            <a:endParaRPr lang="lv-LV" sz="2400" dirty="0" smtClean="0"/>
          </a:p>
          <a:p>
            <a:pPr>
              <a:buNone/>
            </a:pPr>
            <a:r>
              <a:rPr lang="lv-LV" sz="2400" dirty="0" smtClean="0"/>
              <a:t>              1 </a:t>
            </a:r>
            <a:r>
              <a:rPr lang="lv-LV" sz="2400" dirty="0" smtClean="0"/>
              <a:t>112 635,97 EUR, kas ir </a:t>
            </a:r>
            <a:r>
              <a:rPr lang="lv-LV" sz="2400" dirty="0" smtClean="0"/>
              <a:t>apgūti pilnībā.</a:t>
            </a:r>
            <a:endParaRPr lang="lv-LV" sz="2400" dirty="0" smtClean="0"/>
          </a:p>
          <a:p>
            <a:endParaRPr lang="lv-LV" sz="2400" dirty="0"/>
          </a:p>
        </p:txBody>
      </p:sp>
      <p:sp>
        <p:nvSpPr>
          <p:cNvPr id="5" name="Right Arrow 4"/>
          <p:cNvSpPr/>
          <p:nvPr/>
        </p:nvSpPr>
        <p:spPr>
          <a:xfrm>
            <a:off x="785786" y="2500306"/>
            <a:ext cx="62121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6" name="Right Arrow 5"/>
          <p:cNvSpPr/>
          <p:nvPr/>
        </p:nvSpPr>
        <p:spPr>
          <a:xfrm>
            <a:off x="785786" y="2928934"/>
            <a:ext cx="62121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679</Words>
  <Application>Microsoft Office PowerPoint</Application>
  <PresentationFormat>On-screen Show (4:3)</PresentationFormat>
  <Paragraphs>154</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Biedrība “Talsu rajona partnerība” 2014.gads</vt:lpstr>
      <vt:lpstr>ELFLA projektu konkursi</vt:lpstr>
      <vt:lpstr>ELFLA projektu konkursi</vt:lpstr>
      <vt:lpstr>ELFLA VIII projektu konkurss</vt:lpstr>
      <vt:lpstr>ELFLA finansējuma apguve 2009.-2014. gads </vt:lpstr>
      <vt:lpstr>Pārskats par konkursu rezultātiem- iesniegto projektu skaits</vt:lpstr>
      <vt:lpstr>Pārskats par konkursu rezultātiem- teritorijas aktivitāte</vt:lpstr>
      <vt:lpstr>Pārskats par konkursu rezultātiem- teritorijas aktivitāte (atbalstītie projekti)</vt:lpstr>
      <vt:lpstr>Pārskats par konkursu rezultātiem </vt:lpstr>
      <vt:lpstr>2015-2020. Plānošanas periods</vt:lpstr>
      <vt:lpstr>2015-2020. Plānošanas periods</vt:lpstr>
      <vt:lpstr>2015-2020. Plānošanas periods</vt:lpstr>
      <vt:lpstr>Antra Jaunskalže ELFLA administratīvā vadītāja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Biedrība “Talsu rajona partnerība” 2013.gads</dc:title>
  <dc:creator>Antra</dc:creator>
  <cp:lastModifiedBy>Antra</cp:lastModifiedBy>
  <cp:revision>48</cp:revision>
  <dcterms:created xsi:type="dcterms:W3CDTF">2014-03-20T13:24:43Z</dcterms:created>
  <dcterms:modified xsi:type="dcterms:W3CDTF">2015-03-24T13:52:14Z</dcterms:modified>
</cp:coreProperties>
</file>